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A9446-533B-4813-B008-2B9602FBAE21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90EE-67F2-4F5B-A597-4F4C203B7A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8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>
            <a:extLst>
              <a:ext uri="{FF2B5EF4-FFF2-40B4-BE49-F238E27FC236}">
                <a16:creationId xmlns:a16="http://schemas.microsoft.com/office/drawing/2014/main" id="{FA8968E0-E925-42D7-8B95-F16E486D22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>
            <a:extLst>
              <a:ext uri="{FF2B5EF4-FFF2-40B4-BE49-F238E27FC236}">
                <a16:creationId xmlns:a16="http://schemas.microsoft.com/office/drawing/2014/main" id="{4EB73A2C-9780-44AC-87D7-257CFCD567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5604" name="Zástupný symbol pro číslo snímku 3">
            <a:extLst>
              <a:ext uri="{FF2B5EF4-FFF2-40B4-BE49-F238E27FC236}">
                <a16:creationId xmlns:a16="http://schemas.microsoft.com/office/drawing/2014/main" id="{B736303D-322B-4C3C-B8C3-2599A5813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0CDD77-753D-4165-BAE5-0FADFCE670B2}" type="slidenum">
              <a:rPr lang="cs-CZ" altLang="cs-CZ" smtClean="0">
                <a:cs typeface="Arial" panose="020B0604020202020204" pitchFamily="34" charset="0"/>
              </a:rPr>
              <a:pPr/>
              <a:t>22</a:t>
            </a:fld>
            <a:endParaRPr lang="cs-CZ" altLang="cs-CZ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EB217-475E-4903-955C-7864F401C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2578F41-87EA-4EA8-B829-90567C106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3BA9C9-7F98-4BC5-9C08-4F0821F8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A406D8-85E4-4276-A96A-0BE7D4CB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30FD44-6292-421F-B4CB-50A207094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207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BD143-9540-4E3C-9F85-4D7CCC94A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BBA0346-48B3-4BD0-824F-FAAC851496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F93F67-131B-4192-B060-B9FB6DA3C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DC51E-3591-48A0-B477-905C13150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C7F260-1EEC-4153-8967-6EDB94AD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933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3BB8C6E-DB0C-4AF6-91E4-E1634BFB1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0C30B97-48B5-488D-87DE-B2CCDD681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A221A9C-777D-4160-87EF-1252B765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363BC3-E923-4286-A3B0-8A214678F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6AA2B2-3EC3-4BA9-AC11-9DAC7B92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1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5149D6-DBAD-49BC-834E-E1EBD3877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61607C-89E2-4595-AFA9-CCECFC32D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BA2F3B-513E-46D0-9145-1F14590F5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2911E2-9A22-4755-930F-B9005A374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5DA7722-FDDF-43EF-B798-D8BC0090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46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F732AA-681C-4DF4-94EB-00499D47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D78E3C-4AAF-407D-A8DE-32FCDE3E6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10A45B-DEA7-4297-8A8B-770A876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909506-2E52-4ED6-94DB-5F544073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CDD54B-C098-411C-B1B5-101FC2DE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84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5C9384-6CE8-4CC1-9CAA-43994794C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29D7F9-CED9-4FD0-A6A8-BE1FA843F3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78300C4-AE36-477D-9279-B4AF1FCE7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69B027-F788-4F92-BD8A-7B5519309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22E1CD8-2085-41DC-BEA2-E5D2E9AC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C366B92-7C4F-4629-A41F-1AA818309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29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9D1AC-0D0F-4175-8E28-1B72D815F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941DF4-3EEB-4718-ADEC-DDE7CA58A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CA9F5C-6936-4873-A33A-C8D0F4DFC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62B08FE-A4A8-45A8-8EFC-DE0180806D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9E4D5BB-E72D-4815-9A39-71B281246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F120582-B872-44C8-953F-0A8498376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0AB1CF4-2B23-433C-AC41-CA22B11E9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7C6528C-8F06-4F2C-8BE6-4B37272B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19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19E29B-6BBE-49C0-999E-455BFB47F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1DB81BE-B76F-4719-800B-FF88B4B62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810D79-5F03-4569-BD57-3BB919E7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8C99A32-C449-4DA1-AA5D-E5CA2CAF4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682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8F7D75D-23E8-49AF-83BC-96156666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8E8E969-4C7E-4E68-9985-7033E05C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DE221B-8976-437A-B1C0-F71362D27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20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2E80F8-E9FC-4F19-BCF7-A76A4DE4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C20960-F24A-435E-84B7-A7FE115D6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93DD127-34F0-4C36-925B-270AAA407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ACD055-4185-4E6A-A4A0-78F5BA76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99C091-1311-4470-B94E-0395C92DD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A63E17-FDA1-4C0A-AFC8-3635B1FB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9903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89FE00-E6ED-4967-B03E-D28ECF023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5122870-48F4-4243-BDDF-D56D710083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F3174B-198F-4E63-A05F-C245E86ED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4921A7E-CD93-4402-B666-61E92BAC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6DF6EC-1490-42C7-B5BA-15D458C09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6F496A4-D65C-44C5-BC60-F39D5DF4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47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0935D09-5834-47E2-A257-BB66FD2A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ABA0683-AC70-4B44-966A-B5F218693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3D77CD-80D2-4479-9021-F3683CBF8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697A-F157-4A75-A29E-95163FAEF295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AFABEE-B4CF-490E-9F88-E046BA5135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6DA3ED-5DA6-493A-9F0E-EC52F5E8D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F191-C39D-4E6D-9BCA-CFC14A3ED5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0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4C32413-A9C3-4D28-9E39-C2707B83DD0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0066"/>
                </a:solidFill>
              </a:rPr>
              <a:t>So, neither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324D8D51-ACAA-44EE-BC8E-DDE66964F36E}"/>
              </a:ext>
            </a:extLst>
          </p:cNvPr>
          <p:cNvSpPr txBox="1">
            <a:spLocks/>
          </p:cNvSpPr>
          <p:nvPr/>
        </p:nvSpPr>
        <p:spPr bwMode="auto">
          <a:xfrm>
            <a:off x="1981200" y="53006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AFF0E1B-1651-4020-9D01-54FF05E0C5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Past simple - negative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BD3961D-0C70-48DC-932F-8C7B6FA29E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They didn’t believe it.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E0A429B-893B-4522-A63F-44F4A17468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Past continuous – positive</a:t>
            </a:r>
            <a:br>
              <a:rPr lang="en-US" altLang="cs-CZ" sz="4000" u="sng" dirty="0">
                <a:solidFill>
                  <a:srgbClr val="000066"/>
                </a:solidFill>
              </a:rPr>
            </a:br>
            <a:r>
              <a:rPr lang="en-US" altLang="cs-CZ" sz="4000" u="sng" dirty="0">
                <a:solidFill>
                  <a:srgbClr val="000066"/>
                </a:solidFill>
              </a:rPr>
              <a:t> or past simple – verb be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998CC19-CB6A-4259-96DB-E49E94E70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Yesterday at 6pm he was having dinner.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was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were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was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was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were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were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2817779-202D-4DF5-87C4-4216420367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Past continuous – negative</a:t>
            </a:r>
            <a:br>
              <a:rPr lang="en-US" altLang="cs-CZ" sz="4000" u="sng" dirty="0">
                <a:solidFill>
                  <a:srgbClr val="000066"/>
                </a:solidFill>
              </a:rPr>
            </a:br>
            <a:r>
              <a:rPr lang="en-US" altLang="cs-CZ" sz="4000" u="sng" dirty="0">
                <a:solidFill>
                  <a:srgbClr val="000066"/>
                </a:solidFill>
              </a:rPr>
              <a:t> or past simple – verb be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EA3AACE-30B4-4D90-A630-0FA7A9E8B8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 wasn’t talking to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was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were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was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was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were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were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DC884D2-8D31-42BE-AE71-C5930F0A97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Future simple - positive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37AC0FD-816A-42F0-A9B8-EF2093A2FD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 will call her.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  <a:p>
            <a:pPr eaLnBrk="1" hangingPunct="1"/>
            <a:endParaRPr lang="en-US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8A62885-F07D-417D-9687-8BD5FD2A34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Future simple - negative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A0161FA-F9D7-483D-BDDF-E84752189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He won’t be there.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will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429C072-AD38-4AA3-BC10-C3614BBEC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To be going to - positive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E3A0913-EFAB-4DBC-8294-2C6E3902D1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He’s going to call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am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  <a:p>
            <a:pPr eaLnBrk="1" hangingPunct="1"/>
            <a:endParaRPr lang="en-US" altLang="cs-CZ" dirty="0">
              <a:solidFill>
                <a:srgbClr val="000066"/>
              </a:solidFill>
            </a:endParaRPr>
          </a:p>
          <a:p>
            <a:pPr eaLnBrk="1" hangingPunct="1">
              <a:buFontTx/>
              <a:buNone/>
            </a:pPr>
            <a:endParaRPr lang="en-US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2D08A09-01AA-4B0D-B62E-8AFB478C0C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To be going to - negative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8D92DB5-AC6F-440A-B96B-E3F86F818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She isn’t going to do it.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am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  <a:p>
            <a:pPr eaLnBrk="1" hangingPunct="1"/>
            <a:endParaRPr lang="en-US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F1B5CFC-07EB-43BA-BC23-CDEC802C4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Modal verbs – positive</a:t>
            </a:r>
            <a:br>
              <a:rPr lang="en-US" altLang="cs-CZ" sz="4000" dirty="0">
                <a:solidFill>
                  <a:srgbClr val="000066"/>
                </a:solidFill>
              </a:rPr>
            </a:br>
            <a:r>
              <a:rPr lang="en-US" altLang="cs-CZ" sz="3600" dirty="0">
                <a:solidFill>
                  <a:srgbClr val="000066"/>
                </a:solidFill>
              </a:rPr>
              <a:t>can, should, …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C5F7211-3E47-4F0B-A6EE-CAD4D9F686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He can speak Italian.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F45A4AB-3FBF-4D2F-94B9-7E29F8503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Modal verbs – negative</a:t>
            </a:r>
            <a:br>
              <a:rPr lang="en-US" altLang="cs-CZ" sz="4000" dirty="0">
                <a:solidFill>
                  <a:srgbClr val="000066"/>
                </a:solidFill>
              </a:rPr>
            </a:br>
            <a:r>
              <a:rPr lang="en-US" altLang="cs-CZ" sz="3600" dirty="0">
                <a:solidFill>
                  <a:srgbClr val="000066"/>
                </a:solidFill>
              </a:rPr>
              <a:t>can’t, shouldn’t, …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E9135DF-5A7A-410E-B6D4-0258F3E06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He can’t speak Portuguese.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can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C92F0FD-1CF6-4998-84F3-03BC97198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Conditional present - positive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FFD5EA9-4BC3-46D4-ACA6-45C32EBD4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 would like to see it.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1962F18-82E9-4233-BB92-66AC3DEC0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To say you have it in common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3A4B0D4-E1E6-4302-847E-CE3D44005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cs-CZ" dirty="0">
              <a:solidFill>
                <a:srgbClr val="000066"/>
              </a:solidFill>
            </a:endParaRPr>
          </a:p>
          <a:p>
            <a:pPr eaLnBrk="1" hangingPunct="1"/>
            <a:r>
              <a:rPr lang="en-US" altLang="cs-CZ" sz="3600" u="sng" dirty="0">
                <a:solidFill>
                  <a:srgbClr val="000066"/>
                </a:solidFill>
              </a:rPr>
              <a:t>Positive</a:t>
            </a:r>
            <a:r>
              <a:rPr lang="cs-CZ" altLang="cs-CZ" sz="3600" u="sng" dirty="0">
                <a:solidFill>
                  <a:srgbClr val="000066"/>
                </a:solidFill>
              </a:rPr>
              <a:t> - TAKÉ</a:t>
            </a:r>
            <a:endParaRPr lang="en-US" altLang="cs-CZ" sz="3600" u="sng" dirty="0">
              <a:solidFill>
                <a:srgbClr val="000066"/>
              </a:solidFill>
            </a:endParaRPr>
          </a:p>
          <a:p>
            <a:pPr eaLnBrk="1" hangingPunct="1">
              <a:buFontTx/>
              <a:buNone/>
            </a:pPr>
            <a:r>
              <a:rPr lang="en-US" altLang="cs-CZ" sz="3600" dirty="0">
                <a:solidFill>
                  <a:srgbClr val="FF0000"/>
                </a:solidFill>
              </a:rPr>
              <a:t> 	</a:t>
            </a:r>
            <a:r>
              <a:rPr lang="en-US" altLang="cs-CZ" sz="3600" dirty="0">
                <a:solidFill>
                  <a:srgbClr val="0080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+ </a:t>
            </a:r>
            <a:r>
              <a:rPr lang="en-US" altLang="cs-CZ" sz="3600" dirty="0">
                <a:solidFill>
                  <a:srgbClr val="FF0000"/>
                </a:solidFill>
              </a:rPr>
              <a:t>auxiliary verb</a:t>
            </a:r>
            <a:r>
              <a:rPr lang="en-US" altLang="cs-CZ" sz="3600" dirty="0">
                <a:solidFill>
                  <a:srgbClr val="000066"/>
                </a:solidFill>
              </a:rPr>
              <a:t> + subject</a:t>
            </a:r>
          </a:p>
          <a:p>
            <a:pPr eaLnBrk="1" hangingPunct="1"/>
            <a:endParaRPr lang="en-US" altLang="cs-CZ" sz="3600" dirty="0">
              <a:solidFill>
                <a:srgbClr val="000066"/>
              </a:solidFill>
            </a:endParaRPr>
          </a:p>
          <a:p>
            <a:pPr eaLnBrk="1" hangingPunct="1"/>
            <a:r>
              <a:rPr lang="en-US" altLang="cs-CZ" sz="3600" u="sng" dirty="0">
                <a:solidFill>
                  <a:srgbClr val="000066"/>
                </a:solidFill>
              </a:rPr>
              <a:t>Negative</a:t>
            </a:r>
            <a:r>
              <a:rPr lang="cs-CZ" altLang="cs-CZ" sz="3600" u="sng" dirty="0">
                <a:solidFill>
                  <a:srgbClr val="000066"/>
                </a:solidFill>
              </a:rPr>
              <a:t> – TAKÉ NE</a:t>
            </a:r>
            <a:endParaRPr lang="en-US" altLang="cs-CZ" sz="3600" u="sng" dirty="0">
              <a:solidFill>
                <a:srgbClr val="000066"/>
              </a:solidFill>
            </a:endParaRPr>
          </a:p>
          <a:p>
            <a:pPr eaLnBrk="1" hangingPunct="1">
              <a:buFontTx/>
              <a:buNone/>
            </a:pPr>
            <a:r>
              <a:rPr lang="en-US" altLang="cs-CZ" sz="3600" dirty="0">
                <a:solidFill>
                  <a:srgbClr val="000066"/>
                </a:solidFill>
              </a:rPr>
              <a:t>	</a:t>
            </a:r>
            <a:r>
              <a:rPr lang="en-US" altLang="cs-CZ" sz="3600" dirty="0">
                <a:solidFill>
                  <a:srgbClr val="009900"/>
                </a:solidFill>
              </a:rPr>
              <a:t>Neither/Nor</a:t>
            </a:r>
            <a:r>
              <a:rPr lang="en-US" altLang="cs-CZ" sz="3600" dirty="0">
                <a:solidFill>
                  <a:srgbClr val="000066"/>
                </a:solidFill>
              </a:rPr>
              <a:t> + </a:t>
            </a:r>
            <a:r>
              <a:rPr lang="en-US" altLang="cs-CZ" sz="3600" dirty="0">
                <a:solidFill>
                  <a:srgbClr val="FF0000"/>
                </a:solidFill>
              </a:rPr>
              <a:t>auxiliary verb</a:t>
            </a:r>
            <a:r>
              <a:rPr lang="en-US" altLang="cs-CZ" sz="3600" dirty="0">
                <a:solidFill>
                  <a:srgbClr val="000066"/>
                </a:solidFill>
              </a:rPr>
              <a:t> + subject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30DE8EC-0872-4518-81A7-3A28D8B46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Conditional present - negative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523C3EA-4478-42AC-8C6D-B5D6B9386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 wouldn’t do that.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would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3DD65740-9638-4288-8CFB-146A7CF83C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349885"/>
            <a:ext cx="9144000" cy="6508115"/>
          </a:xfrm>
        </p:spPr>
        <p:txBody>
          <a:bodyPr>
            <a:normAutofit/>
          </a:bodyPr>
          <a:lstStyle/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She likes dogs. (he)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He’s just doing his homework. (I)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I met Jim on Saturday. (she)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They didn’t understand. (we)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I can’t play chess. (he)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We couldn’t find it. (we)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She wouldn’t say that. (you)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I’m going to write it tomorrow. (they)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They were having breakfast. (I)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He can play the piano. (his sister)</a:t>
            </a:r>
          </a:p>
          <a:p>
            <a:pPr marL="609600" indent="-609600">
              <a:buFontTx/>
              <a:buAutoNum type="arabicPeriod"/>
            </a:pPr>
            <a:r>
              <a:rPr lang="en-US" altLang="cs-CZ" sz="3200" dirty="0">
                <a:solidFill>
                  <a:srgbClr val="000066"/>
                </a:solidFill>
              </a:rPr>
              <a:t>I will help you. (they)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62A2DF8-2A50-4EC8-9086-2D3E98414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9885"/>
            <a:ext cx="9144000" cy="68580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1. She likes dogs. </a:t>
            </a:r>
            <a:r>
              <a:rPr lang="en-US" altLang="cs-CZ" kern="0" dirty="0">
                <a:solidFill>
                  <a:srgbClr val="FF0000"/>
                </a:solidFill>
              </a:rPr>
              <a:t>So does he.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2. He’s just doing his homework. </a:t>
            </a:r>
            <a:r>
              <a:rPr lang="en-US" altLang="cs-CZ" kern="0" dirty="0">
                <a:solidFill>
                  <a:srgbClr val="FF0000"/>
                </a:solidFill>
              </a:rPr>
              <a:t>So am I.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3. I met Jim on Saturday. </a:t>
            </a:r>
            <a:r>
              <a:rPr lang="en-US" altLang="cs-CZ" kern="0" dirty="0">
                <a:solidFill>
                  <a:srgbClr val="FF0000"/>
                </a:solidFill>
              </a:rPr>
              <a:t>So did she.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4. They didn’t understand. </a:t>
            </a:r>
            <a:r>
              <a:rPr lang="en-US" altLang="cs-CZ" kern="0" dirty="0">
                <a:solidFill>
                  <a:srgbClr val="FF0000"/>
                </a:solidFill>
              </a:rPr>
              <a:t>Neither did we.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5. I can’t play chess. </a:t>
            </a:r>
            <a:r>
              <a:rPr lang="en-US" altLang="cs-CZ" kern="0" dirty="0">
                <a:solidFill>
                  <a:srgbClr val="FF0000"/>
                </a:solidFill>
              </a:rPr>
              <a:t>Neither can he.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6. We couldn’t find it. </a:t>
            </a:r>
            <a:r>
              <a:rPr lang="en-US" altLang="cs-CZ" kern="0" dirty="0">
                <a:solidFill>
                  <a:srgbClr val="FF0000"/>
                </a:solidFill>
              </a:rPr>
              <a:t>Neither could we.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7. She wouldn’t say that. </a:t>
            </a:r>
            <a:r>
              <a:rPr lang="en-US" altLang="cs-CZ" kern="0" dirty="0">
                <a:solidFill>
                  <a:srgbClr val="FF0000"/>
                </a:solidFill>
              </a:rPr>
              <a:t>Neither would you.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8. I’m going to write it tomorrow. </a:t>
            </a:r>
            <a:r>
              <a:rPr lang="en-US" altLang="cs-CZ" kern="0" dirty="0">
                <a:solidFill>
                  <a:srgbClr val="FF0000"/>
                </a:solidFill>
              </a:rPr>
              <a:t>So are they.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9. They were having breakfast. </a:t>
            </a:r>
            <a:r>
              <a:rPr lang="en-US" altLang="cs-CZ" kern="0" dirty="0">
                <a:solidFill>
                  <a:srgbClr val="FF0000"/>
                </a:solidFill>
              </a:rPr>
              <a:t>So was I.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10. He can play the piano. </a:t>
            </a:r>
            <a:r>
              <a:rPr lang="en-US" altLang="cs-CZ" kern="0" dirty="0">
                <a:solidFill>
                  <a:srgbClr val="FF0000"/>
                </a:solidFill>
              </a:rPr>
              <a:t>So can his sister.</a:t>
            </a:r>
          </a:p>
          <a:p>
            <a:pPr marL="609600" indent="-609600" eaLnBrk="1" hangingPunct="1">
              <a:buNone/>
              <a:defRPr/>
            </a:pPr>
            <a:r>
              <a:rPr lang="en-US" altLang="cs-CZ" kern="0" dirty="0">
                <a:solidFill>
                  <a:srgbClr val="000066"/>
                </a:solidFill>
              </a:rPr>
              <a:t>11.I will help you. </a:t>
            </a:r>
            <a:r>
              <a:rPr lang="en-US" altLang="cs-CZ" kern="0" dirty="0">
                <a:solidFill>
                  <a:srgbClr val="FF0000"/>
                </a:solidFill>
              </a:rPr>
              <a:t>So will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2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>
            <a:extLst>
              <a:ext uri="{FF2B5EF4-FFF2-40B4-BE49-F238E27FC236}">
                <a16:creationId xmlns:a16="http://schemas.microsoft.com/office/drawing/2014/main" id="{60C530AA-D590-43FA-9960-A09E4CD11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6240" y="188914"/>
            <a:ext cx="8229600" cy="936625"/>
          </a:xfrm>
        </p:spPr>
        <p:txBody>
          <a:bodyPr>
            <a:normAutofit/>
          </a:bodyPr>
          <a:lstStyle/>
          <a:p>
            <a:pPr algn="l"/>
            <a:r>
              <a:rPr lang="cs-CZ" altLang="cs-CZ" sz="40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24579" name="Zástupný symbol pro obsah 2">
            <a:extLst>
              <a:ext uri="{FF2B5EF4-FFF2-40B4-BE49-F238E27FC236}">
                <a16:creationId xmlns:a16="http://schemas.microsoft.com/office/drawing/2014/main" id="{5FD0E6C3-5438-43C8-A0BF-9CEB05A201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360" y="1215073"/>
            <a:ext cx="8578850" cy="4931727"/>
          </a:xfrm>
        </p:spPr>
        <p:txBody>
          <a:bodyPr>
            <a:normAutofit/>
          </a:bodyPr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D1C09C2-4660-4FC8-AC83-C3530D975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Present simple - positive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7A4EC9C-EEC9-41FE-B5DE-2132F8AE3B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cs-CZ" sz="3600" dirty="0">
                <a:solidFill>
                  <a:srgbClr val="000066"/>
                </a:solidFill>
              </a:rPr>
              <a:t>He likes football.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does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does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7DD974D-2B87-4BE0-BA5A-893E9CF17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Present simple - negative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6A3BC4E-8E59-40AE-B5B8-210D32FE3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He doesn’t like football.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does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does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do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D8BB807-2DC1-445C-9C8A-76E0DB589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Present continuous – positive</a:t>
            </a:r>
            <a:br>
              <a:rPr lang="en-US" altLang="cs-CZ" sz="5400" u="sng" dirty="0">
                <a:solidFill>
                  <a:srgbClr val="000066"/>
                </a:solidFill>
              </a:rPr>
            </a:br>
            <a:r>
              <a:rPr lang="en-US" altLang="cs-CZ" sz="3600" u="sng" dirty="0">
                <a:solidFill>
                  <a:srgbClr val="000066"/>
                </a:solidFill>
              </a:rPr>
              <a:t>or present simple – verb be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684B577-1993-4B7A-B6D5-C51C1DD61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I’m working on it.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am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C15C351-FF60-40A9-8C2D-A433C65AC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Present continuous – negative</a:t>
            </a:r>
            <a:br>
              <a:rPr lang="en-US" altLang="cs-CZ" sz="4000" u="sng" dirty="0">
                <a:solidFill>
                  <a:srgbClr val="000066"/>
                </a:solidFill>
              </a:rPr>
            </a:br>
            <a:r>
              <a:rPr lang="en-US" altLang="cs-CZ" sz="4000" u="sng" dirty="0">
                <a:solidFill>
                  <a:srgbClr val="000066"/>
                </a:solidFill>
              </a:rPr>
              <a:t> or present simple – verb be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622F708-62D5-4DB4-B355-E21B2DC54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I’m not watching it.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am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is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are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  <a:p>
            <a:pPr eaLnBrk="1" hangingPunct="1"/>
            <a:endParaRPr lang="en-US" altLang="cs-CZ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3ADDA92-41B9-487C-A948-9A7485EDF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Present perfect simple - positive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44DF168-45F4-4FE1-BDBB-FF7BE0AD6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He’s seen it.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A32F316-FA96-4208-A867-250E13032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Present perfect simple - negative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6FD2CEA-BEA3-41BC-93B7-766D9BFF8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We haven’t been there.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has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has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Neither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have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4A9578F-E912-4B1B-9AD7-188F30767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5400" u="sng" dirty="0">
                <a:solidFill>
                  <a:srgbClr val="000066"/>
                </a:solidFill>
              </a:rPr>
              <a:t>Past simple - positive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58C933A-F2AD-4043-9ED5-ABF3ED83BC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cs-CZ" sz="3600" dirty="0">
                <a:solidFill>
                  <a:srgbClr val="000066"/>
                </a:solidFill>
              </a:rPr>
              <a:t>I saw it yesterday.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I.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you.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 </a:t>
            </a:r>
            <a:r>
              <a:rPr lang="en-US" altLang="cs-CZ" sz="3600" dirty="0">
                <a:solidFill>
                  <a:srgbClr val="000066"/>
                </a:solidFill>
              </a:rPr>
              <a:t>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she.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we.</a:t>
            </a:r>
          </a:p>
          <a:p>
            <a:pPr eaLnBrk="1" hangingPunct="1"/>
            <a:r>
              <a:rPr lang="en-US" altLang="cs-CZ" sz="3600" dirty="0">
                <a:solidFill>
                  <a:srgbClr val="009900"/>
                </a:solidFill>
              </a:rPr>
              <a:t>So</a:t>
            </a:r>
            <a:r>
              <a:rPr lang="en-US" altLang="cs-CZ" sz="3600" dirty="0">
                <a:solidFill>
                  <a:srgbClr val="000066"/>
                </a:solidFill>
              </a:rPr>
              <a:t> </a:t>
            </a:r>
            <a:r>
              <a:rPr lang="en-US" altLang="cs-CZ" sz="3600" dirty="0">
                <a:solidFill>
                  <a:srgbClr val="FF0000"/>
                </a:solidFill>
              </a:rPr>
              <a:t>did</a:t>
            </a:r>
            <a:r>
              <a:rPr lang="en-US" altLang="cs-CZ" sz="3600" dirty="0">
                <a:solidFill>
                  <a:srgbClr val="000066"/>
                </a:solidFill>
              </a:rPr>
              <a:t> they.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1011</Words>
  <Application>Microsoft Office PowerPoint</Application>
  <PresentationFormat>Širokoúhlá obrazovka</PresentationFormat>
  <Paragraphs>183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Motiv Office</vt:lpstr>
      <vt:lpstr>So, neither</vt:lpstr>
      <vt:lpstr>To say you have it in common</vt:lpstr>
      <vt:lpstr>Present simple - positive</vt:lpstr>
      <vt:lpstr>Present simple - negative</vt:lpstr>
      <vt:lpstr>Present continuous – positive or present simple – verb be</vt:lpstr>
      <vt:lpstr>Present continuous – negative  or present simple – verb be</vt:lpstr>
      <vt:lpstr>Present perfect simple - positive</vt:lpstr>
      <vt:lpstr>Present perfect simple - negative</vt:lpstr>
      <vt:lpstr>Past simple - positive</vt:lpstr>
      <vt:lpstr>Past simple - negative</vt:lpstr>
      <vt:lpstr>Past continuous – positive  or past simple – verb be</vt:lpstr>
      <vt:lpstr>Past continuous – negative  or past simple – verb be</vt:lpstr>
      <vt:lpstr>Future simple - positive</vt:lpstr>
      <vt:lpstr>Future simple - negative</vt:lpstr>
      <vt:lpstr>To be going to - positive</vt:lpstr>
      <vt:lpstr>To be going to - negative</vt:lpstr>
      <vt:lpstr>Modal verbs – positive can, should, …</vt:lpstr>
      <vt:lpstr>Modal verbs – negative can’t, shouldn’t, …</vt:lpstr>
      <vt:lpstr>Conditional present - positive</vt:lpstr>
      <vt:lpstr>Conditional present - negative</vt:lpstr>
      <vt:lpstr>Prezentace aplikace PowerPoint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So, neither</dc:title>
  <dc:creator>Kristýna Krejčová</dc:creator>
  <cp:lastModifiedBy>Kristýna Krejčová</cp:lastModifiedBy>
  <cp:revision>2</cp:revision>
  <dcterms:created xsi:type="dcterms:W3CDTF">2021-04-26T16:42:40Z</dcterms:created>
  <dcterms:modified xsi:type="dcterms:W3CDTF">2021-04-26T16:56:00Z</dcterms:modified>
</cp:coreProperties>
</file>