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73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F6AFC9-896C-41CE-8B5C-A214EF7BA283}" v="1" dt="2021-04-13T13:33:55.1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9D027D-809D-4B05-B4E3-7424131A42C0}" type="datetimeFigureOut">
              <a:rPr lang="cs-CZ" smtClean="0"/>
              <a:t>13.04.2021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B0FBF5-111B-4C75-9A53-BAF9325D13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937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>
            <a:extLst>
              <a:ext uri="{FF2B5EF4-FFF2-40B4-BE49-F238E27FC236}">
                <a16:creationId xmlns:a16="http://schemas.microsoft.com/office/drawing/2014/main" id="{1A879531-544F-40AA-A9B6-FF39C6A11C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>
            <a:extLst>
              <a:ext uri="{FF2B5EF4-FFF2-40B4-BE49-F238E27FC236}">
                <a16:creationId xmlns:a16="http://schemas.microsoft.com/office/drawing/2014/main" id="{47AC7EC1-A8BE-43FF-8814-DEE01DF484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8196" name="Zástupný symbol pro číslo snímku 3">
            <a:extLst>
              <a:ext uri="{FF2B5EF4-FFF2-40B4-BE49-F238E27FC236}">
                <a16:creationId xmlns:a16="http://schemas.microsoft.com/office/drawing/2014/main" id="{36A8D5BD-F0EE-4D5D-B725-D1D87E3517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D5BCEB-AD41-41A7-B444-348686393B0B}" type="slidenum">
              <a:rPr lang="cs-CZ" altLang="cs-CZ"/>
              <a:pPr/>
              <a:t>5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EB7622-AF2F-4456-9DC5-750B66DE0B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EE38450-7743-4ED9-B4BF-1455543A97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8AA784-C378-4CEC-A52F-0FB3B305B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D04B-8CA2-4220-A049-E5CF31131F93}" type="datetimeFigureOut">
              <a:rPr lang="cs-CZ" smtClean="0"/>
              <a:t>13.04.2021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4EC5243-D0E5-4E3D-A100-885418240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B1EA8C7-41EB-4580-BEAC-A0377312A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73DF-0695-4AD0-A9B3-B8E4C82463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8870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2E775A-D901-4079-B810-35EA47741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89A6541-3D25-4D7D-ADEE-DE58142B1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C5E35F8-3415-49B8-A7DF-A265307BF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D04B-8CA2-4220-A049-E5CF31131F93}" type="datetimeFigureOut">
              <a:rPr lang="cs-CZ" smtClean="0"/>
              <a:t>13.04.2021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09D7F8B-0C85-471A-BACF-AF17B64EE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A9B2D2-A81A-4960-A71B-209352B06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73DF-0695-4AD0-A9B3-B8E4C82463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0601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B66D70C-2A57-4DFE-8823-3E0DEEFB9D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BA99D72-0C8B-449F-8265-D2AF9094D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8DFA78-3A1E-493A-B37C-1FC58E64D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D04B-8CA2-4220-A049-E5CF31131F93}" type="datetimeFigureOut">
              <a:rPr lang="cs-CZ" smtClean="0"/>
              <a:t>13.04.2021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9A2DF5A-6D7F-42C4-8821-9F296FBC6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326232-5FAD-4908-A50F-E1786A7FD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73DF-0695-4AD0-A9B3-B8E4C82463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8933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119AD7-2A26-47C9-AE01-5797B6469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C3A1B0-B20A-4538-ADE4-AC6516807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BD3C7FF-CF9C-464D-A34A-DFEB583B4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D04B-8CA2-4220-A049-E5CF31131F93}" type="datetimeFigureOut">
              <a:rPr lang="cs-CZ" smtClean="0"/>
              <a:t>13.04.2021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2B18636-A860-4FC4-A4A6-6D230F3DF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17559C4-AE4F-42CE-982B-EA84FF3E8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73DF-0695-4AD0-A9B3-B8E4C82463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282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2240C0-A13E-4041-9807-BE01AB2CB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2A932A8-B630-45C1-AE21-F77FD33A6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4D603B2-06C1-4258-8908-B8CADBA18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D04B-8CA2-4220-A049-E5CF31131F93}" type="datetimeFigureOut">
              <a:rPr lang="cs-CZ" smtClean="0"/>
              <a:t>13.04.2021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447ED47-634A-4C3F-A993-06AC71871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201F0FA-C855-4CD1-865C-01B96B4D8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73DF-0695-4AD0-A9B3-B8E4C82463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12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3A5C7F-4892-46F3-96A8-E9EFAE2E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9CB45E-DFCD-4B24-A31E-3ADE6F4898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4064DA9-EE6A-471A-B747-288E19C5B1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83F5AB3-6570-41CD-B03C-E9E220A8C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D04B-8CA2-4220-A049-E5CF31131F93}" type="datetimeFigureOut">
              <a:rPr lang="cs-CZ" smtClean="0"/>
              <a:t>13.04.2021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0BFEFDD-3696-4CCE-ADE9-F83489FB4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0CEC1D4-D8C0-46AB-8EA9-8215A2A0F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73DF-0695-4AD0-A9B3-B8E4C82463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47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52955E-A16B-47E2-8045-CE9AF25ED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1317082-127E-41AD-82B2-E2BC96868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27A2FEB-4DFA-4A32-950B-32EB68909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28A0FDE-648C-41D1-9900-FFF107FD3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842F41B-11B0-4E90-9F91-5C03926912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29B35BD-B07B-427F-BBD5-2EE02497A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D04B-8CA2-4220-A049-E5CF31131F93}" type="datetimeFigureOut">
              <a:rPr lang="cs-CZ" smtClean="0"/>
              <a:t>13.04.2021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8D4A919-DEFA-44EC-8209-3E11B0AD7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66B9CC1-EAA2-4145-A189-5D8CE15AF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73DF-0695-4AD0-A9B3-B8E4C82463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0212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D280DE-92BB-49BA-829F-A4054EE8E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A9321F-3EF5-4A16-8A33-F12B16008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D04B-8CA2-4220-A049-E5CF31131F93}" type="datetimeFigureOut">
              <a:rPr lang="cs-CZ" smtClean="0"/>
              <a:t>13.04.2021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11A55A8-C240-472B-AD6E-F4D990FC9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25ED0BC-1BBE-4E30-82F9-10C3CF488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73DF-0695-4AD0-A9B3-B8E4C82463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7598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003DCEA-6ABB-4C32-A04E-F9704C1FE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D04B-8CA2-4220-A049-E5CF31131F93}" type="datetimeFigureOut">
              <a:rPr lang="cs-CZ" smtClean="0"/>
              <a:t>13.04.2021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0DF4E39-DFA1-4DAD-9707-B9D26BF1A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8CFED67-F525-4761-982A-A1A20D345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73DF-0695-4AD0-A9B3-B8E4C82463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377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4D56FB-C2A3-4357-B520-5258449AE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284821-F9E6-449E-A59D-B2838D7B6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6185905-0732-4DB9-9037-34D0CAA88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4A421AD-10B6-4963-A564-3706CB840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D04B-8CA2-4220-A049-E5CF31131F93}" type="datetimeFigureOut">
              <a:rPr lang="cs-CZ" smtClean="0"/>
              <a:t>13.04.2021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5DB2C0B-B5BE-4121-AF20-32620149E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85E4DAE-901F-4AF1-8530-982AF1E8C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73DF-0695-4AD0-A9B3-B8E4C82463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0747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B93549-9FC8-40A3-B7A5-DAA802C76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AE6E317-E382-41E4-96B2-9A5D3AE315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8913391-5E63-4AFC-9F25-2DBC82ED36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B2A4767-8872-43A6-8629-36DDEC611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4D04B-8CA2-4220-A049-E5CF31131F93}" type="datetimeFigureOut">
              <a:rPr lang="cs-CZ" smtClean="0"/>
              <a:t>13.04.2021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1B473FA-539E-441A-B58E-7A942184F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672A10D-B149-4251-BD74-2E86A97F5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73DF-0695-4AD0-A9B3-B8E4C82463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248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EC78D3E-DC5F-4880-B43A-55B088914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738F133-0C3A-4339-9D08-CB25F0137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712D163-2C1C-45C3-84A0-5553C6EBDC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4D04B-8CA2-4220-A049-E5CF31131F93}" type="datetimeFigureOut">
              <a:rPr lang="cs-CZ" smtClean="0"/>
              <a:t>13.04.2021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DC0B9B3-433A-4788-8C84-B3D2F2AC33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910137A-D074-4CAC-A48E-F1721B32F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273DF-0695-4AD0-A9B3-B8E4C82463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430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71CD6B-2A1D-4778-A6A4-9A3B480B1A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TENSES ON THE TIMELINE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2309590-2B40-40D2-A0E1-297F76B2E0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3853883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ývojový diagram: spojnice 3">
            <a:extLst>
              <a:ext uri="{FF2B5EF4-FFF2-40B4-BE49-F238E27FC236}">
                <a16:creationId xmlns:a16="http://schemas.microsoft.com/office/drawing/2014/main" id="{029316DE-FAA0-4B9D-A474-B46C26991A36}"/>
              </a:ext>
            </a:extLst>
          </p:cNvPr>
          <p:cNvSpPr/>
          <p:nvPr/>
        </p:nvSpPr>
        <p:spPr>
          <a:xfrm>
            <a:off x="266329" y="2281562"/>
            <a:ext cx="3639845" cy="3533312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Vývojový diagram: spojnice 4">
            <a:extLst>
              <a:ext uri="{FF2B5EF4-FFF2-40B4-BE49-F238E27FC236}">
                <a16:creationId xmlns:a16="http://schemas.microsoft.com/office/drawing/2014/main" id="{EDCF56CE-2323-4BE8-A9BE-B3745884D0F4}"/>
              </a:ext>
            </a:extLst>
          </p:cNvPr>
          <p:cNvSpPr/>
          <p:nvPr/>
        </p:nvSpPr>
        <p:spPr>
          <a:xfrm>
            <a:off x="4246488" y="2283781"/>
            <a:ext cx="3639845" cy="3533312"/>
          </a:xfrm>
          <a:prstGeom prst="flowChartConnector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ývojový diagram: spojnice 5">
            <a:extLst>
              <a:ext uri="{FF2B5EF4-FFF2-40B4-BE49-F238E27FC236}">
                <a16:creationId xmlns:a16="http://schemas.microsoft.com/office/drawing/2014/main" id="{F6BC6BFA-DDB2-4AAD-A673-F843342629D5}"/>
              </a:ext>
            </a:extLst>
          </p:cNvPr>
          <p:cNvSpPr/>
          <p:nvPr/>
        </p:nvSpPr>
        <p:spPr>
          <a:xfrm>
            <a:off x="8133426" y="2283781"/>
            <a:ext cx="3639845" cy="3533312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D844772E-6B0B-4C11-B2F7-96400226AB5D}"/>
              </a:ext>
            </a:extLst>
          </p:cNvPr>
          <p:cNvSpPr/>
          <p:nvPr/>
        </p:nvSpPr>
        <p:spPr>
          <a:xfrm>
            <a:off x="266329" y="470517"/>
            <a:ext cx="3710867" cy="10386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>
                <a:solidFill>
                  <a:schemeClr val="bg1"/>
                </a:solidFill>
              </a:rPr>
              <a:t>PAST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27DFC6B2-730D-45C0-9D92-071FD6807AF7}"/>
              </a:ext>
            </a:extLst>
          </p:cNvPr>
          <p:cNvSpPr/>
          <p:nvPr/>
        </p:nvSpPr>
        <p:spPr>
          <a:xfrm>
            <a:off x="4240565" y="498702"/>
            <a:ext cx="3710867" cy="103868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/>
              <a:t>PRESENT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2FF7FB31-4346-41EE-B5A8-2BA6523F9896}"/>
              </a:ext>
            </a:extLst>
          </p:cNvPr>
          <p:cNvSpPr/>
          <p:nvPr/>
        </p:nvSpPr>
        <p:spPr>
          <a:xfrm>
            <a:off x="8214801" y="489478"/>
            <a:ext cx="3710867" cy="103868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/>
              <a:t>FUTURE</a:t>
            </a:r>
          </a:p>
        </p:txBody>
      </p:sp>
      <p:sp>
        <p:nvSpPr>
          <p:cNvPr id="12" name="Šipka: obousměrná vodorovná 11">
            <a:extLst>
              <a:ext uri="{FF2B5EF4-FFF2-40B4-BE49-F238E27FC236}">
                <a16:creationId xmlns:a16="http://schemas.microsoft.com/office/drawing/2014/main" id="{DB4A74DE-0B82-4A49-BD8C-FDC5509B1FBF}"/>
              </a:ext>
            </a:extLst>
          </p:cNvPr>
          <p:cNvSpPr/>
          <p:nvPr/>
        </p:nvSpPr>
        <p:spPr>
          <a:xfrm>
            <a:off x="0" y="3897298"/>
            <a:ext cx="12126897" cy="311828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DDF61618-B37F-4983-9B6F-C88791484E0C}"/>
              </a:ext>
            </a:extLst>
          </p:cNvPr>
          <p:cNvSpPr/>
          <p:nvPr/>
        </p:nvSpPr>
        <p:spPr>
          <a:xfrm>
            <a:off x="1597982" y="3068806"/>
            <a:ext cx="1979718" cy="6436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FF0000"/>
                </a:solidFill>
              </a:rPr>
              <a:t>PAST</a:t>
            </a:r>
          </a:p>
          <a:p>
            <a:pPr algn="ctr"/>
            <a:r>
              <a:rPr lang="cs-CZ" sz="1400" dirty="0">
                <a:solidFill>
                  <a:srgbClr val="FF0000"/>
                </a:solidFill>
              </a:rPr>
              <a:t>SIMPLE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EB5B3E00-18FC-4605-B33D-F6FF2C8C13AA}"/>
              </a:ext>
            </a:extLst>
          </p:cNvPr>
          <p:cNvSpPr/>
          <p:nvPr/>
        </p:nvSpPr>
        <p:spPr>
          <a:xfrm>
            <a:off x="5931764" y="3074635"/>
            <a:ext cx="1455937" cy="6761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2060"/>
                </a:solidFill>
              </a:rPr>
              <a:t>PRESENT</a:t>
            </a:r>
          </a:p>
          <a:p>
            <a:pPr algn="ctr"/>
            <a:r>
              <a:rPr lang="cs-CZ" sz="1400" dirty="0">
                <a:solidFill>
                  <a:srgbClr val="002060"/>
                </a:solidFill>
              </a:rPr>
              <a:t>SIMPLE</a:t>
            </a: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C2F49EDF-5E57-402C-BEDE-20C71058517D}"/>
              </a:ext>
            </a:extLst>
          </p:cNvPr>
          <p:cNvSpPr/>
          <p:nvPr/>
        </p:nvSpPr>
        <p:spPr>
          <a:xfrm>
            <a:off x="9798730" y="3113102"/>
            <a:ext cx="1455937" cy="6436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B050"/>
                </a:solidFill>
              </a:rPr>
              <a:t>FUTURE</a:t>
            </a:r>
          </a:p>
          <a:p>
            <a:pPr algn="ctr"/>
            <a:r>
              <a:rPr lang="cs-CZ" sz="1400" dirty="0">
                <a:solidFill>
                  <a:srgbClr val="00B050"/>
                </a:solidFill>
              </a:rPr>
              <a:t>SIMPLE</a:t>
            </a:r>
          </a:p>
        </p:txBody>
      </p:sp>
      <p:sp>
        <p:nvSpPr>
          <p:cNvPr id="16" name="Ovál 15">
            <a:extLst>
              <a:ext uri="{FF2B5EF4-FFF2-40B4-BE49-F238E27FC236}">
                <a16:creationId xmlns:a16="http://schemas.microsoft.com/office/drawing/2014/main" id="{F508B9AF-8D7D-4D71-8B8E-62010F5DF61C}"/>
              </a:ext>
            </a:extLst>
          </p:cNvPr>
          <p:cNvSpPr/>
          <p:nvPr/>
        </p:nvSpPr>
        <p:spPr>
          <a:xfrm>
            <a:off x="1597982" y="4294018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FF0000"/>
                </a:solidFill>
              </a:rPr>
              <a:t>PAST CONTINUOUS</a:t>
            </a:r>
          </a:p>
        </p:txBody>
      </p:sp>
      <p:sp>
        <p:nvSpPr>
          <p:cNvPr id="19" name="Ovál 18">
            <a:extLst>
              <a:ext uri="{FF2B5EF4-FFF2-40B4-BE49-F238E27FC236}">
                <a16:creationId xmlns:a16="http://schemas.microsoft.com/office/drawing/2014/main" id="{3979CC44-67CB-43A7-895D-678ABCC6E89C}"/>
              </a:ext>
            </a:extLst>
          </p:cNvPr>
          <p:cNvSpPr/>
          <p:nvPr/>
        </p:nvSpPr>
        <p:spPr>
          <a:xfrm>
            <a:off x="5684668" y="4207367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2060"/>
                </a:solidFill>
              </a:rPr>
              <a:t>PRESENT CONTINUOUS</a:t>
            </a:r>
          </a:p>
        </p:txBody>
      </p:sp>
      <p:sp>
        <p:nvSpPr>
          <p:cNvPr id="20" name="Ovál 19">
            <a:extLst>
              <a:ext uri="{FF2B5EF4-FFF2-40B4-BE49-F238E27FC236}">
                <a16:creationId xmlns:a16="http://schemas.microsoft.com/office/drawing/2014/main" id="{06C09ABB-7D32-4F55-A7C0-86282ED8C82B}"/>
              </a:ext>
            </a:extLst>
          </p:cNvPr>
          <p:cNvSpPr/>
          <p:nvPr/>
        </p:nvSpPr>
        <p:spPr>
          <a:xfrm>
            <a:off x="9546453" y="4207367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B050"/>
                </a:solidFill>
              </a:rPr>
              <a:t>FUTURE CONTINUOUS</a:t>
            </a:r>
          </a:p>
        </p:txBody>
      </p:sp>
      <p:sp>
        <p:nvSpPr>
          <p:cNvPr id="21" name="Řečová bublina: obdélníkový bublinový popisek 20">
            <a:extLst>
              <a:ext uri="{FF2B5EF4-FFF2-40B4-BE49-F238E27FC236}">
                <a16:creationId xmlns:a16="http://schemas.microsoft.com/office/drawing/2014/main" id="{095FB585-B721-4609-8801-7E41053DE2AB}"/>
              </a:ext>
            </a:extLst>
          </p:cNvPr>
          <p:cNvSpPr/>
          <p:nvPr/>
        </p:nvSpPr>
        <p:spPr>
          <a:xfrm>
            <a:off x="266329" y="2960702"/>
            <a:ext cx="1100832" cy="936596"/>
          </a:xfrm>
          <a:prstGeom prst="wedgeRectCallout">
            <a:avLst>
              <a:gd name="adj1" fmla="val 42877"/>
              <a:gd name="adj2" fmla="val 6818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FF0000"/>
                </a:solidFill>
              </a:rPr>
              <a:t>PAST PERFECT SIMPLE</a:t>
            </a:r>
          </a:p>
        </p:txBody>
      </p:sp>
      <p:sp>
        <p:nvSpPr>
          <p:cNvPr id="25" name="Řečová bublina: obdélníkový bublinový popisek 24">
            <a:extLst>
              <a:ext uri="{FF2B5EF4-FFF2-40B4-BE49-F238E27FC236}">
                <a16:creationId xmlns:a16="http://schemas.microsoft.com/office/drawing/2014/main" id="{1F331BCB-8790-47CE-B0CD-021A5133527B}"/>
              </a:ext>
            </a:extLst>
          </p:cNvPr>
          <p:cNvSpPr/>
          <p:nvPr/>
        </p:nvSpPr>
        <p:spPr>
          <a:xfrm>
            <a:off x="8502589" y="2976702"/>
            <a:ext cx="1100832" cy="936596"/>
          </a:xfrm>
          <a:prstGeom prst="wedgeRectCallout">
            <a:avLst>
              <a:gd name="adj1" fmla="val 18683"/>
              <a:gd name="adj2" fmla="val 6629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B050"/>
                </a:solidFill>
              </a:rPr>
              <a:t>FUTURE PERFECT SIMPLE</a:t>
            </a:r>
          </a:p>
        </p:txBody>
      </p:sp>
      <p:sp>
        <p:nvSpPr>
          <p:cNvPr id="26" name="Řečová bublina: obdélníkový bublinový popisek 25">
            <a:extLst>
              <a:ext uri="{FF2B5EF4-FFF2-40B4-BE49-F238E27FC236}">
                <a16:creationId xmlns:a16="http://schemas.microsoft.com/office/drawing/2014/main" id="{FC1780DA-566D-4E12-B5C2-A15C76F53665}"/>
              </a:ext>
            </a:extLst>
          </p:cNvPr>
          <p:cNvSpPr/>
          <p:nvPr/>
        </p:nvSpPr>
        <p:spPr>
          <a:xfrm>
            <a:off x="4660775" y="2984468"/>
            <a:ext cx="1100832" cy="936596"/>
          </a:xfrm>
          <a:prstGeom prst="wedgeRectCallout">
            <a:avLst>
              <a:gd name="adj1" fmla="val 21102"/>
              <a:gd name="adj2" fmla="val 6439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2060"/>
                </a:solidFill>
              </a:rPr>
              <a:t>PRESENT PERFECT SIMPLE</a:t>
            </a:r>
          </a:p>
        </p:txBody>
      </p:sp>
      <p:sp>
        <p:nvSpPr>
          <p:cNvPr id="27" name="Řečová bublina: oválný bublinový popisek 26">
            <a:extLst>
              <a:ext uri="{FF2B5EF4-FFF2-40B4-BE49-F238E27FC236}">
                <a16:creationId xmlns:a16="http://schemas.microsoft.com/office/drawing/2014/main" id="{B6541E24-093B-4588-9189-3EFFA3855117}"/>
              </a:ext>
            </a:extLst>
          </p:cNvPr>
          <p:cNvSpPr/>
          <p:nvPr/>
        </p:nvSpPr>
        <p:spPr>
          <a:xfrm>
            <a:off x="19236" y="4216244"/>
            <a:ext cx="1516601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FF0000"/>
                </a:solidFill>
              </a:rPr>
              <a:t>PAST</a:t>
            </a:r>
          </a:p>
          <a:p>
            <a:pPr algn="ctr"/>
            <a:r>
              <a:rPr lang="cs-CZ" sz="1400" i="1" dirty="0">
                <a:solidFill>
                  <a:srgbClr val="FF0000"/>
                </a:solidFill>
              </a:rPr>
              <a:t>PERFECT CONTINOUS</a:t>
            </a:r>
          </a:p>
        </p:txBody>
      </p:sp>
      <p:sp>
        <p:nvSpPr>
          <p:cNvPr id="29" name="Řečová bublina: oválný bublinový popisek 28">
            <a:extLst>
              <a:ext uri="{FF2B5EF4-FFF2-40B4-BE49-F238E27FC236}">
                <a16:creationId xmlns:a16="http://schemas.microsoft.com/office/drawing/2014/main" id="{C8D17CD8-A672-41B3-9566-18874705FF08}"/>
              </a:ext>
            </a:extLst>
          </p:cNvPr>
          <p:cNvSpPr/>
          <p:nvPr/>
        </p:nvSpPr>
        <p:spPr>
          <a:xfrm>
            <a:off x="7939600" y="4187395"/>
            <a:ext cx="1516601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B050"/>
                </a:solidFill>
              </a:rPr>
              <a:t>FUTURE</a:t>
            </a:r>
          </a:p>
          <a:p>
            <a:pPr algn="ctr"/>
            <a:r>
              <a:rPr lang="cs-CZ" sz="1400" i="1" dirty="0">
                <a:solidFill>
                  <a:srgbClr val="00B050"/>
                </a:solidFill>
              </a:rPr>
              <a:t>PERFECT CONTINOUS</a:t>
            </a:r>
          </a:p>
        </p:txBody>
      </p:sp>
      <p:sp>
        <p:nvSpPr>
          <p:cNvPr id="30" name="Řečová bublina: oválný bublinový popisek 29">
            <a:extLst>
              <a:ext uri="{FF2B5EF4-FFF2-40B4-BE49-F238E27FC236}">
                <a16:creationId xmlns:a16="http://schemas.microsoft.com/office/drawing/2014/main" id="{0ADCCB8A-9FD4-441D-8DFF-FD76ED758755}"/>
              </a:ext>
            </a:extLst>
          </p:cNvPr>
          <p:cNvSpPr/>
          <p:nvPr/>
        </p:nvSpPr>
        <p:spPr>
          <a:xfrm>
            <a:off x="4053394" y="4207367"/>
            <a:ext cx="1516601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2060"/>
                </a:solidFill>
              </a:rPr>
              <a:t>PRESENT</a:t>
            </a:r>
          </a:p>
          <a:p>
            <a:pPr algn="ctr"/>
            <a:r>
              <a:rPr lang="cs-CZ" sz="1400" i="1" dirty="0">
                <a:solidFill>
                  <a:srgbClr val="002060"/>
                </a:solidFill>
              </a:rPr>
              <a:t>PERFECT CONTINOUS</a:t>
            </a:r>
          </a:p>
        </p:txBody>
      </p:sp>
    </p:spTree>
    <p:extLst>
      <p:ext uri="{BB962C8B-B14F-4D97-AF65-F5344CB8AC3E}">
        <p14:creationId xmlns:p14="http://schemas.microsoft.com/office/powerpoint/2010/main" val="2761240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1" grpId="0" animBg="1"/>
      <p:bldP spid="25" grpId="0" animBg="1"/>
      <p:bldP spid="26" grpId="0" animBg="1"/>
      <p:bldP spid="27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ývojový diagram: spojnice 3">
            <a:extLst>
              <a:ext uri="{FF2B5EF4-FFF2-40B4-BE49-F238E27FC236}">
                <a16:creationId xmlns:a16="http://schemas.microsoft.com/office/drawing/2014/main" id="{029316DE-FAA0-4B9D-A474-B46C26991A36}"/>
              </a:ext>
            </a:extLst>
          </p:cNvPr>
          <p:cNvSpPr/>
          <p:nvPr/>
        </p:nvSpPr>
        <p:spPr>
          <a:xfrm>
            <a:off x="266329" y="2281562"/>
            <a:ext cx="3639845" cy="3533312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Vývojový diagram: spojnice 4">
            <a:extLst>
              <a:ext uri="{FF2B5EF4-FFF2-40B4-BE49-F238E27FC236}">
                <a16:creationId xmlns:a16="http://schemas.microsoft.com/office/drawing/2014/main" id="{EDCF56CE-2323-4BE8-A9BE-B3745884D0F4}"/>
              </a:ext>
            </a:extLst>
          </p:cNvPr>
          <p:cNvSpPr/>
          <p:nvPr/>
        </p:nvSpPr>
        <p:spPr>
          <a:xfrm>
            <a:off x="4246488" y="2283781"/>
            <a:ext cx="3639845" cy="3533312"/>
          </a:xfrm>
          <a:prstGeom prst="flowChartConnector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ývojový diagram: spojnice 5">
            <a:extLst>
              <a:ext uri="{FF2B5EF4-FFF2-40B4-BE49-F238E27FC236}">
                <a16:creationId xmlns:a16="http://schemas.microsoft.com/office/drawing/2014/main" id="{F6BC6BFA-DDB2-4AAD-A673-F843342629D5}"/>
              </a:ext>
            </a:extLst>
          </p:cNvPr>
          <p:cNvSpPr/>
          <p:nvPr/>
        </p:nvSpPr>
        <p:spPr>
          <a:xfrm>
            <a:off x="8133426" y="2283781"/>
            <a:ext cx="3639845" cy="3533312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D844772E-6B0B-4C11-B2F7-96400226AB5D}"/>
              </a:ext>
            </a:extLst>
          </p:cNvPr>
          <p:cNvSpPr/>
          <p:nvPr/>
        </p:nvSpPr>
        <p:spPr>
          <a:xfrm>
            <a:off x="266329" y="470517"/>
            <a:ext cx="3710867" cy="10386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>
                <a:solidFill>
                  <a:schemeClr val="bg1"/>
                </a:solidFill>
              </a:rPr>
              <a:t>PAST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27DFC6B2-730D-45C0-9D92-071FD6807AF7}"/>
              </a:ext>
            </a:extLst>
          </p:cNvPr>
          <p:cNvSpPr/>
          <p:nvPr/>
        </p:nvSpPr>
        <p:spPr>
          <a:xfrm>
            <a:off x="4240565" y="498702"/>
            <a:ext cx="3710867" cy="103868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/>
              <a:t>PRESENT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2FF7FB31-4346-41EE-B5A8-2BA6523F9896}"/>
              </a:ext>
            </a:extLst>
          </p:cNvPr>
          <p:cNvSpPr/>
          <p:nvPr/>
        </p:nvSpPr>
        <p:spPr>
          <a:xfrm>
            <a:off x="8214801" y="489478"/>
            <a:ext cx="3710867" cy="103868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/>
              <a:t>FUTURE</a:t>
            </a:r>
          </a:p>
        </p:txBody>
      </p:sp>
      <p:sp>
        <p:nvSpPr>
          <p:cNvPr id="12" name="Šipka: obousměrná vodorovná 11">
            <a:extLst>
              <a:ext uri="{FF2B5EF4-FFF2-40B4-BE49-F238E27FC236}">
                <a16:creationId xmlns:a16="http://schemas.microsoft.com/office/drawing/2014/main" id="{DB4A74DE-0B82-4A49-BD8C-FDC5509B1FBF}"/>
              </a:ext>
            </a:extLst>
          </p:cNvPr>
          <p:cNvSpPr/>
          <p:nvPr/>
        </p:nvSpPr>
        <p:spPr>
          <a:xfrm>
            <a:off x="0" y="3897298"/>
            <a:ext cx="12126897" cy="311828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DDF61618-B37F-4983-9B6F-C88791484E0C}"/>
              </a:ext>
            </a:extLst>
          </p:cNvPr>
          <p:cNvSpPr/>
          <p:nvPr/>
        </p:nvSpPr>
        <p:spPr>
          <a:xfrm>
            <a:off x="1597982" y="3068806"/>
            <a:ext cx="1979718" cy="6436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FF0000"/>
                </a:solidFill>
              </a:rPr>
              <a:t>I </a:t>
            </a:r>
            <a:r>
              <a:rPr lang="cs-CZ" sz="1400" dirty="0" err="1">
                <a:solidFill>
                  <a:srgbClr val="FF0000"/>
                </a:solidFill>
              </a:rPr>
              <a:t>worked</a:t>
            </a:r>
            <a:endParaRPr lang="cs-CZ" sz="1400" dirty="0">
              <a:solidFill>
                <a:srgbClr val="FF0000"/>
              </a:solidFill>
            </a:endParaRP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EB5B3E00-18FC-4605-B33D-F6FF2C8C13AA}"/>
              </a:ext>
            </a:extLst>
          </p:cNvPr>
          <p:cNvSpPr/>
          <p:nvPr/>
        </p:nvSpPr>
        <p:spPr>
          <a:xfrm>
            <a:off x="5931764" y="3074635"/>
            <a:ext cx="1455937" cy="6761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2060"/>
                </a:solidFill>
              </a:rPr>
              <a:t>I </a:t>
            </a:r>
            <a:r>
              <a:rPr lang="cs-CZ" sz="1400" dirty="0" err="1">
                <a:solidFill>
                  <a:srgbClr val="002060"/>
                </a:solidFill>
              </a:rPr>
              <a:t>work</a:t>
            </a:r>
            <a:endParaRPr lang="cs-CZ" sz="1400" dirty="0">
              <a:solidFill>
                <a:srgbClr val="002060"/>
              </a:solidFill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C2F49EDF-5E57-402C-BEDE-20C71058517D}"/>
              </a:ext>
            </a:extLst>
          </p:cNvPr>
          <p:cNvSpPr/>
          <p:nvPr/>
        </p:nvSpPr>
        <p:spPr>
          <a:xfrm>
            <a:off x="9798730" y="3113102"/>
            <a:ext cx="1455937" cy="6436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B050"/>
                </a:solidFill>
              </a:rPr>
              <a:t>I </a:t>
            </a:r>
            <a:r>
              <a:rPr lang="cs-CZ" sz="1400" dirty="0" err="1">
                <a:solidFill>
                  <a:srgbClr val="00B050"/>
                </a:solidFill>
              </a:rPr>
              <a:t>will</a:t>
            </a:r>
            <a:r>
              <a:rPr lang="cs-CZ" sz="1400" dirty="0">
                <a:solidFill>
                  <a:srgbClr val="00B050"/>
                </a:solidFill>
              </a:rPr>
              <a:t> </a:t>
            </a:r>
            <a:r>
              <a:rPr lang="cs-CZ" sz="1400" dirty="0" err="1">
                <a:solidFill>
                  <a:srgbClr val="00B050"/>
                </a:solidFill>
              </a:rPr>
              <a:t>work</a:t>
            </a:r>
            <a:endParaRPr lang="cs-CZ" sz="1400" dirty="0">
              <a:solidFill>
                <a:srgbClr val="00B050"/>
              </a:solidFill>
            </a:endParaRPr>
          </a:p>
        </p:txBody>
      </p:sp>
      <p:sp>
        <p:nvSpPr>
          <p:cNvPr id="16" name="Ovál 15">
            <a:extLst>
              <a:ext uri="{FF2B5EF4-FFF2-40B4-BE49-F238E27FC236}">
                <a16:creationId xmlns:a16="http://schemas.microsoft.com/office/drawing/2014/main" id="{F508B9AF-8D7D-4D71-8B8E-62010F5DF61C}"/>
              </a:ext>
            </a:extLst>
          </p:cNvPr>
          <p:cNvSpPr/>
          <p:nvPr/>
        </p:nvSpPr>
        <p:spPr>
          <a:xfrm>
            <a:off x="1597982" y="4294018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FF0000"/>
                </a:solidFill>
              </a:rPr>
              <a:t>I </a:t>
            </a:r>
            <a:r>
              <a:rPr lang="cs-CZ" sz="1400" i="1" dirty="0" err="1">
                <a:solidFill>
                  <a:srgbClr val="FF0000"/>
                </a:solidFill>
              </a:rPr>
              <a:t>was</a:t>
            </a:r>
            <a:r>
              <a:rPr lang="cs-CZ" sz="1400" i="1" dirty="0">
                <a:solidFill>
                  <a:srgbClr val="FF0000"/>
                </a:solidFill>
              </a:rPr>
              <a:t> </a:t>
            </a:r>
            <a:r>
              <a:rPr lang="cs-CZ" sz="1400" i="1" dirty="0" err="1">
                <a:solidFill>
                  <a:srgbClr val="FF0000"/>
                </a:solidFill>
              </a:rPr>
              <a:t>working</a:t>
            </a:r>
            <a:endParaRPr lang="cs-CZ" sz="1400" i="1" dirty="0">
              <a:solidFill>
                <a:srgbClr val="FF0000"/>
              </a:solidFill>
            </a:endParaRPr>
          </a:p>
        </p:txBody>
      </p:sp>
      <p:sp>
        <p:nvSpPr>
          <p:cNvPr id="19" name="Ovál 18">
            <a:extLst>
              <a:ext uri="{FF2B5EF4-FFF2-40B4-BE49-F238E27FC236}">
                <a16:creationId xmlns:a16="http://schemas.microsoft.com/office/drawing/2014/main" id="{3979CC44-67CB-43A7-895D-678ABCC6E89C}"/>
              </a:ext>
            </a:extLst>
          </p:cNvPr>
          <p:cNvSpPr/>
          <p:nvPr/>
        </p:nvSpPr>
        <p:spPr>
          <a:xfrm>
            <a:off x="5684668" y="4207367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2060"/>
                </a:solidFill>
              </a:rPr>
              <a:t>I </a:t>
            </a:r>
            <a:r>
              <a:rPr lang="cs-CZ" sz="1400" i="1" dirty="0" err="1">
                <a:solidFill>
                  <a:srgbClr val="002060"/>
                </a:solidFill>
              </a:rPr>
              <a:t>am</a:t>
            </a:r>
            <a:r>
              <a:rPr lang="cs-CZ" sz="1400" i="1" dirty="0">
                <a:solidFill>
                  <a:srgbClr val="002060"/>
                </a:solidFill>
              </a:rPr>
              <a:t> </a:t>
            </a:r>
            <a:r>
              <a:rPr lang="cs-CZ" sz="1400" i="1" dirty="0" err="1">
                <a:solidFill>
                  <a:srgbClr val="002060"/>
                </a:solidFill>
              </a:rPr>
              <a:t>working</a:t>
            </a:r>
            <a:endParaRPr lang="cs-CZ" sz="1400" i="1" dirty="0">
              <a:solidFill>
                <a:srgbClr val="002060"/>
              </a:solidFill>
            </a:endParaRPr>
          </a:p>
        </p:txBody>
      </p:sp>
      <p:sp>
        <p:nvSpPr>
          <p:cNvPr id="20" name="Ovál 19">
            <a:extLst>
              <a:ext uri="{FF2B5EF4-FFF2-40B4-BE49-F238E27FC236}">
                <a16:creationId xmlns:a16="http://schemas.microsoft.com/office/drawing/2014/main" id="{06C09ABB-7D32-4F55-A7C0-86282ED8C82B}"/>
              </a:ext>
            </a:extLst>
          </p:cNvPr>
          <p:cNvSpPr/>
          <p:nvPr/>
        </p:nvSpPr>
        <p:spPr>
          <a:xfrm>
            <a:off x="9546453" y="4207367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B050"/>
                </a:solidFill>
              </a:rPr>
              <a:t>I </a:t>
            </a:r>
            <a:r>
              <a:rPr lang="cs-CZ" sz="1400" i="1" dirty="0" err="1">
                <a:solidFill>
                  <a:srgbClr val="00B050"/>
                </a:solidFill>
              </a:rPr>
              <a:t>will</a:t>
            </a:r>
            <a:r>
              <a:rPr lang="cs-CZ" sz="1400" i="1" dirty="0">
                <a:solidFill>
                  <a:srgbClr val="00B050"/>
                </a:solidFill>
              </a:rPr>
              <a:t> </a:t>
            </a:r>
            <a:r>
              <a:rPr lang="cs-CZ" sz="1400" i="1" dirty="0" err="1">
                <a:solidFill>
                  <a:srgbClr val="00B050"/>
                </a:solidFill>
              </a:rPr>
              <a:t>be</a:t>
            </a:r>
            <a:r>
              <a:rPr lang="cs-CZ" sz="1400" i="1" dirty="0">
                <a:solidFill>
                  <a:srgbClr val="00B050"/>
                </a:solidFill>
              </a:rPr>
              <a:t> </a:t>
            </a:r>
            <a:r>
              <a:rPr lang="cs-CZ" sz="1400" i="1" dirty="0" err="1">
                <a:solidFill>
                  <a:srgbClr val="00B050"/>
                </a:solidFill>
              </a:rPr>
              <a:t>working</a:t>
            </a:r>
            <a:endParaRPr lang="cs-CZ" sz="1400" i="1" dirty="0">
              <a:solidFill>
                <a:srgbClr val="00B050"/>
              </a:solidFill>
            </a:endParaRPr>
          </a:p>
        </p:txBody>
      </p:sp>
      <p:sp>
        <p:nvSpPr>
          <p:cNvPr id="21" name="Řečová bublina: obdélníkový bublinový popisek 20">
            <a:extLst>
              <a:ext uri="{FF2B5EF4-FFF2-40B4-BE49-F238E27FC236}">
                <a16:creationId xmlns:a16="http://schemas.microsoft.com/office/drawing/2014/main" id="{095FB585-B721-4609-8801-7E41053DE2AB}"/>
              </a:ext>
            </a:extLst>
          </p:cNvPr>
          <p:cNvSpPr/>
          <p:nvPr/>
        </p:nvSpPr>
        <p:spPr>
          <a:xfrm>
            <a:off x="266329" y="2960702"/>
            <a:ext cx="1100832" cy="936596"/>
          </a:xfrm>
          <a:prstGeom prst="wedgeRectCallout">
            <a:avLst>
              <a:gd name="adj1" fmla="val 42877"/>
              <a:gd name="adj2" fmla="val 6818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FF0000"/>
                </a:solidFill>
              </a:rPr>
              <a:t>I had </a:t>
            </a:r>
            <a:r>
              <a:rPr lang="cs-CZ" sz="1400" dirty="0" err="1">
                <a:solidFill>
                  <a:srgbClr val="FF0000"/>
                </a:solidFill>
              </a:rPr>
              <a:t>worked</a:t>
            </a:r>
            <a:endParaRPr lang="cs-CZ" sz="1400" dirty="0">
              <a:solidFill>
                <a:srgbClr val="FF0000"/>
              </a:solidFill>
            </a:endParaRPr>
          </a:p>
        </p:txBody>
      </p:sp>
      <p:sp>
        <p:nvSpPr>
          <p:cNvPr id="25" name="Řečová bublina: obdélníkový bublinový popisek 24">
            <a:extLst>
              <a:ext uri="{FF2B5EF4-FFF2-40B4-BE49-F238E27FC236}">
                <a16:creationId xmlns:a16="http://schemas.microsoft.com/office/drawing/2014/main" id="{1F331BCB-8790-47CE-B0CD-021A5133527B}"/>
              </a:ext>
            </a:extLst>
          </p:cNvPr>
          <p:cNvSpPr/>
          <p:nvPr/>
        </p:nvSpPr>
        <p:spPr>
          <a:xfrm>
            <a:off x="8502589" y="2976702"/>
            <a:ext cx="1100832" cy="936596"/>
          </a:xfrm>
          <a:prstGeom prst="wedgeRectCallout">
            <a:avLst>
              <a:gd name="adj1" fmla="val 18683"/>
              <a:gd name="adj2" fmla="val 6629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B050"/>
                </a:solidFill>
              </a:rPr>
              <a:t>I </a:t>
            </a:r>
            <a:r>
              <a:rPr lang="cs-CZ" sz="1400" dirty="0" err="1">
                <a:solidFill>
                  <a:srgbClr val="00B050"/>
                </a:solidFill>
              </a:rPr>
              <a:t>will</a:t>
            </a:r>
            <a:r>
              <a:rPr lang="cs-CZ" sz="1400" dirty="0">
                <a:solidFill>
                  <a:srgbClr val="00B050"/>
                </a:solidFill>
              </a:rPr>
              <a:t> </a:t>
            </a:r>
            <a:r>
              <a:rPr lang="cs-CZ" sz="1400" dirty="0" err="1">
                <a:solidFill>
                  <a:srgbClr val="00B050"/>
                </a:solidFill>
              </a:rPr>
              <a:t>have</a:t>
            </a:r>
            <a:r>
              <a:rPr lang="cs-CZ" sz="1400" dirty="0">
                <a:solidFill>
                  <a:srgbClr val="00B050"/>
                </a:solidFill>
              </a:rPr>
              <a:t> </a:t>
            </a:r>
            <a:r>
              <a:rPr lang="cs-CZ" sz="1400" dirty="0" err="1">
                <a:solidFill>
                  <a:srgbClr val="00B050"/>
                </a:solidFill>
              </a:rPr>
              <a:t>worked</a:t>
            </a:r>
            <a:endParaRPr lang="cs-CZ" sz="1400" dirty="0">
              <a:solidFill>
                <a:srgbClr val="00B050"/>
              </a:solidFill>
            </a:endParaRPr>
          </a:p>
        </p:txBody>
      </p:sp>
      <p:sp>
        <p:nvSpPr>
          <p:cNvPr id="26" name="Řečová bublina: obdélníkový bublinový popisek 25">
            <a:extLst>
              <a:ext uri="{FF2B5EF4-FFF2-40B4-BE49-F238E27FC236}">
                <a16:creationId xmlns:a16="http://schemas.microsoft.com/office/drawing/2014/main" id="{FC1780DA-566D-4E12-B5C2-A15C76F53665}"/>
              </a:ext>
            </a:extLst>
          </p:cNvPr>
          <p:cNvSpPr/>
          <p:nvPr/>
        </p:nvSpPr>
        <p:spPr>
          <a:xfrm>
            <a:off x="4660775" y="2984468"/>
            <a:ext cx="1100832" cy="936596"/>
          </a:xfrm>
          <a:prstGeom prst="wedgeRectCallout">
            <a:avLst>
              <a:gd name="adj1" fmla="val 21102"/>
              <a:gd name="adj2" fmla="val 6439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2060"/>
                </a:solidFill>
              </a:rPr>
              <a:t>I </a:t>
            </a:r>
            <a:r>
              <a:rPr lang="cs-CZ" sz="1400" dirty="0" err="1">
                <a:solidFill>
                  <a:srgbClr val="002060"/>
                </a:solidFill>
              </a:rPr>
              <a:t>have</a:t>
            </a:r>
            <a:r>
              <a:rPr lang="cs-CZ" sz="1400" dirty="0">
                <a:solidFill>
                  <a:srgbClr val="002060"/>
                </a:solidFill>
              </a:rPr>
              <a:t> </a:t>
            </a:r>
            <a:r>
              <a:rPr lang="cs-CZ" sz="1400" dirty="0" err="1">
                <a:solidFill>
                  <a:srgbClr val="002060"/>
                </a:solidFill>
              </a:rPr>
              <a:t>worked</a:t>
            </a:r>
            <a:endParaRPr lang="cs-CZ" sz="1400" dirty="0">
              <a:solidFill>
                <a:srgbClr val="002060"/>
              </a:solidFill>
            </a:endParaRPr>
          </a:p>
        </p:txBody>
      </p:sp>
      <p:sp>
        <p:nvSpPr>
          <p:cNvPr id="27" name="Řečová bublina: oválný bublinový popisek 26">
            <a:extLst>
              <a:ext uri="{FF2B5EF4-FFF2-40B4-BE49-F238E27FC236}">
                <a16:creationId xmlns:a16="http://schemas.microsoft.com/office/drawing/2014/main" id="{B6541E24-093B-4588-9189-3EFFA3855117}"/>
              </a:ext>
            </a:extLst>
          </p:cNvPr>
          <p:cNvSpPr/>
          <p:nvPr/>
        </p:nvSpPr>
        <p:spPr>
          <a:xfrm>
            <a:off x="19236" y="4216244"/>
            <a:ext cx="1516601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FF0000"/>
                </a:solidFill>
              </a:rPr>
              <a:t>I had </a:t>
            </a:r>
            <a:r>
              <a:rPr lang="cs-CZ" sz="1400" i="1" dirty="0" err="1">
                <a:solidFill>
                  <a:srgbClr val="FF0000"/>
                </a:solidFill>
              </a:rPr>
              <a:t>been</a:t>
            </a:r>
            <a:r>
              <a:rPr lang="cs-CZ" sz="1400" i="1" dirty="0">
                <a:solidFill>
                  <a:srgbClr val="FF0000"/>
                </a:solidFill>
              </a:rPr>
              <a:t> </a:t>
            </a:r>
            <a:r>
              <a:rPr lang="cs-CZ" sz="1400" i="1" dirty="0" err="1">
                <a:solidFill>
                  <a:srgbClr val="FF0000"/>
                </a:solidFill>
              </a:rPr>
              <a:t>working</a:t>
            </a:r>
            <a:endParaRPr lang="cs-CZ" sz="1400" i="1" dirty="0">
              <a:solidFill>
                <a:srgbClr val="FF0000"/>
              </a:solidFill>
            </a:endParaRPr>
          </a:p>
        </p:txBody>
      </p:sp>
      <p:sp>
        <p:nvSpPr>
          <p:cNvPr id="29" name="Řečová bublina: oválný bublinový popisek 28">
            <a:extLst>
              <a:ext uri="{FF2B5EF4-FFF2-40B4-BE49-F238E27FC236}">
                <a16:creationId xmlns:a16="http://schemas.microsoft.com/office/drawing/2014/main" id="{C8D17CD8-A672-41B3-9566-18874705FF08}"/>
              </a:ext>
            </a:extLst>
          </p:cNvPr>
          <p:cNvSpPr/>
          <p:nvPr/>
        </p:nvSpPr>
        <p:spPr>
          <a:xfrm>
            <a:off x="7939600" y="4187395"/>
            <a:ext cx="1516601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B050"/>
                </a:solidFill>
              </a:rPr>
              <a:t>I </a:t>
            </a:r>
            <a:r>
              <a:rPr lang="cs-CZ" sz="1400" i="1" dirty="0" err="1">
                <a:solidFill>
                  <a:srgbClr val="00B050"/>
                </a:solidFill>
              </a:rPr>
              <a:t>will</a:t>
            </a:r>
            <a:r>
              <a:rPr lang="cs-CZ" sz="1400" i="1" dirty="0">
                <a:solidFill>
                  <a:srgbClr val="00B050"/>
                </a:solidFill>
              </a:rPr>
              <a:t> </a:t>
            </a:r>
            <a:r>
              <a:rPr lang="cs-CZ" sz="1400" i="1" dirty="0" err="1">
                <a:solidFill>
                  <a:srgbClr val="00B050"/>
                </a:solidFill>
              </a:rPr>
              <a:t>have</a:t>
            </a:r>
            <a:r>
              <a:rPr lang="cs-CZ" sz="1400" i="1" dirty="0">
                <a:solidFill>
                  <a:srgbClr val="00B050"/>
                </a:solidFill>
              </a:rPr>
              <a:t> </a:t>
            </a:r>
            <a:r>
              <a:rPr lang="cs-CZ" sz="1400" i="1" dirty="0" err="1">
                <a:solidFill>
                  <a:srgbClr val="00B050"/>
                </a:solidFill>
              </a:rPr>
              <a:t>been</a:t>
            </a:r>
            <a:r>
              <a:rPr lang="cs-CZ" sz="1400" i="1" dirty="0">
                <a:solidFill>
                  <a:srgbClr val="00B050"/>
                </a:solidFill>
              </a:rPr>
              <a:t> </a:t>
            </a:r>
            <a:r>
              <a:rPr lang="cs-CZ" sz="1400" i="1" dirty="0" err="1">
                <a:solidFill>
                  <a:srgbClr val="00B050"/>
                </a:solidFill>
              </a:rPr>
              <a:t>working</a:t>
            </a:r>
            <a:endParaRPr lang="cs-CZ" sz="1400" i="1" dirty="0">
              <a:solidFill>
                <a:srgbClr val="00B050"/>
              </a:solidFill>
            </a:endParaRPr>
          </a:p>
        </p:txBody>
      </p:sp>
      <p:sp>
        <p:nvSpPr>
          <p:cNvPr id="30" name="Řečová bublina: oválný bublinový popisek 29">
            <a:extLst>
              <a:ext uri="{FF2B5EF4-FFF2-40B4-BE49-F238E27FC236}">
                <a16:creationId xmlns:a16="http://schemas.microsoft.com/office/drawing/2014/main" id="{0ADCCB8A-9FD4-441D-8DFF-FD76ED758755}"/>
              </a:ext>
            </a:extLst>
          </p:cNvPr>
          <p:cNvSpPr/>
          <p:nvPr/>
        </p:nvSpPr>
        <p:spPr>
          <a:xfrm>
            <a:off x="4053394" y="4207367"/>
            <a:ext cx="1516601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2060"/>
                </a:solidFill>
              </a:rPr>
              <a:t>I </a:t>
            </a:r>
            <a:r>
              <a:rPr lang="cs-CZ" sz="1400" i="1" dirty="0" err="1">
                <a:solidFill>
                  <a:srgbClr val="002060"/>
                </a:solidFill>
              </a:rPr>
              <a:t>have</a:t>
            </a:r>
            <a:r>
              <a:rPr lang="cs-CZ" sz="1400" i="1" dirty="0">
                <a:solidFill>
                  <a:srgbClr val="002060"/>
                </a:solidFill>
              </a:rPr>
              <a:t> </a:t>
            </a:r>
            <a:r>
              <a:rPr lang="cs-CZ" sz="1400" i="1" dirty="0" err="1">
                <a:solidFill>
                  <a:srgbClr val="002060"/>
                </a:solidFill>
              </a:rPr>
              <a:t>been</a:t>
            </a:r>
            <a:r>
              <a:rPr lang="cs-CZ" sz="1400" i="1" dirty="0">
                <a:solidFill>
                  <a:srgbClr val="002060"/>
                </a:solidFill>
              </a:rPr>
              <a:t> </a:t>
            </a:r>
            <a:r>
              <a:rPr lang="cs-CZ" sz="1400" i="1" dirty="0" err="1">
                <a:solidFill>
                  <a:srgbClr val="002060"/>
                </a:solidFill>
              </a:rPr>
              <a:t>working</a:t>
            </a:r>
            <a:endParaRPr lang="cs-CZ" sz="14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543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1" grpId="0" animBg="1"/>
      <p:bldP spid="25" grpId="0" animBg="1"/>
      <p:bldP spid="26" grpId="0" animBg="1"/>
      <p:bldP spid="27" grpId="0" animBg="1"/>
      <p:bldP spid="29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ývojový diagram: spojnice 3">
            <a:extLst>
              <a:ext uri="{FF2B5EF4-FFF2-40B4-BE49-F238E27FC236}">
                <a16:creationId xmlns:a16="http://schemas.microsoft.com/office/drawing/2014/main" id="{029316DE-FAA0-4B9D-A474-B46C26991A36}"/>
              </a:ext>
            </a:extLst>
          </p:cNvPr>
          <p:cNvSpPr/>
          <p:nvPr/>
        </p:nvSpPr>
        <p:spPr>
          <a:xfrm>
            <a:off x="266329" y="2281562"/>
            <a:ext cx="3639845" cy="3533312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Vývojový diagram: spojnice 4">
            <a:extLst>
              <a:ext uri="{FF2B5EF4-FFF2-40B4-BE49-F238E27FC236}">
                <a16:creationId xmlns:a16="http://schemas.microsoft.com/office/drawing/2014/main" id="{EDCF56CE-2323-4BE8-A9BE-B3745884D0F4}"/>
              </a:ext>
            </a:extLst>
          </p:cNvPr>
          <p:cNvSpPr/>
          <p:nvPr/>
        </p:nvSpPr>
        <p:spPr>
          <a:xfrm>
            <a:off x="4246488" y="2283781"/>
            <a:ext cx="3639845" cy="3533312"/>
          </a:xfrm>
          <a:prstGeom prst="flowChartConnector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ývojový diagram: spojnice 5">
            <a:extLst>
              <a:ext uri="{FF2B5EF4-FFF2-40B4-BE49-F238E27FC236}">
                <a16:creationId xmlns:a16="http://schemas.microsoft.com/office/drawing/2014/main" id="{F6BC6BFA-DDB2-4AAD-A673-F843342629D5}"/>
              </a:ext>
            </a:extLst>
          </p:cNvPr>
          <p:cNvSpPr/>
          <p:nvPr/>
        </p:nvSpPr>
        <p:spPr>
          <a:xfrm>
            <a:off x="8133426" y="2283781"/>
            <a:ext cx="3639845" cy="3533312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D844772E-6B0B-4C11-B2F7-96400226AB5D}"/>
              </a:ext>
            </a:extLst>
          </p:cNvPr>
          <p:cNvSpPr/>
          <p:nvPr/>
        </p:nvSpPr>
        <p:spPr>
          <a:xfrm>
            <a:off x="266329" y="470517"/>
            <a:ext cx="3710867" cy="10386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>
                <a:solidFill>
                  <a:schemeClr val="bg1"/>
                </a:solidFill>
              </a:rPr>
              <a:t>MINULOST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27DFC6B2-730D-45C0-9D92-071FD6807AF7}"/>
              </a:ext>
            </a:extLst>
          </p:cNvPr>
          <p:cNvSpPr/>
          <p:nvPr/>
        </p:nvSpPr>
        <p:spPr>
          <a:xfrm>
            <a:off x="4240565" y="498702"/>
            <a:ext cx="3710867" cy="103868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/>
              <a:t>PŘÍTOMNOST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2FF7FB31-4346-41EE-B5A8-2BA6523F9896}"/>
              </a:ext>
            </a:extLst>
          </p:cNvPr>
          <p:cNvSpPr/>
          <p:nvPr/>
        </p:nvSpPr>
        <p:spPr>
          <a:xfrm>
            <a:off x="8214801" y="489478"/>
            <a:ext cx="3710867" cy="103868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/>
              <a:t>BUDOUCNOST</a:t>
            </a:r>
          </a:p>
        </p:txBody>
      </p:sp>
      <p:sp>
        <p:nvSpPr>
          <p:cNvPr id="12" name="Šipka: obousměrná vodorovná 11">
            <a:extLst>
              <a:ext uri="{FF2B5EF4-FFF2-40B4-BE49-F238E27FC236}">
                <a16:creationId xmlns:a16="http://schemas.microsoft.com/office/drawing/2014/main" id="{DB4A74DE-0B82-4A49-BD8C-FDC5509B1FBF}"/>
              </a:ext>
            </a:extLst>
          </p:cNvPr>
          <p:cNvSpPr/>
          <p:nvPr/>
        </p:nvSpPr>
        <p:spPr>
          <a:xfrm>
            <a:off x="0" y="3897298"/>
            <a:ext cx="12126897" cy="311828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DDF61618-B37F-4983-9B6F-C88791484E0C}"/>
              </a:ext>
            </a:extLst>
          </p:cNvPr>
          <p:cNvSpPr/>
          <p:nvPr/>
        </p:nvSpPr>
        <p:spPr>
          <a:xfrm>
            <a:off x="1597982" y="3068806"/>
            <a:ext cx="1979718" cy="6436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FF0000"/>
                </a:solidFill>
              </a:rPr>
              <a:t>MINULÝ                 PROSTÝ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EB5B3E00-18FC-4605-B33D-F6FF2C8C13AA}"/>
              </a:ext>
            </a:extLst>
          </p:cNvPr>
          <p:cNvSpPr/>
          <p:nvPr/>
        </p:nvSpPr>
        <p:spPr>
          <a:xfrm>
            <a:off x="5931764" y="3074635"/>
            <a:ext cx="1455937" cy="6761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2060"/>
                </a:solidFill>
              </a:rPr>
              <a:t>PŘÍTOMNÝ PROSTÝ</a:t>
            </a: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C2F49EDF-5E57-402C-BEDE-20C71058517D}"/>
              </a:ext>
            </a:extLst>
          </p:cNvPr>
          <p:cNvSpPr/>
          <p:nvPr/>
        </p:nvSpPr>
        <p:spPr>
          <a:xfrm>
            <a:off x="9798730" y="3113102"/>
            <a:ext cx="1455937" cy="6436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B050"/>
                </a:solidFill>
              </a:rPr>
              <a:t>BUDOUCÍ PROSTÝ</a:t>
            </a:r>
          </a:p>
        </p:txBody>
      </p:sp>
      <p:sp>
        <p:nvSpPr>
          <p:cNvPr id="16" name="Ovál 15">
            <a:extLst>
              <a:ext uri="{FF2B5EF4-FFF2-40B4-BE49-F238E27FC236}">
                <a16:creationId xmlns:a16="http://schemas.microsoft.com/office/drawing/2014/main" id="{F508B9AF-8D7D-4D71-8B8E-62010F5DF61C}"/>
              </a:ext>
            </a:extLst>
          </p:cNvPr>
          <p:cNvSpPr/>
          <p:nvPr/>
        </p:nvSpPr>
        <p:spPr>
          <a:xfrm>
            <a:off x="1597982" y="4294018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FF0000"/>
                </a:solidFill>
              </a:rPr>
              <a:t>MINULÝ PRŮBĚHOVÝ</a:t>
            </a:r>
          </a:p>
        </p:txBody>
      </p:sp>
      <p:sp>
        <p:nvSpPr>
          <p:cNvPr id="19" name="Ovál 18">
            <a:extLst>
              <a:ext uri="{FF2B5EF4-FFF2-40B4-BE49-F238E27FC236}">
                <a16:creationId xmlns:a16="http://schemas.microsoft.com/office/drawing/2014/main" id="{3979CC44-67CB-43A7-895D-678ABCC6E89C}"/>
              </a:ext>
            </a:extLst>
          </p:cNvPr>
          <p:cNvSpPr/>
          <p:nvPr/>
        </p:nvSpPr>
        <p:spPr>
          <a:xfrm>
            <a:off x="5684668" y="4207367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2060"/>
                </a:solidFill>
              </a:rPr>
              <a:t>PŘÍTOMNÝ PRŮBĚHOVÝ</a:t>
            </a:r>
          </a:p>
        </p:txBody>
      </p:sp>
      <p:sp>
        <p:nvSpPr>
          <p:cNvPr id="20" name="Ovál 19">
            <a:extLst>
              <a:ext uri="{FF2B5EF4-FFF2-40B4-BE49-F238E27FC236}">
                <a16:creationId xmlns:a16="http://schemas.microsoft.com/office/drawing/2014/main" id="{06C09ABB-7D32-4F55-A7C0-86282ED8C82B}"/>
              </a:ext>
            </a:extLst>
          </p:cNvPr>
          <p:cNvSpPr/>
          <p:nvPr/>
        </p:nvSpPr>
        <p:spPr>
          <a:xfrm>
            <a:off x="9546453" y="4207367"/>
            <a:ext cx="2095130" cy="75737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B050"/>
                </a:solidFill>
              </a:rPr>
              <a:t>BUDOUCÍ PRŮBĚHOVÝ</a:t>
            </a:r>
          </a:p>
        </p:txBody>
      </p:sp>
      <p:sp>
        <p:nvSpPr>
          <p:cNvPr id="21" name="Řečová bublina: obdélníkový bublinový popisek 20">
            <a:extLst>
              <a:ext uri="{FF2B5EF4-FFF2-40B4-BE49-F238E27FC236}">
                <a16:creationId xmlns:a16="http://schemas.microsoft.com/office/drawing/2014/main" id="{095FB585-B721-4609-8801-7E41053DE2AB}"/>
              </a:ext>
            </a:extLst>
          </p:cNvPr>
          <p:cNvSpPr/>
          <p:nvPr/>
        </p:nvSpPr>
        <p:spPr>
          <a:xfrm>
            <a:off x="266329" y="2960702"/>
            <a:ext cx="1100832" cy="936596"/>
          </a:xfrm>
          <a:prstGeom prst="wedgeRectCallout">
            <a:avLst>
              <a:gd name="adj1" fmla="val 42877"/>
              <a:gd name="adj2" fmla="val 6818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FF0000"/>
                </a:solidFill>
              </a:rPr>
              <a:t>PŘED MINULÝ PROSTÝ</a:t>
            </a:r>
          </a:p>
        </p:txBody>
      </p:sp>
      <p:sp>
        <p:nvSpPr>
          <p:cNvPr id="25" name="Řečová bublina: obdélníkový bublinový popisek 24">
            <a:extLst>
              <a:ext uri="{FF2B5EF4-FFF2-40B4-BE49-F238E27FC236}">
                <a16:creationId xmlns:a16="http://schemas.microsoft.com/office/drawing/2014/main" id="{1F331BCB-8790-47CE-B0CD-021A5133527B}"/>
              </a:ext>
            </a:extLst>
          </p:cNvPr>
          <p:cNvSpPr/>
          <p:nvPr/>
        </p:nvSpPr>
        <p:spPr>
          <a:xfrm>
            <a:off x="8502589" y="2976702"/>
            <a:ext cx="1100832" cy="936596"/>
          </a:xfrm>
          <a:prstGeom prst="wedgeRectCallout">
            <a:avLst>
              <a:gd name="adj1" fmla="val 18683"/>
              <a:gd name="adj2" fmla="val 6629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B050"/>
                </a:solidFill>
              </a:rPr>
              <a:t>PŘED BUDOUCÍ PROSTÝ</a:t>
            </a:r>
          </a:p>
        </p:txBody>
      </p:sp>
      <p:sp>
        <p:nvSpPr>
          <p:cNvPr id="26" name="Řečová bublina: obdélníkový bublinový popisek 25">
            <a:extLst>
              <a:ext uri="{FF2B5EF4-FFF2-40B4-BE49-F238E27FC236}">
                <a16:creationId xmlns:a16="http://schemas.microsoft.com/office/drawing/2014/main" id="{FC1780DA-566D-4E12-B5C2-A15C76F53665}"/>
              </a:ext>
            </a:extLst>
          </p:cNvPr>
          <p:cNvSpPr/>
          <p:nvPr/>
        </p:nvSpPr>
        <p:spPr>
          <a:xfrm>
            <a:off x="4660775" y="2984468"/>
            <a:ext cx="1100832" cy="936596"/>
          </a:xfrm>
          <a:prstGeom prst="wedgeRectCallout">
            <a:avLst>
              <a:gd name="adj1" fmla="val 21102"/>
              <a:gd name="adj2" fmla="val 6439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2060"/>
                </a:solidFill>
              </a:rPr>
              <a:t>PŘED PŘÍTOMNÝ PROSTÝ</a:t>
            </a:r>
          </a:p>
        </p:txBody>
      </p:sp>
      <p:sp>
        <p:nvSpPr>
          <p:cNvPr id="27" name="Řečová bublina: oválný bublinový popisek 26">
            <a:extLst>
              <a:ext uri="{FF2B5EF4-FFF2-40B4-BE49-F238E27FC236}">
                <a16:creationId xmlns:a16="http://schemas.microsoft.com/office/drawing/2014/main" id="{B6541E24-093B-4588-9189-3EFFA3855117}"/>
              </a:ext>
            </a:extLst>
          </p:cNvPr>
          <p:cNvSpPr/>
          <p:nvPr/>
        </p:nvSpPr>
        <p:spPr>
          <a:xfrm>
            <a:off x="19236" y="4216244"/>
            <a:ext cx="1560989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FF0000"/>
                </a:solidFill>
              </a:rPr>
              <a:t>PŘED MINULÝ PRŮBĚHOVÝ</a:t>
            </a:r>
          </a:p>
        </p:txBody>
      </p:sp>
      <p:sp>
        <p:nvSpPr>
          <p:cNvPr id="29" name="Řečová bublina: oválný bublinový popisek 28">
            <a:extLst>
              <a:ext uri="{FF2B5EF4-FFF2-40B4-BE49-F238E27FC236}">
                <a16:creationId xmlns:a16="http://schemas.microsoft.com/office/drawing/2014/main" id="{C8D17CD8-A672-41B3-9566-18874705FF08}"/>
              </a:ext>
            </a:extLst>
          </p:cNvPr>
          <p:cNvSpPr/>
          <p:nvPr/>
        </p:nvSpPr>
        <p:spPr>
          <a:xfrm>
            <a:off x="7886334" y="4187395"/>
            <a:ext cx="1569868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B050"/>
                </a:solidFill>
              </a:rPr>
              <a:t>PŘED BUDOUCÍ PRŮBĚHOVÝ</a:t>
            </a:r>
          </a:p>
        </p:txBody>
      </p:sp>
      <p:sp>
        <p:nvSpPr>
          <p:cNvPr id="30" name="Řečová bublina: oválný bublinový popisek 29">
            <a:extLst>
              <a:ext uri="{FF2B5EF4-FFF2-40B4-BE49-F238E27FC236}">
                <a16:creationId xmlns:a16="http://schemas.microsoft.com/office/drawing/2014/main" id="{0ADCCB8A-9FD4-441D-8DFF-FD76ED758755}"/>
              </a:ext>
            </a:extLst>
          </p:cNvPr>
          <p:cNvSpPr/>
          <p:nvPr/>
        </p:nvSpPr>
        <p:spPr>
          <a:xfrm>
            <a:off x="4033426" y="4207367"/>
            <a:ext cx="1536569" cy="941682"/>
          </a:xfrm>
          <a:prstGeom prst="wedgeEllipseCallout">
            <a:avLst>
              <a:gd name="adj1" fmla="val 19537"/>
              <a:gd name="adj2" fmla="val -5601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i="1" dirty="0">
                <a:solidFill>
                  <a:srgbClr val="002060"/>
                </a:solidFill>
              </a:rPr>
              <a:t>PŘED PŘÍTOMNÝ PRŮBĚHOVÝ</a:t>
            </a:r>
          </a:p>
        </p:txBody>
      </p:sp>
    </p:spTree>
    <p:extLst>
      <p:ext uri="{BB962C8B-B14F-4D97-AF65-F5344CB8AC3E}">
        <p14:creationId xmlns:p14="http://schemas.microsoft.com/office/powerpoint/2010/main" val="314804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1" grpId="0" animBg="1"/>
      <p:bldP spid="25" grpId="0" animBg="1"/>
      <p:bldP spid="26" grpId="0" animBg="1"/>
      <p:bldP spid="27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>
            <a:extLst>
              <a:ext uri="{FF2B5EF4-FFF2-40B4-BE49-F238E27FC236}">
                <a16:creationId xmlns:a16="http://schemas.microsoft.com/office/drawing/2014/main" id="{C6349220-D215-4E47-BA97-6D4A38425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88914"/>
            <a:ext cx="8229600" cy="936625"/>
          </a:xfrm>
        </p:spPr>
        <p:txBody>
          <a:bodyPr/>
          <a:lstStyle/>
          <a:p>
            <a:pPr algn="l"/>
            <a:r>
              <a:rPr lang="cs-CZ" altLang="cs-CZ" sz="320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7171" name="Zástupný symbol pro obsah 2">
            <a:extLst>
              <a:ext uri="{FF2B5EF4-FFF2-40B4-BE49-F238E27FC236}">
                <a16:creationId xmlns:a16="http://schemas.microsoft.com/office/drawing/2014/main" id="{B0190CFB-DF1A-4198-9097-EB0F24EF3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052513"/>
            <a:ext cx="8578850" cy="5689600"/>
          </a:xfrm>
        </p:spPr>
        <p:txBody>
          <a:bodyPr/>
          <a:lstStyle/>
          <a:p>
            <a:r>
              <a:rPr lang="cs-CZ" altLang="cs-CZ" sz="2400" dirty="0">
                <a:solidFill>
                  <a:srgbClr val="002060"/>
                </a:solidFill>
              </a:rPr>
              <a:t>OXENDEN, </a:t>
            </a:r>
            <a:r>
              <a:rPr lang="cs-CZ" altLang="cs-CZ" sz="2400" dirty="0" err="1">
                <a:solidFill>
                  <a:srgbClr val="002060"/>
                </a:solidFill>
              </a:rPr>
              <a:t>Clive</a:t>
            </a:r>
            <a:r>
              <a:rPr lang="cs-CZ" altLang="cs-CZ" sz="24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altLang="cs-CZ" sz="2400" dirty="0" err="1">
                <a:solidFill>
                  <a:srgbClr val="002060"/>
                </a:solidFill>
              </a:rPr>
              <a:t>Lindsay</a:t>
            </a:r>
            <a:r>
              <a:rPr lang="cs-CZ" altLang="cs-CZ" sz="2400" dirty="0">
                <a:solidFill>
                  <a:srgbClr val="002060"/>
                </a:solidFill>
              </a:rPr>
              <a:t> CLANDFIELD. </a:t>
            </a:r>
            <a:r>
              <a:rPr lang="cs-CZ" altLang="cs-CZ" sz="2400" i="1" dirty="0">
                <a:solidFill>
                  <a:srgbClr val="002060"/>
                </a:solidFill>
              </a:rPr>
              <a:t>New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file</a:t>
            </a:r>
            <a:r>
              <a:rPr lang="cs-CZ" altLang="cs-CZ" sz="2400" i="1" dirty="0">
                <a:solidFill>
                  <a:srgbClr val="002060"/>
                </a:solidFill>
              </a:rPr>
              <a:t> 4th </a:t>
            </a:r>
            <a:r>
              <a:rPr lang="cs-CZ" altLang="cs-CZ" sz="2400" i="1" dirty="0" err="1">
                <a:solidFill>
                  <a:srgbClr val="002060"/>
                </a:solidFill>
              </a:rPr>
              <a:t>edition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2019.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HEIJMER, Joanna. </a:t>
            </a:r>
            <a:r>
              <a:rPr lang="cs-CZ" altLang="cs-CZ" sz="2400" i="1" dirty="0">
                <a:solidFill>
                  <a:srgbClr val="002060"/>
                </a:solidFill>
              </a:rPr>
              <a:t>Oxford </a:t>
            </a:r>
            <a:r>
              <a:rPr lang="cs-CZ" altLang="cs-CZ" sz="2400" i="1" dirty="0" err="1">
                <a:solidFill>
                  <a:srgbClr val="002060"/>
                </a:solidFill>
              </a:rPr>
              <a:t>Exam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Trainer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en-US" altLang="cs-CZ" sz="2400" i="1" dirty="0">
                <a:solidFill>
                  <a:srgbClr val="002060"/>
                </a:solidFill>
              </a:rPr>
              <a:t>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en-US" altLang="cs-CZ" sz="2400" dirty="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 dirty="0">
                <a:solidFill>
                  <a:srgbClr val="002060"/>
                </a:solidFill>
              </a:rPr>
              <a:t>1</a:t>
            </a:r>
            <a:r>
              <a:rPr lang="en-US" altLang="cs-CZ" sz="2400" dirty="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Raymond. </a:t>
            </a:r>
            <a:r>
              <a:rPr lang="en-US" altLang="cs-CZ" sz="2400" i="1" dirty="0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 dirty="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 dirty="0">
                <a:solidFill>
                  <a:srgbClr val="002060"/>
                </a:solidFill>
              </a:rPr>
              <a:t>Maturita </a:t>
            </a:r>
            <a:r>
              <a:rPr lang="cs-CZ" altLang="cs-CZ" sz="2400" i="1" dirty="0" err="1">
                <a:solidFill>
                  <a:srgbClr val="002060"/>
                </a:solidFill>
              </a:rPr>
              <a:t>activator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dirty="0" err="1">
                <a:solidFill>
                  <a:srgbClr val="002060"/>
                </a:solidFill>
              </a:rPr>
              <a:t>Pearson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Education</a:t>
            </a:r>
            <a:r>
              <a:rPr lang="cs-CZ" alt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 dirty="0">
                <a:solidFill>
                  <a:srgbClr val="002060"/>
                </a:solidFill>
              </a:rPr>
              <a:t>Time to </a:t>
            </a:r>
            <a:r>
              <a:rPr lang="cs-CZ" altLang="cs-CZ" sz="2400" i="1" dirty="0" err="1">
                <a:solidFill>
                  <a:srgbClr val="002060"/>
                </a:solidFill>
              </a:rPr>
              <a:t>talk.</a:t>
            </a:r>
            <a:r>
              <a:rPr lang="cs-CZ" altLang="cs-CZ" sz="2400" dirty="0" err="1">
                <a:solidFill>
                  <a:srgbClr val="002060"/>
                </a:solidFill>
              </a:rPr>
              <a:t>Polyglot</a:t>
            </a:r>
            <a:r>
              <a:rPr lang="cs-CZ" altLang="cs-CZ" sz="2400" dirty="0">
                <a:solidFill>
                  <a:srgbClr val="002060"/>
                </a:solidFill>
              </a:rPr>
              <a:t>, 2004.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223</Words>
  <Application>Microsoft Office PowerPoint</Application>
  <PresentationFormat>Širokoúhlá obrazovka</PresentationFormat>
  <Paragraphs>61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TENSES ON THE TIMELINE</vt:lpstr>
      <vt:lpstr>Prezentace aplikace PowerPoint</vt:lpstr>
      <vt:lpstr>Prezentace aplikace PowerPoint</vt:lpstr>
      <vt:lpstr>Prezentace aplikace PowerPoint</vt:lpstr>
      <vt:lpstr>Source Reference: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Kristýna Krejčová</dc:creator>
  <cp:lastModifiedBy>Krejčová Kristýna</cp:lastModifiedBy>
  <cp:revision>7</cp:revision>
  <dcterms:created xsi:type="dcterms:W3CDTF">2021-04-13T12:01:04Z</dcterms:created>
  <dcterms:modified xsi:type="dcterms:W3CDTF">2021-04-13T13:34:23Z</dcterms:modified>
</cp:coreProperties>
</file>