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2" r:id="rId4"/>
    <p:sldId id="263" r:id="rId5"/>
    <p:sldId id="264" r:id="rId6"/>
    <p:sldId id="260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89C4B-7B97-4CC9-9D55-42EA6E3C2DAE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851F6-A68A-4C4E-BA1A-E30BE76C95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674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C65F9-E130-40D0-A63F-7505E1C8B0F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77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There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/</a:t>
            </a:r>
            <a:r>
              <a:rPr lang="cs-CZ" dirty="0" err="1">
                <a:solidFill>
                  <a:srgbClr val="002060"/>
                </a:solidFill>
              </a:rPr>
              <a:t>There</a:t>
            </a:r>
            <a:r>
              <a:rPr lang="cs-CZ" dirty="0">
                <a:solidFill>
                  <a:srgbClr val="002060"/>
                </a:solidFill>
              </a:rPr>
              <a:t> are   x 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3554814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04952"/>
            <a:ext cx="10800010" cy="6653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400" b="1" u="sng" dirty="0">
                <a:solidFill>
                  <a:srgbClr val="002060"/>
                </a:solidFill>
              </a:rPr>
              <a:t>THERE + BE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>
                <a:solidFill>
                  <a:srgbClr val="002060"/>
                </a:solidFill>
              </a:rPr>
              <a:t>existence </a:t>
            </a:r>
            <a:r>
              <a:rPr lang="cs-CZ" sz="2800" dirty="0">
                <a:solidFill>
                  <a:srgbClr val="002060"/>
                </a:solidFill>
              </a:rPr>
              <a:t>(</a:t>
            </a:r>
            <a:r>
              <a:rPr lang="cs-CZ" sz="2800" dirty="0" err="1">
                <a:solidFill>
                  <a:srgbClr val="002060"/>
                </a:solidFill>
              </a:rPr>
              <a:t>There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is</a:t>
            </a:r>
            <a:r>
              <a:rPr lang="cs-CZ" sz="2800" dirty="0">
                <a:solidFill>
                  <a:srgbClr val="002060"/>
                </a:solidFill>
              </a:rPr>
              <a:t> a </a:t>
            </a:r>
            <a:r>
              <a:rPr lang="cs-CZ" sz="2800" dirty="0" err="1">
                <a:solidFill>
                  <a:srgbClr val="002060"/>
                </a:solidFill>
              </a:rPr>
              <a:t>cat</a:t>
            </a:r>
            <a:r>
              <a:rPr lang="cs-CZ" sz="2800" dirty="0">
                <a:solidFill>
                  <a:srgbClr val="002060"/>
                </a:solidFill>
              </a:rPr>
              <a:t> in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picture</a:t>
            </a:r>
            <a:r>
              <a:rPr lang="cs-CZ" sz="2800" dirty="0">
                <a:solidFill>
                  <a:srgbClr val="002060"/>
                </a:solidFill>
              </a:rPr>
              <a:t>)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something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mentioned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for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first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time</a:t>
            </a:r>
            <a:endParaRPr lang="cs-CZ" sz="3200" b="1" dirty="0">
              <a:solidFill>
                <a:srgbClr val="002060"/>
              </a:solidFill>
            </a:endParaRPr>
          </a:p>
          <a:p>
            <a:r>
              <a:rPr lang="cs-CZ" sz="2400" b="1" dirty="0">
                <a:solidFill>
                  <a:srgbClr val="002060"/>
                </a:solidFill>
              </a:rPr>
              <a:t>X</a:t>
            </a:r>
          </a:p>
          <a:p>
            <a:pPr marL="0" indent="0">
              <a:buNone/>
            </a:pPr>
            <a:r>
              <a:rPr lang="cs-CZ" sz="4400" b="1" u="sng" dirty="0">
                <a:solidFill>
                  <a:srgbClr val="002060"/>
                </a:solidFill>
              </a:rPr>
              <a:t>IT + BE</a:t>
            </a:r>
          </a:p>
          <a:p>
            <a:pPr lvl="1"/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things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2800" dirty="0">
                <a:solidFill>
                  <a:srgbClr val="002060"/>
                </a:solidFill>
              </a:rPr>
              <a:t>(</a:t>
            </a:r>
            <a:r>
              <a:rPr lang="cs-CZ" sz="2800" u="sng" dirty="0" err="1">
                <a:solidFill>
                  <a:srgbClr val="002060"/>
                </a:solidFill>
              </a:rPr>
              <a:t>The</a:t>
            </a:r>
            <a:r>
              <a:rPr lang="cs-CZ" sz="2800" u="sng" dirty="0">
                <a:solidFill>
                  <a:srgbClr val="002060"/>
                </a:solidFill>
              </a:rPr>
              <a:t> </a:t>
            </a:r>
            <a:r>
              <a:rPr lang="cs-CZ" sz="2800" u="sng" dirty="0" err="1">
                <a:solidFill>
                  <a:srgbClr val="002060"/>
                </a:solidFill>
              </a:rPr>
              <a:t>pen</a:t>
            </a:r>
            <a:r>
              <a:rPr lang="cs-CZ" sz="2800" u="sng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is</a:t>
            </a:r>
            <a:r>
              <a:rPr lang="cs-CZ" sz="2800" dirty="0">
                <a:solidFill>
                  <a:srgbClr val="002060"/>
                </a:solidFill>
              </a:rPr>
              <a:t> blue. </a:t>
            </a:r>
            <a:r>
              <a:rPr lang="cs-CZ" sz="2800" u="sng" dirty="0" err="1">
                <a:solidFill>
                  <a:srgbClr val="002060"/>
                </a:solidFill>
              </a:rPr>
              <a:t>It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is</a:t>
            </a:r>
            <a:r>
              <a:rPr lang="cs-CZ" sz="2800" dirty="0">
                <a:solidFill>
                  <a:srgbClr val="002060"/>
                </a:solidFill>
              </a:rPr>
              <a:t> blue.)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actions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2800" dirty="0">
                <a:solidFill>
                  <a:srgbClr val="002060"/>
                </a:solidFill>
              </a:rPr>
              <a:t>(</a:t>
            </a:r>
            <a:r>
              <a:rPr lang="cs-CZ" sz="2800" u="sng" dirty="0" err="1">
                <a:solidFill>
                  <a:srgbClr val="002060"/>
                </a:solidFill>
              </a:rPr>
              <a:t>Watching</a:t>
            </a:r>
            <a:r>
              <a:rPr lang="cs-CZ" sz="2800" dirty="0">
                <a:solidFill>
                  <a:srgbClr val="002060"/>
                </a:solidFill>
              </a:rPr>
              <a:t> TV </a:t>
            </a:r>
            <a:r>
              <a:rPr lang="cs-CZ" sz="2800" dirty="0" err="1">
                <a:solidFill>
                  <a:srgbClr val="002060"/>
                </a:solidFill>
              </a:rPr>
              <a:t>is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waste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of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time</a:t>
            </a:r>
            <a:r>
              <a:rPr lang="cs-CZ" sz="2800" dirty="0">
                <a:solidFill>
                  <a:srgbClr val="002060"/>
                </a:solidFill>
              </a:rPr>
              <a:t>. – </a:t>
            </a:r>
            <a:r>
              <a:rPr lang="cs-CZ" sz="2800" u="sng" dirty="0" err="1">
                <a:solidFill>
                  <a:srgbClr val="002060"/>
                </a:solidFill>
              </a:rPr>
              <a:t>It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is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waste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of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time</a:t>
            </a:r>
            <a:r>
              <a:rPr lang="cs-CZ" sz="2800" dirty="0">
                <a:solidFill>
                  <a:srgbClr val="002060"/>
                </a:solidFill>
              </a:rPr>
              <a:t>.)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situations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2800" dirty="0">
                <a:solidFill>
                  <a:srgbClr val="002060"/>
                </a:solidFill>
              </a:rPr>
              <a:t>(</a:t>
            </a:r>
            <a:r>
              <a:rPr lang="cs-CZ" sz="2800" u="sng" dirty="0" err="1">
                <a:solidFill>
                  <a:srgbClr val="002060"/>
                </a:solidFill>
              </a:rPr>
              <a:t>Nobody</a:t>
            </a:r>
            <a:r>
              <a:rPr lang="cs-CZ" sz="2800" u="sng" dirty="0">
                <a:solidFill>
                  <a:srgbClr val="002060"/>
                </a:solidFill>
              </a:rPr>
              <a:t> </a:t>
            </a:r>
            <a:r>
              <a:rPr lang="cs-CZ" sz="2800" u="sng" dirty="0" err="1">
                <a:solidFill>
                  <a:srgbClr val="002060"/>
                </a:solidFill>
              </a:rPr>
              <a:t>uderstood</a:t>
            </a:r>
            <a:r>
              <a:rPr lang="cs-CZ" sz="2800" u="sng" dirty="0">
                <a:solidFill>
                  <a:srgbClr val="002060"/>
                </a:solidFill>
              </a:rPr>
              <a:t> </a:t>
            </a:r>
            <a:r>
              <a:rPr lang="cs-CZ" sz="2800" u="sng" dirty="0" err="1">
                <a:solidFill>
                  <a:srgbClr val="002060"/>
                </a:solidFill>
              </a:rPr>
              <a:t>me</a:t>
            </a:r>
            <a:r>
              <a:rPr lang="cs-CZ" sz="2800" dirty="0">
                <a:solidFill>
                  <a:srgbClr val="002060"/>
                </a:solidFill>
              </a:rPr>
              <a:t>. – </a:t>
            </a:r>
            <a:r>
              <a:rPr lang="cs-CZ" sz="2800" u="sng" dirty="0" err="1">
                <a:solidFill>
                  <a:srgbClr val="002060"/>
                </a:solidFill>
              </a:rPr>
              <a:t>It</a:t>
            </a:r>
            <a:r>
              <a:rPr lang="cs-CZ" sz="2800" u="sng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was</a:t>
            </a:r>
            <a:r>
              <a:rPr lang="cs-CZ" sz="2800" dirty="0">
                <a:solidFill>
                  <a:srgbClr val="002060"/>
                </a:solidFill>
              </a:rPr>
              <a:t> very </a:t>
            </a:r>
            <a:r>
              <a:rPr lang="cs-CZ" sz="2800" dirty="0" err="1">
                <a:solidFill>
                  <a:srgbClr val="002060"/>
                </a:solidFill>
              </a:rPr>
              <a:t>discouraging</a:t>
            </a:r>
            <a:r>
              <a:rPr lang="cs-CZ" sz="2800" dirty="0">
                <a:solidFill>
                  <a:srgbClr val="002060"/>
                </a:solidFill>
              </a:rPr>
              <a:t>.)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time</a:t>
            </a:r>
            <a:r>
              <a:rPr lang="cs-CZ" sz="3200" b="1" dirty="0">
                <a:solidFill>
                  <a:srgbClr val="002060"/>
                </a:solidFill>
              </a:rPr>
              <a:t>, </a:t>
            </a:r>
            <a:r>
              <a:rPr lang="cs-CZ" sz="3200" b="1" dirty="0" err="1">
                <a:solidFill>
                  <a:srgbClr val="002060"/>
                </a:solidFill>
              </a:rPr>
              <a:t>days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of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the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week</a:t>
            </a:r>
            <a:r>
              <a:rPr lang="cs-CZ" sz="3200" b="1" dirty="0">
                <a:solidFill>
                  <a:srgbClr val="002060"/>
                </a:solidFill>
              </a:rPr>
              <a:t>, </a:t>
            </a:r>
            <a:r>
              <a:rPr lang="cs-CZ" sz="3200" b="1" dirty="0" err="1">
                <a:solidFill>
                  <a:srgbClr val="002060"/>
                </a:solidFill>
              </a:rPr>
              <a:t>dates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2800" dirty="0">
                <a:solidFill>
                  <a:srgbClr val="002060"/>
                </a:solidFill>
              </a:rPr>
              <a:t>(</a:t>
            </a:r>
            <a:r>
              <a:rPr lang="cs-CZ" sz="2800" dirty="0" err="1">
                <a:solidFill>
                  <a:srgbClr val="002060"/>
                </a:solidFill>
              </a:rPr>
              <a:t>It´s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Monday</a:t>
            </a:r>
            <a:r>
              <a:rPr lang="cs-CZ" sz="2800" dirty="0">
                <a:solidFill>
                  <a:srgbClr val="002060"/>
                </a:solidFill>
              </a:rPr>
              <a:t>.)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weather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2800" dirty="0">
                <a:solidFill>
                  <a:srgbClr val="002060"/>
                </a:solidFill>
              </a:rPr>
              <a:t>(</a:t>
            </a:r>
            <a:r>
              <a:rPr lang="cs-CZ" sz="2800" dirty="0" err="1">
                <a:solidFill>
                  <a:srgbClr val="002060"/>
                </a:solidFill>
              </a:rPr>
              <a:t>It´s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cold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today</a:t>
            </a:r>
            <a:r>
              <a:rPr lang="cs-CZ" sz="2800" dirty="0">
                <a:solidFill>
                  <a:srgbClr val="002060"/>
                </a:solidFill>
              </a:rPr>
              <a:t>.)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>
                <a:solidFill>
                  <a:srgbClr val="002060"/>
                </a:solidFill>
              </a:rPr>
              <a:t>distance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2800" dirty="0">
                <a:solidFill>
                  <a:srgbClr val="002060"/>
                </a:solidFill>
              </a:rPr>
              <a:t>(</a:t>
            </a:r>
            <a:r>
              <a:rPr lang="cs-CZ" sz="2800" dirty="0" err="1">
                <a:solidFill>
                  <a:srgbClr val="002060"/>
                </a:solidFill>
              </a:rPr>
              <a:t>It´s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almost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fifty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kilometres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from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here</a:t>
            </a:r>
            <a:r>
              <a:rPr lang="cs-CZ" sz="2800" dirty="0">
                <a:solidFill>
                  <a:srgbClr val="002060"/>
                </a:solidFill>
              </a:rPr>
              <a:t>.)</a:t>
            </a:r>
          </a:p>
          <a:p>
            <a:pPr lvl="1"/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subject</a:t>
            </a:r>
            <a:r>
              <a:rPr lang="cs-CZ" sz="3200" b="1" dirty="0">
                <a:solidFill>
                  <a:srgbClr val="002060"/>
                </a:solidFill>
              </a:rPr>
              <a:t> in </a:t>
            </a:r>
            <a:r>
              <a:rPr lang="cs-CZ" sz="3200" b="1" dirty="0" err="1">
                <a:solidFill>
                  <a:srgbClr val="002060"/>
                </a:solidFill>
              </a:rPr>
              <a:t>sentences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2800" dirty="0">
                <a:solidFill>
                  <a:srgbClr val="002060"/>
                </a:solidFill>
              </a:rPr>
              <a:t>(</a:t>
            </a:r>
            <a:r>
              <a:rPr lang="cs-CZ" sz="2800" dirty="0" err="1">
                <a:solidFill>
                  <a:srgbClr val="002060"/>
                </a:solidFill>
              </a:rPr>
              <a:t>It´s</a:t>
            </a:r>
            <a:r>
              <a:rPr lang="cs-CZ" sz="2800" dirty="0">
                <a:solidFill>
                  <a:srgbClr val="002060"/>
                </a:solidFill>
              </a:rPr>
              <a:t> a </a:t>
            </a:r>
            <a:r>
              <a:rPr lang="cs-CZ" sz="2800" dirty="0" err="1">
                <a:solidFill>
                  <a:srgbClr val="002060"/>
                </a:solidFill>
              </a:rPr>
              <a:t>pitty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that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you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couldn´t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come</a:t>
            </a:r>
            <a:r>
              <a:rPr lang="cs-CZ" sz="2800" dirty="0">
                <a:solidFill>
                  <a:srgbClr val="002060"/>
                </a:solidFill>
              </a:rPr>
              <a:t>.)</a:t>
            </a:r>
          </a:p>
          <a:p>
            <a:endParaRPr lang="cs-CZ" sz="2400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411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1. </a:t>
            </a:r>
            <a:r>
              <a:rPr lang="cs-CZ" b="1" dirty="0" err="1">
                <a:solidFill>
                  <a:srgbClr val="002060"/>
                </a:solidFill>
              </a:rPr>
              <a:t>There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is</a:t>
            </a:r>
            <a:br>
              <a:rPr lang="cs-CZ" b="1" dirty="0">
                <a:solidFill>
                  <a:srgbClr val="002060"/>
                </a:solidFill>
              </a:rPr>
            </a:br>
            <a:r>
              <a:rPr lang="cs-CZ" b="1" dirty="0">
                <a:solidFill>
                  <a:srgbClr val="002060"/>
                </a:solidFill>
              </a:rPr>
              <a:t>2. </a:t>
            </a:r>
            <a:r>
              <a:rPr lang="cs-CZ" b="1" dirty="0" err="1">
                <a:solidFill>
                  <a:srgbClr val="002060"/>
                </a:solidFill>
              </a:rPr>
              <a:t>It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is</a:t>
            </a:r>
            <a:endParaRPr lang="cs-CZ" b="1" dirty="0">
              <a:solidFill>
                <a:srgbClr val="002060"/>
              </a:solidFill>
            </a:endParaRPr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61600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ofter</a:t>
            </a:r>
            <a:r>
              <a:rPr lang="cs-CZ" sz="3200" dirty="0">
                <a:solidFill>
                  <a:srgbClr val="002060"/>
                </a:solidFill>
              </a:rPr>
              <a:t> use </a:t>
            </a:r>
            <a:r>
              <a:rPr lang="cs-CZ" sz="3200" b="1" u="sng" dirty="0" err="1">
                <a:solidFill>
                  <a:srgbClr val="002060"/>
                </a:solidFill>
              </a:rPr>
              <a:t>there</a:t>
            </a:r>
            <a:r>
              <a:rPr lang="cs-CZ" sz="3200" b="1" u="sng" dirty="0">
                <a:solidFill>
                  <a:srgbClr val="002060"/>
                </a:solidFill>
              </a:rPr>
              <a:t> + </a:t>
            </a:r>
            <a:r>
              <a:rPr lang="cs-CZ" sz="3200" b="1" u="sng" dirty="0" err="1">
                <a:solidFill>
                  <a:srgbClr val="002060"/>
                </a:solidFill>
              </a:rPr>
              <a:t>be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talk </a:t>
            </a:r>
            <a:r>
              <a:rPr lang="cs-CZ" sz="3200" dirty="0" err="1">
                <a:solidFill>
                  <a:srgbClr val="002060"/>
                </a:solidFill>
              </a:rPr>
              <a:t>about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something</a:t>
            </a:r>
            <a:r>
              <a:rPr lang="cs-CZ" sz="3200" dirty="0">
                <a:solidFill>
                  <a:srgbClr val="002060"/>
                </a:solidFill>
              </a:rPr>
              <a:t>    	</a:t>
            </a:r>
            <a:r>
              <a:rPr lang="cs-CZ" sz="3200" dirty="0" err="1">
                <a:solidFill>
                  <a:srgbClr val="002060"/>
                </a:solidFill>
              </a:rPr>
              <a:t>for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first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time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002060"/>
                </a:solidFill>
              </a:rPr>
              <a:t>and </a:t>
            </a:r>
            <a:r>
              <a:rPr lang="cs-CZ" sz="3200" dirty="0" err="1">
                <a:solidFill>
                  <a:srgbClr val="002060"/>
                </a:solidFill>
              </a:rPr>
              <a:t>mention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where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</a:t>
            </a:r>
            <a:r>
              <a:rPr lang="cs-CZ" sz="4000" dirty="0">
                <a:solidFill>
                  <a:srgbClr val="002060"/>
                </a:solidFill>
              </a:rPr>
              <a:t>1. </a:t>
            </a:r>
            <a:r>
              <a:rPr lang="cs-CZ" sz="4000" b="1" dirty="0" err="1">
                <a:solidFill>
                  <a:srgbClr val="FF0000"/>
                </a:solidFill>
              </a:rPr>
              <a:t>There</a:t>
            </a:r>
            <a:r>
              <a:rPr lang="cs-CZ" sz="4000" b="1" dirty="0">
                <a:solidFill>
                  <a:srgbClr val="FF0000"/>
                </a:solidFill>
              </a:rPr>
              <a:t> </a:t>
            </a:r>
            <a:r>
              <a:rPr lang="cs-CZ" sz="4000" b="1" dirty="0" err="1">
                <a:solidFill>
                  <a:srgbClr val="FF0000"/>
                </a:solidFill>
              </a:rPr>
              <a:t>is</a:t>
            </a:r>
            <a:r>
              <a:rPr lang="cs-CZ" sz="4000" b="1" dirty="0">
                <a:solidFill>
                  <a:srgbClr val="FF0000"/>
                </a:solidFill>
              </a:rPr>
              <a:t> </a:t>
            </a:r>
            <a:r>
              <a:rPr lang="cs-CZ" sz="4000" dirty="0">
                <a:solidFill>
                  <a:srgbClr val="002060"/>
                </a:solidFill>
              </a:rPr>
              <a:t>a box in my </a:t>
            </a:r>
            <a:r>
              <a:rPr lang="cs-CZ" sz="4000" dirty="0" err="1">
                <a:solidFill>
                  <a:srgbClr val="002060"/>
                </a:solidFill>
              </a:rPr>
              <a:t>room</a:t>
            </a:r>
            <a:r>
              <a:rPr lang="cs-CZ" sz="4000" dirty="0">
                <a:solidFill>
                  <a:srgbClr val="002060"/>
                </a:solidFill>
              </a:rPr>
              <a:t>. 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give</a:t>
            </a:r>
            <a:r>
              <a:rPr lang="cs-CZ" sz="3200" dirty="0">
                <a:solidFill>
                  <a:srgbClr val="002060"/>
                </a:solidFill>
              </a:rPr>
              <a:t> more </a:t>
            </a:r>
            <a:r>
              <a:rPr lang="cs-CZ" sz="3200" b="1" dirty="0" err="1">
                <a:solidFill>
                  <a:srgbClr val="002060"/>
                </a:solidFill>
              </a:rPr>
              <a:t>details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use </a:t>
            </a:r>
            <a:r>
              <a:rPr lang="cs-CZ" sz="3200" b="1" u="sng" dirty="0" err="1">
                <a:solidFill>
                  <a:srgbClr val="002060"/>
                </a:solidFill>
              </a:rPr>
              <a:t>it</a:t>
            </a:r>
            <a:r>
              <a:rPr lang="cs-CZ" sz="3200" b="1" u="sng" dirty="0">
                <a:solidFill>
                  <a:srgbClr val="002060"/>
                </a:solidFill>
              </a:rPr>
              <a:t> + </a:t>
            </a:r>
            <a:r>
              <a:rPr lang="cs-CZ" sz="3200" b="1" u="sng" dirty="0" err="1">
                <a:solidFill>
                  <a:srgbClr val="002060"/>
                </a:solidFill>
              </a:rPr>
              <a:t>be</a:t>
            </a:r>
            <a:r>
              <a:rPr lang="cs-CZ" sz="3200" b="1" u="sng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	</a:t>
            </a:r>
            <a:r>
              <a:rPr lang="cs-CZ" sz="4000" dirty="0">
                <a:solidFill>
                  <a:srgbClr val="002060"/>
                </a:solidFill>
              </a:rPr>
              <a:t>2. </a:t>
            </a:r>
            <a:r>
              <a:rPr lang="cs-CZ" sz="4000" b="1" dirty="0" err="1">
                <a:solidFill>
                  <a:srgbClr val="FF0000"/>
                </a:solidFill>
              </a:rPr>
              <a:t>It</a:t>
            </a:r>
            <a:r>
              <a:rPr lang="cs-CZ" sz="4000" b="1" dirty="0">
                <a:solidFill>
                  <a:srgbClr val="FF0000"/>
                </a:solidFill>
              </a:rPr>
              <a:t> </a:t>
            </a:r>
            <a:r>
              <a:rPr lang="cs-CZ" sz="4000" b="1" dirty="0" err="1">
                <a:solidFill>
                  <a:srgbClr val="FF0000"/>
                </a:solidFill>
              </a:rPr>
              <a:t>is</a:t>
            </a:r>
            <a:r>
              <a:rPr lang="cs-CZ" sz="4000" b="1" dirty="0">
                <a:solidFill>
                  <a:srgbClr val="FF0000"/>
                </a:solidFill>
              </a:rPr>
              <a:t> </a:t>
            </a:r>
            <a:r>
              <a:rPr lang="cs-CZ" sz="4000" dirty="0">
                <a:solidFill>
                  <a:srgbClr val="002060"/>
                </a:solidFill>
              </a:rPr>
              <a:t>my </a:t>
            </a:r>
            <a:r>
              <a:rPr lang="cs-CZ" sz="4000" dirty="0" err="1">
                <a:solidFill>
                  <a:srgbClr val="002060"/>
                </a:solidFill>
              </a:rPr>
              <a:t>birthday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present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 err="1">
                <a:solidFill>
                  <a:srgbClr val="002060"/>
                </a:solidFill>
              </a:rPr>
              <a:t>from</a:t>
            </a:r>
            <a:r>
              <a:rPr lang="cs-CZ" sz="4000" dirty="0">
                <a:solidFill>
                  <a:srgbClr val="002060"/>
                </a:solidFill>
              </a:rPr>
              <a:t> my </a:t>
            </a:r>
            <a:r>
              <a:rPr lang="cs-CZ" sz="4000" dirty="0" err="1">
                <a:solidFill>
                  <a:srgbClr val="002060"/>
                </a:solidFill>
              </a:rPr>
              <a:t>mum</a:t>
            </a:r>
            <a:r>
              <a:rPr lang="cs-CZ" sz="40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6984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340069"/>
          </a:xfrm>
        </p:spPr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There</a:t>
            </a:r>
            <a:r>
              <a:rPr lang="cs-CZ" u="sng" dirty="0">
                <a:solidFill>
                  <a:srgbClr val="002060"/>
                </a:solidFill>
              </a:rPr>
              <a:t> + </a:t>
            </a:r>
            <a:r>
              <a:rPr lang="cs-CZ" u="sng" dirty="0" err="1">
                <a:solidFill>
                  <a:srgbClr val="002060"/>
                </a:solidFill>
              </a:rPr>
              <a:t>be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135117"/>
            <a:ext cx="10563527" cy="5423337"/>
          </a:xfrm>
        </p:spPr>
        <p:txBody>
          <a:bodyPr>
            <a:normAutofit/>
          </a:bodyPr>
          <a:lstStyle/>
          <a:p>
            <a:pPr lvl="1"/>
            <a:r>
              <a:rPr lang="cs-CZ" sz="2800" dirty="0"/>
              <a:t> </a:t>
            </a:r>
            <a:r>
              <a:rPr lang="cs-CZ" sz="2800" dirty="0">
                <a:solidFill>
                  <a:srgbClr val="002060"/>
                </a:solidFill>
              </a:rPr>
              <a:t>use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correct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form</a:t>
            </a:r>
            <a:r>
              <a:rPr lang="cs-CZ" sz="2800" dirty="0">
                <a:solidFill>
                  <a:srgbClr val="002060"/>
                </a:solidFill>
              </a:rPr>
              <a:t>  - 	</a:t>
            </a:r>
            <a:r>
              <a:rPr lang="cs-CZ" sz="2800" b="1" dirty="0" err="1">
                <a:solidFill>
                  <a:srgbClr val="002060"/>
                </a:solidFill>
              </a:rPr>
              <a:t>singular</a:t>
            </a:r>
            <a:endParaRPr lang="cs-CZ" sz="2800" b="1" dirty="0">
              <a:solidFill>
                <a:srgbClr val="002060"/>
              </a:solidFill>
            </a:endParaRPr>
          </a:p>
          <a:p>
            <a:pPr marL="128016" lvl="1" indent="0">
              <a:buNone/>
            </a:pPr>
            <a:r>
              <a:rPr lang="cs-CZ" sz="2800" dirty="0">
                <a:solidFill>
                  <a:srgbClr val="002060"/>
                </a:solidFill>
              </a:rPr>
              <a:t>			      -  </a:t>
            </a:r>
            <a:r>
              <a:rPr lang="cs-CZ" sz="2800" b="1" dirty="0" err="1">
                <a:solidFill>
                  <a:srgbClr val="002060"/>
                </a:solidFill>
              </a:rPr>
              <a:t>plural</a:t>
            </a:r>
            <a:endParaRPr lang="cs-CZ" sz="2800" b="1" dirty="0">
              <a:solidFill>
                <a:srgbClr val="002060"/>
              </a:solidFill>
            </a:endParaRPr>
          </a:p>
          <a:p>
            <a:pPr marL="128016" lvl="1" indent="0">
              <a:buNone/>
            </a:pPr>
            <a:endParaRPr lang="cs-CZ" sz="2800" dirty="0">
              <a:solidFill>
                <a:srgbClr val="002060"/>
              </a:solidFill>
            </a:endParaRPr>
          </a:p>
          <a:p>
            <a:pPr lvl="1"/>
            <a:r>
              <a:rPr lang="cs-CZ" sz="2800" dirty="0">
                <a:solidFill>
                  <a:srgbClr val="002060"/>
                </a:solidFill>
              </a:rPr>
              <a:t> use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correct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b="1" dirty="0">
                <a:solidFill>
                  <a:srgbClr val="002060"/>
                </a:solidFill>
              </a:rPr>
              <a:t>tense</a:t>
            </a:r>
          </a:p>
          <a:p>
            <a:pPr marL="128016" lvl="1" indent="0">
              <a:buNone/>
            </a:pPr>
            <a:r>
              <a:rPr lang="cs-CZ" sz="2800" dirty="0">
                <a:solidFill>
                  <a:srgbClr val="002060"/>
                </a:solidFill>
              </a:rPr>
              <a:t>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720768"/>
              </p:ext>
            </p:extLst>
          </p:nvPr>
        </p:nvGraphicFramePr>
        <p:xfrm>
          <a:off x="1434662" y="3137340"/>
          <a:ext cx="10310647" cy="3541692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133326">
                  <a:extLst>
                    <a:ext uri="{9D8B030D-6E8A-4147-A177-3AD203B41FA5}">
                      <a16:colId xmlns:a16="http://schemas.microsoft.com/office/drawing/2014/main" val="3074357356"/>
                    </a:ext>
                  </a:extLst>
                </a:gridCol>
                <a:gridCol w="7177321">
                  <a:extLst>
                    <a:ext uri="{9D8B030D-6E8A-4147-A177-3AD203B41FA5}">
                      <a16:colId xmlns:a16="http://schemas.microsoft.com/office/drawing/2014/main" val="3930058492"/>
                    </a:ext>
                  </a:extLst>
                </a:gridCol>
              </a:tblGrid>
              <a:tr h="590282">
                <a:tc>
                  <a:txBody>
                    <a:bodyPr/>
                    <a:lstStyle/>
                    <a:p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baseline="0" dirty="0" err="1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cs-CZ" sz="2400" b="0" baseline="0" dirty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cs-CZ" sz="2400" b="0" baseline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baseline="0" dirty="0">
                          <a:solidFill>
                            <a:srgbClr val="002060"/>
                          </a:solidFill>
                        </a:rPr>
                        <a:t> are</a:t>
                      </a:r>
                      <a:endParaRPr lang="cs-CZ" sz="2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6245632"/>
                  </a:ext>
                </a:extLst>
              </a:tr>
              <a:tr h="590282">
                <a:tc>
                  <a:txBody>
                    <a:bodyPr/>
                    <a:lstStyle/>
                    <a:p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was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400" b="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baseline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baseline="0" dirty="0" err="1">
                          <a:solidFill>
                            <a:srgbClr val="002060"/>
                          </a:solidFill>
                        </a:rPr>
                        <a:t>were</a:t>
                      </a:r>
                      <a:endParaRPr lang="cs-CZ" sz="2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1928915"/>
                  </a:ext>
                </a:extLst>
              </a:tr>
              <a:tr h="590282">
                <a:tc>
                  <a:txBody>
                    <a:bodyPr/>
                    <a:lstStyle/>
                    <a:p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has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been</a:t>
                      </a:r>
                      <a:r>
                        <a:rPr lang="cs-CZ" sz="2400" b="0" baseline="0" dirty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cs-CZ" sz="2400" b="0" baseline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baseline="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400" b="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baseline="0" dirty="0" err="1">
                          <a:solidFill>
                            <a:srgbClr val="002060"/>
                          </a:solidFill>
                        </a:rPr>
                        <a:t>been</a:t>
                      </a:r>
                      <a:endParaRPr lang="cs-CZ" sz="2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5892447"/>
                  </a:ext>
                </a:extLst>
              </a:tr>
              <a:tr h="590282">
                <a:tc>
                  <a:txBody>
                    <a:bodyPr/>
                    <a:lstStyle/>
                    <a:p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4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1" baseline="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had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been</a:t>
                      </a:r>
                      <a:endParaRPr lang="cs-CZ" sz="2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804198"/>
                  </a:ext>
                </a:extLst>
              </a:tr>
              <a:tr h="590282">
                <a:tc>
                  <a:txBody>
                    <a:bodyPr/>
                    <a:lstStyle/>
                    <a:p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will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endParaRPr lang="cs-CZ" sz="2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584140"/>
                  </a:ext>
                </a:extLst>
              </a:tr>
              <a:tr h="590282">
                <a:tc>
                  <a:txBody>
                    <a:bodyPr/>
                    <a:lstStyle/>
                    <a:p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1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400" b="1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to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There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are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400" b="0" dirty="0">
                          <a:solidFill>
                            <a:srgbClr val="002060"/>
                          </a:solidFill>
                        </a:rPr>
                        <a:t> to </a:t>
                      </a:r>
                      <a:r>
                        <a:rPr lang="cs-CZ" sz="2400" b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endParaRPr lang="cs-CZ" sz="2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1007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219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8372" y="585216"/>
            <a:ext cx="10365828" cy="1499616"/>
          </a:xfrm>
        </p:spPr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There</a:t>
            </a:r>
            <a:r>
              <a:rPr lang="cs-CZ" dirty="0">
                <a:solidFill>
                  <a:srgbClr val="002060"/>
                </a:solidFill>
              </a:rPr>
              <a:t> + </a:t>
            </a:r>
            <a:r>
              <a:rPr lang="cs-CZ" dirty="0" err="1">
                <a:solidFill>
                  <a:srgbClr val="002060"/>
                </a:solidFill>
              </a:rPr>
              <a:t>be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60331"/>
            <a:ext cx="12192000" cy="47138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When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you</a:t>
            </a:r>
            <a:r>
              <a:rPr lang="cs-CZ" sz="2800" dirty="0">
                <a:solidFill>
                  <a:srgbClr val="002060"/>
                </a:solidFill>
              </a:rPr>
              <a:t> use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structure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There</a:t>
            </a:r>
            <a:r>
              <a:rPr lang="cs-CZ" sz="2800" dirty="0">
                <a:solidFill>
                  <a:srgbClr val="002060"/>
                </a:solidFill>
              </a:rPr>
              <a:t> + </a:t>
            </a:r>
            <a:r>
              <a:rPr lang="cs-CZ" sz="2800" dirty="0" err="1">
                <a:solidFill>
                  <a:srgbClr val="002060"/>
                </a:solidFill>
              </a:rPr>
              <a:t>be</a:t>
            </a:r>
            <a:r>
              <a:rPr lang="cs-CZ" sz="2800" dirty="0">
                <a:solidFill>
                  <a:srgbClr val="002060"/>
                </a:solidFill>
              </a:rPr>
              <a:t>,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place </a:t>
            </a:r>
            <a:r>
              <a:rPr lang="cs-CZ" sz="2800" dirty="0" err="1">
                <a:solidFill>
                  <a:srgbClr val="002060"/>
                </a:solidFill>
              </a:rPr>
              <a:t>is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at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end </a:t>
            </a:r>
            <a:r>
              <a:rPr lang="cs-CZ" sz="2800" dirty="0" err="1">
                <a:solidFill>
                  <a:srgbClr val="002060"/>
                </a:solidFill>
              </a:rPr>
              <a:t>of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sentence.</a:t>
            </a:r>
          </a:p>
          <a:p>
            <a:endParaRPr lang="cs-CZ" sz="3200" dirty="0">
              <a:solidFill>
                <a:srgbClr val="FF0000"/>
              </a:solidFill>
            </a:endParaRPr>
          </a:p>
          <a:p>
            <a:pPr marL="1225296" lvl="8" indent="0">
              <a:buNone/>
            </a:pPr>
            <a:r>
              <a:rPr lang="cs-CZ" sz="4000" dirty="0" err="1">
                <a:solidFill>
                  <a:srgbClr val="FF0000"/>
                </a:solidFill>
              </a:rPr>
              <a:t>There</a:t>
            </a:r>
            <a:r>
              <a:rPr lang="cs-CZ" sz="4000" dirty="0">
                <a:solidFill>
                  <a:srgbClr val="FF0000"/>
                </a:solidFill>
              </a:rPr>
              <a:t> </a:t>
            </a:r>
            <a:r>
              <a:rPr lang="cs-CZ" sz="4000" dirty="0" err="1">
                <a:solidFill>
                  <a:srgbClr val="FF0000"/>
                </a:solidFill>
              </a:rPr>
              <a:t>is</a:t>
            </a:r>
            <a:r>
              <a:rPr lang="cs-CZ" sz="4000" dirty="0">
                <a:solidFill>
                  <a:srgbClr val="FF0000"/>
                </a:solidFill>
              </a:rPr>
              <a:t> </a:t>
            </a:r>
            <a:r>
              <a:rPr lang="cs-CZ" sz="4000" dirty="0">
                <a:solidFill>
                  <a:srgbClr val="002060"/>
                </a:solidFill>
              </a:rPr>
              <a:t>a </a:t>
            </a:r>
            <a:r>
              <a:rPr lang="cs-CZ" sz="4000" dirty="0" err="1">
                <a:solidFill>
                  <a:srgbClr val="002060"/>
                </a:solidFill>
              </a:rPr>
              <a:t>phone</a:t>
            </a:r>
            <a:r>
              <a:rPr lang="cs-CZ" sz="4000" dirty="0">
                <a:solidFill>
                  <a:srgbClr val="002060"/>
                </a:solidFill>
              </a:rPr>
              <a:t> </a:t>
            </a:r>
            <a:r>
              <a:rPr lang="cs-CZ" sz="4000" dirty="0">
                <a:solidFill>
                  <a:srgbClr val="00B050"/>
                </a:solidFill>
              </a:rPr>
              <a:t>on </a:t>
            </a:r>
            <a:r>
              <a:rPr lang="cs-CZ" sz="4000" dirty="0" err="1">
                <a:solidFill>
                  <a:srgbClr val="00B050"/>
                </a:solidFill>
              </a:rPr>
              <a:t>the</a:t>
            </a:r>
            <a:r>
              <a:rPr lang="cs-CZ" sz="4000" dirty="0">
                <a:solidFill>
                  <a:srgbClr val="00B050"/>
                </a:solidFill>
              </a:rPr>
              <a:t> table</a:t>
            </a:r>
            <a:r>
              <a:rPr lang="cs-CZ" sz="4000" dirty="0">
                <a:solidFill>
                  <a:srgbClr val="002060"/>
                </a:solidFill>
              </a:rPr>
              <a:t>.</a:t>
            </a:r>
          </a:p>
          <a:p>
            <a:endParaRPr lang="cs-CZ" sz="4000" dirty="0">
              <a:solidFill>
                <a:srgbClr val="002060"/>
              </a:solidFill>
            </a:endParaRPr>
          </a:p>
          <a:p>
            <a:pPr marL="1225296" lvl="8" indent="0">
              <a:buNone/>
            </a:pPr>
            <a:r>
              <a:rPr lang="cs-CZ" sz="4000" dirty="0">
                <a:solidFill>
                  <a:srgbClr val="00B050"/>
                </a:solidFill>
              </a:rPr>
              <a:t>Na stole </a:t>
            </a:r>
            <a:r>
              <a:rPr lang="cs-CZ" sz="4000" dirty="0">
                <a:solidFill>
                  <a:srgbClr val="FF0000"/>
                </a:solidFill>
              </a:rPr>
              <a:t>je</a:t>
            </a:r>
            <a:r>
              <a:rPr lang="cs-CZ" sz="4000" dirty="0">
                <a:solidFill>
                  <a:srgbClr val="002060"/>
                </a:solidFill>
              </a:rPr>
              <a:t> telefon.</a:t>
            </a:r>
          </a:p>
          <a:p>
            <a:endParaRPr lang="cs-CZ" sz="32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You</a:t>
            </a:r>
            <a:r>
              <a:rPr lang="cs-CZ" sz="2800" dirty="0">
                <a:solidFill>
                  <a:srgbClr val="002060"/>
                </a:solidFill>
              </a:rPr>
              <a:t> start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translation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into</a:t>
            </a:r>
            <a:r>
              <a:rPr lang="cs-CZ" sz="2800" dirty="0">
                <a:solidFill>
                  <a:srgbClr val="002060"/>
                </a:solidFill>
              </a:rPr>
              <a:t> Czech </a:t>
            </a:r>
            <a:r>
              <a:rPr lang="cs-CZ" sz="2800" dirty="0" err="1">
                <a:solidFill>
                  <a:srgbClr val="002060"/>
                </a:solidFill>
              </a:rPr>
              <a:t>at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end </a:t>
            </a:r>
            <a:r>
              <a:rPr lang="cs-CZ" sz="2800" dirty="0" err="1">
                <a:solidFill>
                  <a:srgbClr val="002060"/>
                </a:solidFill>
              </a:rPr>
              <a:t>of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sentence. </a:t>
            </a:r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404982F0-7D4C-410C-AB02-EA18AA93257C}"/>
              </a:ext>
            </a:extLst>
          </p:cNvPr>
          <p:cNvSpPr/>
          <p:nvPr/>
        </p:nvSpPr>
        <p:spPr>
          <a:xfrm rot="9860073">
            <a:off x="2272640" y="3780026"/>
            <a:ext cx="2640886" cy="297225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4856" y="283779"/>
            <a:ext cx="11303876" cy="6025581"/>
          </a:xfrm>
        </p:spPr>
        <p:txBody>
          <a:bodyPr>
            <a:normAutofit fontScale="92500" lnSpcReduction="10000"/>
          </a:bodyPr>
          <a:lstStyle/>
          <a:p>
            <a:endParaRPr lang="cs-CZ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4000" dirty="0">
                <a:solidFill>
                  <a:srgbClr val="FF0000"/>
                </a:solidFill>
              </a:rPr>
              <a:t> </a:t>
            </a:r>
            <a:r>
              <a:rPr lang="cs-CZ" sz="4800" dirty="0" err="1">
                <a:solidFill>
                  <a:srgbClr val="FF0000"/>
                </a:solidFill>
              </a:rPr>
              <a:t>There</a:t>
            </a:r>
            <a:r>
              <a:rPr lang="cs-CZ" sz="4800" dirty="0">
                <a:solidFill>
                  <a:srgbClr val="FF0000"/>
                </a:solidFill>
              </a:rPr>
              <a:t> </a:t>
            </a:r>
            <a:r>
              <a:rPr lang="cs-CZ" sz="4800" dirty="0" err="1">
                <a:solidFill>
                  <a:srgbClr val="FF0000"/>
                </a:solidFill>
              </a:rPr>
              <a:t>is</a:t>
            </a:r>
            <a:r>
              <a:rPr lang="cs-CZ" sz="4800" dirty="0">
                <a:solidFill>
                  <a:srgbClr val="FF0000"/>
                </a:solidFill>
              </a:rPr>
              <a:t> </a:t>
            </a:r>
            <a:r>
              <a:rPr lang="cs-CZ" sz="4800" b="1" dirty="0">
                <a:solidFill>
                  <a:srgbClr val="002060"/>
                </a:solidFill>
              </a:rPr>
              <a:t>a </a:t>
            </a:r>
            <a:r>
              <a:rPr lang="cs-CZ" sz="4800" dirty="0" err="1">
                <a:solidFill>
                  <a:srgbClr val="002060"/>
                </a:solidFill>
              </a:rPr>
              <a:t>phone</a:t>
            </a:r>
            <a:r>
              <a:rPr lang="cs-CZ" sz="4800" dirty="0">
                <a:solidFill>
                  <a:srgbClr val="002060"/>
                </a:solidFill>
              </a:rPr>
              <a:t> </a:t>
            </a:r>
            <a:r>
              <a:rPr lang="cs-CZ" sz="4800" dirty="0">
                <a:solidFill>
                  <a:srgbClr val="00B050"/>
                </a:solidFill>
              </a:rPr>
              <a:t>on </a:t>
            </a:r>
            <a:r>
              <a:rPr lang="cs-CZ" sz="4800" dirty="0" err="1">
                <a:solidFill>
                  <a:srgbClr val="00B050"/>
                </a:solidFill>
              </a:rPr>
              <a:t>the</a:t>
            </a:r>
            <a:r>
              <a:rPr lang="cs-CZ" sz="4800" dirty="0">
                <a:solidFill>
                  <a:srgbClr val="00B050"/>
                </a:solidFill>
              </a:rPr>
              <a:t> table</a:t>
            </a:r>
            <a:r>
              <a:rPr lang="cs-CZ" sz="4800" dirty="0">
                <a:solidFill>
                  <a:srgbClr val="002060"/>
                </a:solidFill>
              </a:rPr>
              <a:t>.</a:t>
            </a:r>
          </a:p>
          <a:p>
            <a:pPr marL="128016" lvl="1" indent="0">
              <a:buNone/>
            </a:pPr>
            <a:r>
              <a:rPr lang="cs-CZ" sz="2800" dirty="0">
                <a:solidFill>
                  <a:srgbClr val="002060"/>
                </a:solidFill>
              </a:rPr>
              <a:t>   </a:t>
            </a:r>
            <a:r>
              <a:rPr lang="cs-CZ" sz="3900" dirty="0">
                <a:solidFill>
                  <a:srgbClr val="002060"/>
                </a:solidFill>
              </a:rPr>
              <a:t>Na stole je telefon.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Nic o něm nevím.</a:t>
            </a:r>
          </a:p>
          <a:p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X</a:t>
            </a:r>
          </a:p>
          <a:p>
            <a:endParaRPr lang="cs-CZ" sz="32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4300" b="1" dirty="0" err="1">
                <a:solidFill>
                  <a:srgbClr val="002060"/>
                </a:solidFill>
              </a:rPr>
              <a:t>The</a:t>
            </a:r>
            <a:r>
              <a:rPr lang="cs-CZ" sz="4300" dirty="0">
                <a:solidFill>
                  <a:srgbClr val="002060"/>
                </a:solidFill>
              </a:rPr>
              <a:t> </a:t>
            </a:r>
            <a:r>
              <a:rPr lang="cs-CZ" sz="4300" dirty="0" err="1">
                <a:solidFill>
                  <a:srgbClr val="002060"/>
                </a:solidFill>
              </a:rPr>
              <a:t>phone</a:t>
            </a:r>
            <a:r>
              <a:rPr lang="cs-CZ" sz="4300" dirty="0">
                <a:solidFill>
                  <a:srgbClr val="002060"/>
                </a:solidFill>
              </a:rPr>
              <a:t> </a:t>
            </a:r>
            <a:r>
              <a:rPr lang="cs-CZ" sz="4300" dirty="0" err="1">
                <a:solidFill>
                  <a:srgbClr val="FF0000"/>
                </a:solidFill>
              </a:rPr>
              <a:t>is</a:t>
            </a:r>
            <a:r>
              <a:rPr lang="cs-CZ" sz="4300" dirty="0">
                <a:solidFill>
                  <a:srgbClr val="002060"/>
                </a:solidFill>
              </a:rPr>
              <a:t> </a:t>
            </a:r>
            <a:r>
              <a:rPr lang="cs-CZ" sz="4300" dirty="0">
                <a:solidFill>
                  <a:srgbClr val="00B050"/>
                </a:solidFill>
              </a:rPr>
              <a:t>on </a:t>
            </a:r>
            <a:r>
              <a:rPr lang="cs-CZ" sz="4300" dirty="0" err="1">
                <a:solidFill>
                  <a:srgbClr val="00B050"/>
                </a:solidFill>
              </a:rPr>
              <a:t>the</a:t>
            </a:r>
            <a:r>
              <a:rPr lang="cs-CZ" sz="4300" dirty="0">
                <a:solidFill>
                  <a:srgbClr val="00B050"/>
                </a:solidFill>
              </a:rPr>
              <a:t> table</a:t>
            </a:r>
            <a:r>
              <a:rPr lang="cs-CZ" sz="43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</a:t>
            </a:r>
            <a:r>
              <a:rPr lang="cs-CZ" sz="3900" dirty="0">
                <a:solidFill>
                  <a:srgbClr val="002060"/>
                </a:solidFill>
              </a:rPr>
              <a:t>Telefon je na stole.</a:t>
            </a:r>
          </a:p>
          <a:p>
            <a:r>
              <a:rPr lang="cs-CZ" sz="3000" dirty="0">
                <a:solidFill>
                  <a:srgbClr val="002060"/>
                </a:solidFill>
              </a:rPr>
              <a:t>  </a:t>
            </a:r>
            <a:r>
              <a:rPr lang="cs-CZ" sz="3200" dirty="0">
                <a:solidFill>
                  <a:srgbClr val="002060"/>
                </a:solidFill>
              </a:rPr>
              <a:t>Ten určitý/konkrétní… o kterém jsme mluvili, který hledáš a podobně.</a:t>
            </a:r>
          </a:p>
        </p:txBody>
      </p:sp>
    </p:spTree>
    <p:extLst>
      <p:ext uri="{BB962C8B-B14F-4D97-AF65-F5344CB8AC3E}">
        <p14:creationId xmlns:p14="http://schemas.microsoft.com/office/powerpoint/2010/main" val="993594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666" y="792321"/>
            <a:ext cx="8229600" cy="936104"/>
          </a:xfrm>
        </p:spPr>
        <p:txBody>
          <a:bodyPr/>
          <a:lstStyle/>
          <a:p>
            <a:pPr algn="l"/>
            <a:r>
              <a:rPr 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DB7747E-A51F-46B8-94AD-CA18584C5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666" y="2086252"/>
            <a:ext cx="9340788" cy="4655860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HEIJMER, Joanna. Oxford </a:t>
            </a:r>
            <a:r>
              <a:rPr lang="cs-CZ" altLang="cs-CZ" sz="2400" dirty="0" err="1">
                <a:solidFill>
                  <a:srgbClr val="002060"/>
                </a:solidFill>
              </a:rPr>
              <a:t>Exam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Trainer</a:t>
            </a:r>
            <a:r>
              <a:rPr lang="cs-CZ" altLang="cs-CZ" sz="2400" dirty="0">
                <a:solidFill>
                  <a:srgbClr val="002060"/>
                </a:solidFill>
              </a:rPr>
              <a:t>. 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2007.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2009.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 a William R. SMALZER.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2009.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  <p:extLst>
      <p:ext uri="{BB962C8B-B14F-4D97-AF65-F5344CB8AC3E}">
        <p14:creationId xmlns:p14="http://schemas.microsoft.com/office/powerpoint/2010/main" val="1030866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C1C93EF2-4785-427F-84A5-F1666490E9CE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121</TotalTime>
  <Words>480</Words>
  <Application>Microsoft Office PowerPoint</Application>
  <PresentationFormat>Širokoúhlá obrazovka</PresentationFormat>
  <Paragraphs>65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Calibri</vt:lpstr>
      <vt:lpstr>Tw Cen MT</vt:lpstr>
      <vt:lpstr>Tw Cen MT Condensed</vt:lpstr>
      <vt:lpstr>Wingdings</vt:lpstr>
      <vt:lpstr>Wingdings 3</vt:lpstr>
      <vt:lpstr>Integrál</vt:lpstr>
      <vt:lpstr>There is/There are   x  it is</vt:lpstr>
      <vt:lpstr>Prezentace aplikace PowerPoint</vt:lpstr>
      <vt:lpstr>1. There is 2. It is</vt:lpstr>
      <vt:lpstr>There + be</vt:lpstr>
      <vt:lpstr>There + be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is/are x it is</dc:title>
  <dc:creator>Krejčová Kristýna</dc:creator>
  <cp:lastModifiedBy>Kristýna Krejčová</cp:lastModifiedBy>
  <cp:revision>21</cp:revision>
  <dcterms:created xsi:type="dcterms:W3CDTF">2016-10-21T06:22:13Z</dcterms:created>
  <dcterms:modified xsi:type="dcterms:W3CDTF">2020-11-26T09:43:51Z</dcterms:modified>
</cp:coreProperties>
</file>