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62" r:id="rId5"/>
    <p:sldId id="264" r:id="rId6"/>
    <p:sldId id="258" r:id="rId7"/>
    <p:sldId id="263" r:id="rId8"/>
    <p:sldId id="295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7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776DC9-96CD-4EB6-B2CE-24DBEE0BE284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9DBBF-A2ED-43E1-AC22-75F7A7500E7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3158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>
            <a:extLst>
              <a:ext uri="{FF2B5EF4-FFF2-40B4-BE49-F238E27FC236}">
                <a16:creationId xmlns:a16="http://schemas.microsoft.com/office/drawing/2014/main" id="{909A999F-8383-4CF6-ACBE-E873AF31602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Zástupný symbol pro poznámky 2">
            <a:extLst>
              <a:ext uri="{FF2B5EF4-FFF2-40B4-BE49-F238E27FC236}">
                <a16:creationId xmlns:a16="http://schemas.microsoft.com/office/drawing/2014/main" id="{57AC6D6F-F9B8-4253-A5B4-5FA39C418E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15364" name="Zástupný symbol pro číslo snímku 3">
            <a:extLst>
              <a:ext uri="{FF2B5EF4-FFF2-40B4-BE49-F238E27FC236}">
                <a16:creationId xmlns:a16="http://schemas.microsoft.com/office/drawing/2014/main" id="{DB59AA67-C2C1-439D-B38C-3312BA56D5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6E59143-BBB9-4AEB-8621-1AD0710B43C9}" type="slidenum">
              <a:rPr lang="cs-CZ" altLang="cs-CZ"/>
              <a:pPr/>
              <a:t>8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CFB-E0F6-4EE4-AF92-B900043F96C2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BD5A-2C6C-47C2-8DF9-9375071155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74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CFB-E0F6-4EE4-AF92-B900043F96C2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BD5A-2C6C-47C2-8DF9-9375071155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1329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CFB-E0F6-4EE4-AF92-B900043F96C2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BD5A-2C6C-47C2-8DF9-9375071155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9615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CFB-E0F6-4EE4-AF92-B900043F96C2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BD5A-2C6C-47C2-8DF9-9375071155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562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CFB-E0F6-4EE4-AF92-B900043F96C2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BD5A-2C6C-47C2-8DF9-9375071155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0375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CFB-E0F6-4EE4-AF92-B900043F96C2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BD5A-2C6C-47C2-8DF9-9375071155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299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CFB-E0F6-4EE4-AF92-B900043F96C2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BD5A-2C6C-47C2-8DF9-9375071155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3985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CFB-E0F6-4EE4-AF92-B900043F96C2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BD5A-2C6C-47C2-8DF9-9375071155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083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CFB-E0F6-4EE4-AF92-B900043F96C2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BD5A-2C6C-47C2-8DF9-9375071155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890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CFB-E0F6-4EE4-AF92-B900043F96C2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BD5A-2C6C-47C2-8DF9-9375071155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5169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9CFB-E0F6-4EE4-AF92-B900043F96C2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9BD5A-2C6C-47C2-8DF9-9375071155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7646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69CFB-E0F6-4EE4-AF92-B900043F96C2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9BD5A-2C6C-47C2-8DF9-9375071155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814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b="1" u="sng" dirty="0">
                <a:solidFill>
                  <a:srgbClr val="002060"/>
                </a:solidFill>
              </a:rPr>
              <a:t>RELATIVE CLAUSES</a:t>
            </a:r>
          </a:p>
        </p:txBody>
      </p:sp>
      <p:sp>
        <p:nvSpPr>
          <p:cNvPr id="4" name="Nadpis 1"/>
          <p:cNvSpPr txBox="1">
            <a:spLocks noGrp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3054987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>
                <a:solidFill>
                  <a:srgbClr val="002060"/>
                </a:solidFill>
              </a:rPr>
              <a:t>DEFINING RELATIVE CLAUSES</a:t>
            </a:r>
            <a:r>
              <a:rPr lang="cs-CZ" dirty="0">
                <a:solidFill>
                  <a:srgbClr val="002060"/>
                </a:solidFill>
              </a:rPr>
              <a:t> – no </a:t>
            </a:r>
            <a:r>
              <a:rPr lang="cs-CZ" dirty="0" err="1">
                <a:solidFill>
                  <a:srgbClr val="002060"/>
                </a:solidFill>
              </a:rPr>
              <a:t>commas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WHO	</a:t>
            </a:r>
            <a:r>
              <a:rPr lang="cs-CZ" dirty="0" err="1">
                <a:solidFill>
                  <a:srgbClr val="002060"/>
                </a:solidFill>
              </a:rPr>
              <a:t>or</a:t>
            </a:r>
            <a:r>
              <a:rPr lang="cs-CZ" dirty="0">
                <a:solidFill>
                  <a:srgbClr val="002060"/>
                </a:solidFill>
              </a:rPr>
              <a:t> THAT		</a:t>
            </a:r>
          </a:p>
          <a:p>
            <a:r>
              <a:rPr lang="cs-CZ" dirty="0">
                <a:solidFill>
                  <a:srgbClr val="002060"/>
                </a:solidFill>
              </a:rPr>
              <a:t>WHICH	</a:t>
            </a:r>
            <a:r>
              <a:rPr lang="cs-CZ" dirty="0" err="1">
                <a:solidFill>
                  <a:srgbClr val="002060"/>
                </a:solidFill>
              </a:rPr>
              <a:t>or</a:t>
            </a:r>
            <a:r>
              <a:rPr lang="cs-CZ" dirty="0">
                <a:solidFill>
                  <a:srgbClr val="002060"/>
                </a:solidFill>
              </a:rPr>
              <a:t> THAT		</a:t>
            </a:r>
          </a:p>
          <a:p>
            <a:r>
              <a:rPr lang="cs-CZ" dirty="0">
                <a:solidFill>
                  <a:srgbClr val="002060"/>
                </a:solidFill>
              </a:rPr>
              <a:t>WHOSE</a:t>
            </a:r>
          </a:p>
          <a:p>
            <a:r>
              <a:rPr lang="cs-CZ" dirty="0">
                <a:solidFill>
                  <a:srgbClr val="002060"/>
                </a:solidFill>
              </a:rPr>
              <a:t>WHERE</a:t>
            </a:r>
          </a:p>
          <a:p>
            <a:r>
              <a:rPr lang="cs-CZ" dirty="0">
                <a:solidFill>
                  <a:srgbClr val="002060"/>
                </a:solidFill>
              </a:rPr>
              <a:t>WHEN</a:t>
            </a:r>
          </a:p>
          <a:p>
            <a:endParaRPr lang="cs-CZ" dirty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THAT – </a:t>
            </a:r>
            <a:r>
              <a:rPr lang="cs-CZ" dirty="0" err="1">
                <a:solidFill>
                  <a:srgbClr val="002060"/>
                </a:solidFill>
              </a:rPr>
              <a:t>can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left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out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if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followed</a:t>
            </a:r>
            <a:r>
              <a:rPr lang="cs-CZ" dirty="0">
                <a:solidFill>
                  <a:srgbClr val="002060"/>
                </a:solidFill>
              </a:rPr>
              <a:t> by a </a:t>
            </a:r>
            <a:r>
              <a:rPr lang="cs-CZ" dirty="0" err="1">
                <a:solidFill>
                  <a:srgbClr val="002060"/>
                </a:solidFill>
              </a:rPr>
              <a:t>personal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pronoun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or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noun</a:t>
            </a: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385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>
                <a:solidFill>
                  <a:srgbClr val="002060"/>
                </a:solidFill>
              </a:rPr>
              <a:t>DEFINING RELATIVE CLAUSES</a:t>
            </a:r>
            <a:r>
              <a:rPr lang="cs-CZ" dirty="0">
                <a:solidFill>
                  <a:srgbClr val="002060"/>
                </a:solidFill>
              </a:rPr>
              <a:t> – no </a:t>
            </a:r>
            <a:r>
              <a:rPr lang="cs-CZ" dirty="0" err="1">
                <a:solidFill>
                  <a:srgbClr val="002060"/>
                </a:solidFill>
              </a:rPr>
              <a:t>commas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56953"/>
          </a:xfrm>
        </p:spPr>
        <p:txBody>
          <a:bodyPr>
            <a:normAutofit/>
          </a:bodyPr>
          <a:lstStyle/>
          <a:p>
            <a:r>
              <a:rPr lang="cs-CZ" u="sng" dirty="0">
                <a:solidFill>
                  <a:srgbClr val="FF0000"/>
                </a:solidFill>
              </a:rPr>
              <a:t>SUBJECT</a:t>
            </a:r>
            <a:r>
              <a:rPr lang="cs-CZ" u="sng" dirty="0">
                <a:solidFill>
                  <a:srgbClr val="002060"/>
                </a:solidFill>
              </a:rPr>
              <a:t> – WHO/THAT </a:t>
            </a:r>
            <a:r>
              <a:rPr lang="cs-CZ" u="sng" dirty="0">
                <a:solidFill>
                  <a:srgbClr val="FF0000"/>
                </a:solidFill>
              </a:rPr>
              <a:t>CAN´T</a:t>
            </a:r>
            <a:r>
              <a:rPr lang="cs-CZ" u="sng" dirty="0">
                <a:solidFill>
                  <a:srgbClr val="002060"/>
                </a:solidFill>
              </a:rPr>
              <a:t> BE LEFT OUT.</a:t>
            </a:r>
          </a:p>
          <a:p>
            <a:r>
              <a:rPr lang="cs-CZ" dirty="0">
                <a:solidFill>
                  <a:srgbClr val="002060"/>
                </a:solidFill>
              </a:rPr>
              <a:t>He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boy WHO </a:t>
            </a:r>
            <a:r>
              <a:rPr lang="cs-CZ" dirty="0" err="1">
                <a:solidFill>
                  <a:srgbClr val="002060"/>
                </a:solidFill>
              </a:rPr>
              <a:t>promised</a:t>
            </a:r>
            <a:r>
              <a:rPr lang="cs-CZ" dirty="0">
                <a:solidFill>
                  <a:srgbClr val="002060"/>
                </a:solidFill>
              </a:rPr>
              <a:t> to </a:t>
            </a:r>
            <a:r>
              <a:rPr lang="cs-CZ" dirty="0" err="1">
                <a:solidFill>
                  <a:srgbClr val="002060"/>
                </a:solidFill>
              </a:rPr>
              <a:t>wait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for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us</a:t>
            </a:r>
            <a:r>
              <a:rPr lang="cs-CZ" dirty="0">
                <a:solidFill>
                  <a:srgbClr val="002060"/>
                </a:solidFill>
              </a:rPr>
              <a:t>.  	</a:t>
            </a:r>
          </a:p>
          <a:p>
            <a:r>
              <a:rPr lang="cs-CZ" dirty="0">
                <a:solidFill>
                  <a:srgbClr val="002060"/>
                </a:solidFill>
              </a:rPr>
              <a:t>He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boy THAT </a:t>
            </a:r>
            <a:r>
              <a:rPr lang="cs-CZ" dirty="0" err="1">
                <a:solidFill>
                  <a:srgbClr val="002060"/>
                </a:solidFill>
              </a:rPr>
              <a:t>promised</a:t>
            </a:r>
            <a:r>
              <a:rPr lang="cs-CZ" dirty="0">
                <a:solidFill>
                  <a:srgbClr val="002060"/>
                </a:solidFill>
              </a:rPr>
              <a:t> to </a:t>
            </a:r>
            <a:r>
              <a:rPr lang="cs-CZ" dirty="0" err="1">
                <a:solidFill>
                  <a:srgbClr val="002060"/>
                </a:solidFill>
              </a:rPr>
              <a:t>wait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for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us</a:t>
            </a:r>
            <a:r>
              <a:rPr lang="cs-CZ" dirty="0">
                <a:solidFill>
                  <a:srgbClr val="002060"/>
                </a:solidFill>
              </a:rPr>
              <a:t>.	</a:t>
            </a:r>
          </a:p>
          <a:p>
            <a:endParaRPr lang="cs-CZ" dirty="0">
              <a:solidFill>
                <a:srgbClr val="002060"/>
              </a:solidFill>
            </a:endParaRPr>
          </a:p>
          <a:p>
            <a:pPr marL="914400" lvl="2" indent="0">
              <a:buNone/>
            </a:pPr>
            <a:r>
              <a:rPr lang="cs-CZ" dirty="0">
                <a:solidFill>
                  <a:srgbClr val="002060"/>
                </a:solidFill>
              </a:rPr>
              <a:t>		X</a:t>
            </a:r>
          </a:p>
          <a:p>
            <a:pPr marL="914400" lvl="2" indent="0">
              <a:buNone/>
            </a:pPr>
            <a:endParaRPr lang="cs-CZ" dirty="0">
              <a:solidFill>
                <a:srgbClr val="002060"/>
              </a:solidFill>
            </a:endParaRPr>
          </a:p>
          <a:p>
            <a:r>
              <a:rPr lang="cs-CZ" u="sng" dirty="0">
                <a:solidFill>
                  <a:srgbClr val="00B050"/>
                </a:solidFill>
              </a:rPr>
              <a:t>OBJECT</a:t>
            </a:r>
            <a:r>
              <a:rPr lang="cs-CZ" u="sng" dirty="0">
                <a:solidFill>
                  <a:srgbClr val="002060"/>
                </a:solidFill>
              </a:rPr>
              <a:t> – WHO/THAT </a:t>
            </a:r>
            <a:r>
              <a:rPr lang="cs-CZ" u="sng" dirty="0">
                <a:solidFill>
                  <a:srgbClr val="00B050"/>
                </a:solidFill>
              </a:rPr>
              <a:t>CAN</a:t>
            </a:r>
            <a:r>
              <a:rPr lang="cs-CZ" u="sng" dirty="0">
                <a:solidFill>
                  <a:srgbClr val="002060"/>
                </a:solidFill>
              </a:rPr>
              <a:t> BE LEFT OUT.</a:t>
            </a:r>
          </a:p>
          <a:p>
            <a:r>
              <a:rPr lang="cs-CZ" dirty="0">
                <a:solidFill>
                  <a:srgbClr val="002060"/>
                </a:solidFill>
              </a:rPr>
              <a:t>Ryan </a:t>
            </a:r>
            <a:r>
              <a:rPr lang="cs-CZ" dirty="0" err="1">
                <a:solidFill>
                  <a:srgbClr val="002060"/>
                </a:solidFill>
              </a:rPr>
              <a:t>Gossling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actor</a:t>
            </a:r>
            <a:r>
              <a:rPr lang="cs-CZ" dirty="0">
                <a:solidFill>
                  <a:srgbClr val="002060"/>
                </a:solidFill>
              </a:rPr>
              <a:t> WHO </a:t>
            </a:r>
            <a:r>
              <a:rPr lang="cs-CZ" dirty="0" err="1">
                <a:solidFill>
                  <a:srgbClr val="002060"/>
                </a:solidFill>
              </a:rPr>
              <a:t>she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likes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best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r>
              <a:rPr lang="cs-CZ" dirty="0">
                <a:solidFill>
                  <a:srgbClr val="002060"/>
                </a:solidFill>
              </a:rPr>
              <a:t>Ryan </a:t>
            </a:r>
            <a:r>
              <a:rPr lang="cs-CZ" dirty="0" err="1">
                <a:solidFill>
                  <a:srgbClr val="002060"/>
                </a:solidFill>
              </a:rPr>
              <a:t>Gossling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actor</a:t>
            </a:r>
            <a:r>
              <a:rPr lang="cs-CZ" dirty="0">
                <a:solidFill>
                  <a:srgbClr val="002060"/>
                </a:solidFill>
              </a:rPr>
              <a:t> THAT </a:t>
            </a:r>
            <a:r>
              <a:rPr lang="cs-CZ" dirty="0" err="1">
                <a:solidFill>
                  <a:srgbClr val="002060"/>
                </a:solidFill>
              </a:rPr>
              <a:t>she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likes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best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r>
              <a:rPr lang="cs-CZ" dirty="0">
                <a:solidFill>
                  <a:srgbClr val="002060"/>
                </a:solidFill>
              </a:rPr>
              <a:t>Ryan </a:t>
            </a:r>
            <a:r>
              <a:rPr lang="cs-CZ" dirty="0" err="1">
                <a:solidFill>
                  <a:srgbClr val="002060"/>
                </a:solidFill>
              </a:rPr>
              <a:t>Gossling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actor</a:t>
            </a:r>
            <a:r>
              <a:rPr lang="cs-CZ" dirty="0">
                <a:solidFill>
                  <a:srgbClr val="002060"/>
                </a:solidFill>
              </a:rPr>
              <a:t> 	   </a:t>
            </a:r>
            <a:r>
              <a:rPr lang="cs-CZ" dirty="0" err="1">
                <a:solidFill>
                  <a:srgbClr val="002060"/>
                </a:solidFill>
              </a:rPr>
              <a:t>she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likes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best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endParaRPr lang="cs-CZ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923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>
                <a:solidFill>
                  <a:srgbClr val="002060"/>
                </a:solidFill>
              </a:rPr>
              <a:t>DEFINING RELATIVE CLAUSES</a:t>
            </a:r>
            <a:r>
              <a:rPr lang="cs-CZ" dirty="0">
                <a:solidFill>
                  <a:srgbClr val="002060"/>
                </a:solidFill>
              </a:rPr>
              <a:t> – no </a:t>
            </a:r>
            <a:r>
              <a:rPr lang="cs-CZ" dirty="0" err="1">
                <a:solidFill>
                  <a:srgbClr val="002060"/>
                </a:solidFill>
              </a:rPr>
              <a:t>commas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56953"/>
          </a:xfrm>
        </p:spPr>
        <p:txBody>
          <a:bodyPr>
            <a:normAutofit/>
          </a:bodyPr>
          <a:lstStyle/>
          <a:p>
            <a:r>
              <a:rPr lang="cs-CZ" u="sng" dirty="0">
                <a:solidFill>
                  <a:srgbClr val="FF0000"/>
                </a:solidFill>
              </a:rPr>
              <a:t>SUBJECT</a:t>
            </a:r>
            <a:r>
              <a:rPr lang="cs-CZ" u="sng" dirty="0">
                <a:solidFill>
                  <a:srgbClr val="002060"/>
                </a:solidFill>
              </a:rPr>
              <a:t> – WHICH/THAT </a:t>
            </a:r>
            <a:r>
              <a:rPr lang="cs-CZ" u="sng" dirty="0">
                <a:solidFill>
                  <a:srgbClr val="FF0000"/>
                </a:solidFill>
              </a:rPr>
              <a:t>CAN´T</a:t>
            </a:r>
            <a:r>
              <a:rPr lang="cs-CZ" u="sng" dirty="0">
                <a:solidFill>
                  <a:srgbClr val="002060"/>
                </a:solidFill>
              </a:rPr>
              <a:t> BE LEFT OUT.</a:t>
            </a:r>
          </a:p>
          <a:p>
            <a:r>
              <a:rPr lang="cs-CZ" dirty="0">
                <a:solidFill>
                  <a:srgbClr val="002060"/>
                </a:solidFill>
              </a:rPr>
              <a:t>A </a:t>
            </a:r>
            <a:r>
              <a:rPr lang="cs-CZ" dirty="0" err="1">
                <a:solidFill>
                  <a:srgbClr val="002060"/>
                </a:solidFill>
              </a:rPr>
              <a:t>dishwasher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 a </a:t>
            </a:r>
            <a:r>
              <a:rPr lang="cs-CZ" dirty="0" err="1">
                <a:solidFill>
                  <a:srgbClr val="002060"/>
                </a:solidFill>
              </a:rPr>
              <a:t>machine</a:t>
            </a:r>
            <a:r>
              <a:rPr lang="cs-CZ" dirty="0">
                <a:solidFill>
                  <a:srgbClr val="002060"/>
                </a:solidFill>
              </a:rPr>
              <a:t>   WHICH   </a:t>
            </a:r>
            <a:r>
              <a:rPr lang="cs-CZ" dirty="0" err="1">
                <a:solidFill>
                  <a:srgbClr val="002060"/>
                </a:solidFill>
              </a:rPr>
              <a:t>washes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dishes</a:t>
            </a:r>
            <a:r>
              <a:rPr lang="cs-CZ" dirty="0">
                <a:solidFill>
                  <a:srgbClr val="002060"/>
                </a:solidFill>
              </a:rPr>
              <a:t>. 	</a:t>
            </a:r>
          </a:p>
          <a:p>
            <a:r>
              <a:rPr lang="cs-CZ" dirty="0">
                <a:solidFill>
                  <a:srgbClr val="002060"/>
                </a:solidFill>
              </a:rPr>
              <a:t>A </a:t>
            </a:r>
            <a:r>
              <a:rPr lang="cs-CZ" dirty="0" err="1">
                <a:solidFill>
                  <a:srgbClr val="002060"/>
                </a:solidFill>
              </a:rPr>
              <a:t>dishwasher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 a </a:t>
            </a:r>
            <a:r>
              <a:rPr lang="cs-CZ" dirty="0" err="1">
                <a:solidFill>
                  <a:srgbClr val="002060"/>
                </a:solidFill>
              </a:rPr>
              <a:t>machine</a:t>
            </a:r>
            <a:r>
              <a:rPr lang="cs-CZ" dirty="0">
                <a:solidFill>
                  <a:srgbClr val="002060"/>
                </a:solidFill>
              </a:rPr>
              <a:t>   THAT       </a:t>
            </a:r>
            <a:r>
              <a:rPr lang="cs-CZ" dirty="0" err="1">
                <a:solidFill>
                  <a:srgbClr val="002060"/>
                </a:solidFill>
              </a:rPr>
              <a:t>washes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dishes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914400" lvl="2" indent="0">
              <a:buNone/>
            </a:pPr>
            <a:r>
              <a:rPr lang="cs-CZ" dirty="0">
                <a:solidFill>
                  <a:srgbClr val="002060"/>
                </a:solidFill>
              </a:rPr>
              <a:t>		X</a:t>
            </a:r>
          </a:p>
          <a:p>
            <a:pPr marL="914400" lvl="2" indent="0">
              <a:buNone/>
            </a:pPr>
            <a:endParaRPr lang="cs-CZ" dirty="0">
              <a:solidFill>
                <a:srgbClr val="002060"/>
              </a:solidFill>
            </a:endParaRPr>
          </a:p>
          <a:p>
            <a:r>
              <a:rPr lang="cs-CZ" u="sng" dirty="0">
                <a:solidFill>
                  <a:srgbClr val="00B050"/>
                </a:solidFill>
              </a:rPr>
              <a:t>OBJECT</a:t>
            </a:r>
            <a:r>
              <a:rPr lang="cs-CZ" u="sng" dirty="0">
                <a:solidFill>
                  <a:srgbClr val="002060"/>
                </a:solidFill>
              </a:rPr>
              <a:t> – WHICH/THAT </a:t>
            </a:r>
            <a:r>
              <a:rPr lang="cs-CZ" u="sng" dirty="0">
                <a:solidFill>
                  <a:srgbClr val="00B050"/>
                </a:solidFill>
              </a:rPr>
              <a:t>CAN</a:t>
            </a:r>
            <a:r>
              <a:rPr lang="cs-CZ" u="sng" dirty="0">
                <a:solidFill>
                  <a:srgbClr val="002060"/>
                </a:solidFill>
              </a:rPr>
              <a:t> BE LEFT OUT.</a:t>
            </a:r>
          </a:p>
          <a:p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was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best</a:t>
            </a:r>
            <a:r>
              <a:rPr lang="cs-CZ" dirty="0">
                <a:solidFill>
                  <a:srgbClr val="002060"/>
                </a:solidFill>
              </a:rPr>
              <a:t> story   WHICH  </a:t>
            </a:r>
            <a:r>
              <a:rPr lang="cs-CZ" dirty="0" err="1">
                <a:solidFill>
                  <a:srgbClr val="002060"/>
                </a:solidFill>
              </a:rPr>
              <a:t>I´ve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read</a:t>
            </a:r>
            <a:r>
              <a:rPr lang="cs-CZ" dirty="0">
                <a:solidFill>
                  <a:srgbClr val="002060"/>
                </a:solidFill>
              </a:rPr>
              <a:t>. </a:t>
            </a:r>
          </a:p>
          <a:p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was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best</a:t>
            </a:r>
            <a:r>
              <a:rPr lang="cs-CZ" dirty="0">
                <a:solidFill>
                  <a:srgbClr val="002060"/>
                </a:solidFill>
              </a:rPr>
              <a:t> story   THAT     </a:t>
            </a:r>
            <a:r>
              <a:rPr lang="cs-CZ" dirty="0" err="1">
                <a:solidFill>
                  <a:srgbClr val="002060"/>
                </a:solidFill>
              </a:rPr>
              <a:t>I´ve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read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was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best</a:t>
            </a:r>
            <a:r>
              <a:rPr lang="cs-CZ" dirty="0">
                <a:solidFill>
                  <a:srgbClr val="002060"/>
                </a:solidFill>
              </a:rPr>
              <a:t> story                 </a:t>
            </a:r>
            <a:r>
              <a:rPr lang="cs-CZ" dirty="0" err="1">
                <a:solidFill>
                  <a:srgbClr val="002060"/>
                </a:solidFill>
              </a:rPr>
              <a:t>I´ve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read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457200" lvl="1" indent="0">
              <a:buNone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313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>
                <a:solidFill>
                  <a:srgbClr val="002060"/>
                </a:solidFill>
              </a:rPr>
              <a:t>DEFINING RELATIVE CLAUSES</a:t>
            </a:r>
            <a:r>
              <a:rPr lang="cs-CZ" dirty="0">
                <a:solidFill>
                  <a:srgbClr val="002060"/>
                </a:solidFill>
              </a:rPr>
              <a:t> – no </a:t>
            </a:r>
            <a:r>
              <a:rPr lang="cs-CZ" dirty="0" err="1">
                <a:solidFill>
                  <a:srgbClr val="002060"/>
                </a:solidFill>
              </a:rPr>
              <a:t>commas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2060"/>
                </a:solidFill>
              </a:rPr>
              <a:t>That´s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man WHOSE dog bit </a:t>
            </a:r>
            <a:r>
              <a:rPr lang="cs-CZ" dirty="0" err="1">
                <a:solidFill>
                  <a:srgbClr val="002060"/>
                </a:solidFill>
              </a:rPr>
              <a:t>me</a:t>
            </a:r>
            <a:r>
              <a:rPr lang="cs-CZ" dirty="0">
                <a:solidFill>
                  <a:srgbClr val="002060"/>
                </a:solidFill>
              </a:rPr>
              <a:t>.	</a:t>
            </a:r>
          </a:p>
          <a:p>
            <a:r>
              <a:rPr lang="cs-CZ" dirty="0" err="1">
                <a:solidFill>
                  <a:srgbClr val="002060"/>
                </a:solidFill>
              </a:rPr>
              <a:t>Christmas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time</a:t>
            </a:r>
            <a:r>
              <a:rPr lang="cs-CZ" dirty="0">
                <a:solidFill>
                  <a:srgbClr val="002060"/>
                </a:solidFill>
              </a:rPr>
              <a:t> WHEN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whole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family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should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together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endParaRPr lang="cs-CZ" dirty="0">
              <a:solidFill>
                <a:srgbClr val="002060"/>
              </a:solidFill>
            </a:endParaRPr>
          </a:p>
          <a:p>
            <a:r>
              <a:rPr lang="cs-CZ" dirty="0" err="1">
                <a:solidFill>
                  <a:srgbClr val="002060"/>
                </a:solidFill>
              </a:rPr>
              <a:t>That´s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place WHERE </a:t>
            </a:r>
            <a:r>
              <a:rPr lang="cs-CZ" dirty="0" err="1">
                <a:solidFill>
                  <a:srgbClr val="002060"/>
                </a:solidFill>
              </a:rPr>
              <a:t>we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spent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our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holiday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457200" lvl="1" indent="0">
              <a:buNone/>
            </a:pPr>
            <a:r>
              <a:rPr lang="cs-CZ" dirty="0">
                <a:solidFill>
                  <a:srgbClr val="002060"/>
                </a:solidFill>
              </a:rPr>
              <a:t>			x</a:t>
            </a:r>
          </a:p>
          <a:p>
            <a:r>
              <a:rPr lang="cs-CZ" dirty="0" err="1">
                <a:solidFill>
                  <a:srgbClr val="002060"/>
                </a:solidFill>
              </a:rPr>
              <a:t>That´s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place WHICH </a:t>
            </a:r>
            <a:r>
              <a:rPr lang="cs-CZ" dirty="0" err="1">
                <a:solidFill>
                  <a:srgbClr val="002060"/>
                </a:solidFill>
              </a:rPr>
              <a:t>attracts</a:t>
            </a:r>
            <a:r>
              <a:rPr lang="cs-CZ" dirty="0">
                <a:solidFill>
                  <a:srgbClr val="002060"/>
                </a:solidFill>
              </a:rPr>
              <a:t> many </a:t>
            </a:r>
            <a:r>
              <a:rPr lang="cs-CZ" dirty="0" err="1">
                <a:solidFill>
                  <a:srgbClr val="002060"/>
                </a:solidFill>
              </a:rPr>
              <a:t>tourists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7146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>
                <a:solidFill>
                  <a:srgbClr val="002060"/>
                </a:solidFill>
              </a:rPr>
              <a:t>NON-DEFINING </a:t>
            </a:r>
            <a:r>
              <a:rPr lang="cs-CZ" u="sng" dirty="0">
                <a:solidFill>
                  <a:srgbClr val="002060"/>
                </a:solidFill>
              </a:rPr>
              <a:t>RELATIVE CLAUSES</a:t>
            </a:r>
            <a:r>
              <a:rPr lang="cs-CZ" dirty="0">
                <a:solidFill>
                  <a:srgbClr val="002060"/>
                </a:solidFill>
              </a:rPr>
              <a:t> - </a:t>
            </a:r>
            <a:r>
              <a:rPr lang="cs-CZ" dirty="0" err="1">
                <a:solidFill>
                  <a:srgbClr val="002060"/>
                </a:solidFill>
              </a:rPr>
              <a:t>commas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WHO</a:t>
            </a:r>
          </a:p>
          <a:p>
            <a:r>
              <a:rPr lang="cs-CZ" dirty="0">
                <a:solidFill>
                  <a:srgbClr val="002060"/>
                </a:solidFill>
              </a:rPr>
              <a:t>WHICH</a:t>
            </a:r>
          </a:p>
          <a:p>
            <a:r>
              <a:rPr lang="cs-CZ" dirty="0">
                <a:solidFill>
                  <a:srgbClr val="002060"/>
                </a:solidFill>
              </a:rPr>
              <a:t>WHOSE</a:t>
            </a:r>
          </a:p>
          <a:p>
            <a:r>
              <a:rPr lang="cs-CZ" dirty="0">
                <a:solidFill>
                  <a:srgbClr val="002060"/>
                </a:solidFill>
              </a:rPr>
              <a:t>WHERE</a:t>
            </a:r>
          </a:p>
          <a:p>
            <a:r>
              <a:rPr lang="cs-CZ" dirty="0">
                <a:solidFill>
                  <a:srgbClr val="002060"/>
                </a:solidFill>
              </a:rPr>
              <a:t>WHEN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492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>
                <a:solidFill>
                  <a:srgbClr val="002060"/>
                </a:solidFill>
              </a:rPr>
              <a:t>NON-DEFINING </a:t>
            </a:r>
            <a:r>
              <a:rPr lang="cs-CZ" u="sng" dirty="0">
                <a:solidFill>
                  <a:srgbClr val="002060"/>
                </a:solidFill>
              </a:rPr>
              <a:t>RELATIVE CLAUSES</a:t>
            </a:r>
            <a:r>
              <a:rPr lang="cs-CZ" dirty="0">
                <a:solidFill>
                  <a:srgbClr val="002060"/>
                </a:solidFill>
              </a:rPr>
              <a:t> - </a:t>
            </a:r>
            <a:r>
              <a:rPr lang="cs-CZ" dirty="0" err="1">
                <a:solidFill>
                  <a:srgbClr val="002060"/>
                </a:solidFill>
              </a:rPr>
              <a:t>commas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My </a:t>
            </a:r>
            <a:r>
              <a:rPr lang="cs-CZ" dirty="0" err="1">
                <a:solidFill>
                  <a:srgbClr val="002060"/>
                </a:solidFill>
              </a:rPr>
              <a:t>friend</a:t>
            </a:r>
            <a:r>
              <a:rPr lang="cs-CZ" dirty="0">
                <a:solidFill>
                  <a:srgbClr val="002060"/>
                </a:solidFill>
              </a:rPr>
              <a:t> Mike, WHO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getting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married</a:t>
            </a:r>
            <a:r>
              <a:rPr lang="cs-CZ" dirty="0">
                <a:solidFill>
                  <a:srgbClr val="002060"/>
                </a:solidFill>
              </a:rPr>
              <a:t> in June, </a:t>
            </a:r>
            <a:r>
              <a:rPr lang="cs-CZ" dirty="0" err="1">
                <a:solidFill>
                  <a:srgbClr val="002060"/>
                </a:solidFill>
              </a:rPr>
              <a:t>lives</a:t>
            </a:r>
            <a:r>
              <a:rPr lang="cs-CZ" dirty="0">
                <a:solidFill>
                  <a:srgbClr val="002060"/>
                </a:solidFill>
              </a:rPr>
              <a:t> in Scotland.</a:t>
            </a:r>
          </a:p>
          <a:p>
            <a:r>
              <a:rPr lang="cs-CZ" dirty="0">
                <a:solidFill>
                  <a:srgbClr val="002060"/>
                </a:solidFill>
              </a:rPr>
              <a:t>My </a:t>
            </a:r>
            <a:r>
              <a:rPr lang="cs-CZ" dirty="0" err="1">
                <a:solidFill>
                  <a:srgbClr val="002060"/>
                </a:solidFill>
              </a:rPr>
              <a:t>coat</a:t>
            </a:r>
            <a:r>
              <a:rPr lang="cs-CZ" dirty="0">
                <a:solidFill>
                  <a:srgbClr val="002060"/>
                </a:solidFill>
              </a:rPr>
              <a:t>, WHICH I </a:t>
            </a:r>
            <a:r>
              <a:rPr lang="cs-CZ" dirty="0" err="1">
                <a:solidFill>
                  <a:srgbClr val="002060"/>
                </a:solidFill>
              </a:rPr>
              <a:t>bought</a:t>
            </a:r>
            <a:r>
              <a:rPr lang="cs-CZ" dirty="0">
                <a:solidFill>
                  <a:srgbClr val="002060"/>
                </a:solidFill>
              </a:rPr>
              <a:t> last </a:t>
            </a:r>
            <a:r>
              <a:rPr lang="cs-CZ" dirty="0" err="1">
                <a:solidFill>
                  <a:srgbClr val="002060"/>
                </a:solidFill>
              </a:rPr>
              <a:t>winter</a:t>
            </a:r>
            <a:r>
              <a:rPr lang="cs-CZ" dirty="0">
                <a:solidFill>
                  <a:srgbClr val="002060"/>
                </a:solidFill>
              </a:rPr>
              <a:t>,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too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small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r>
              <a:rPr lang="cs-CZ" dirty="0">
                <a:solidFill>
                  <a:srgbClr val="002060"/>
                </a:solidFill>
              </a:rPr>
              <a:t>John Smith, WHOSE </a:t>
            </a:r>
            <a:r>
              <a:rPr lang="cs-CZ" dirty="0" err="1">
                <a:solidFill>
                  <a:srgbClr val="002060"/>
                </a:solidFill>
              </a:rPr>
              <a:t>father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works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with</a:t>
            </a:r>
            <a:r>
              <a:rPr lang="cs-CZ" dirty="0">
                <a:solidFill>
                  <a:srgbClr val="002060"/>
                </a:solidFill>
              </a:rPr>
              <a:t> my </a:t>
            </a:r>
            <a:r>
              <a:rPr lang="cs-CZ" dirty="0" err="1">
                <a:solidFill>
                  <a:srgbClr val="002060"/>
                </a:solidFill>
              </a:rPr>
              <a:t>mother</a:t>
            </a:r>
            <a:r>
              <a:rPr lang="cs-CZ" dirty="0">
                <a:solidFill>
                  <a:srgbClr val="002060"/>
                </a:solidFill>
              </a:rPr>
              <a:t>,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 a very nice boy.</a:t>
            </a:r>
          </a:p>
          <a:p>
            <a:r>
              <a:rPr lang="cs-CZ" dirty="0">
                <a:solidFill>
                  <a:srgbClr val="002060"/>
                </a:solidFill>
              </a:rPr>
              <a:t>Brighton, WHERE </a:t>
            </a:r>
            <a:r>
              <a:rPr lang="cs-CZ" dirty="0" err="1">
                <a:solidFill>
                  <a:srgbClr val="002060"/>
                </a:solidFill>
              </a:rPr>
              <a:t>we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often</a:t>
            </a:r>
            <a:r>
              <a:rPr lang="cs-CZ" dirty="0">
                <a:solidFill>
                  <a:srgbClr val="002060"/>
                </a:solidFill>
              </a:rPr>
              <a:t> go in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summer</a:t>
            </a:r>
            <a:r>
              <a:rPr lang="cs-CZ" dirty="0">
                <a:solidFill>
                  <a:srgbClr val="002060"/>
                </a:solidFill>
              </a:rPr>
              <a:t>, </a:t>
            </a:r>
            <a:r>
              <a:rPr lang="cs-CZ" dirty="0" err="1">
                <a:solidFill>
                  <a:srgbClr val="002060"/>
                </a:solidFill>
              </a:rPr>
              <a:t>is</a:t>
            </a:r>
            <a:r>
              <a:rPr lang="cs-CZ" dirty="0">
                <a:solidFill>
                  <a:srgbClr val="002060"/>
                </a:solidFill>
              </a:rPr>
              <a:t> on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south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coast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r>
              <a:rPr lang="cs-CZ" dirty="0">
                <a:solidFill>
                  <a:srgbClr val="002060"/>
                </a:solidFill>
              </a:rPr>
              <a:t>In 1985, WHEN my </a:t>
            </a:r>
            <a:r>
              <a:rPr lang="cs-CZ" dirty="0" err="1">
                <a:solidFill>
                  <a:srgbClr val="002060"/>
                </a:solidFill>
              </a:rPr>
              <a:t>parents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got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married</a:t>
            </a:r>
            <a:r>
              <a:rPr lang="cs-CZ" dirty="0">
                <a:solidFill>
                  <a:srgbClr val="002060"/>
                </a:solidFill>
              </a:rPr>
              <a:t>,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summer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was</a:t>
            </a:r>
            <a:r>
              <a:rPr lang="cs-CZ">
                <a:solidFill>
                  <a:srgbClr val="002060"/>
                </a:solidFill>
              </a:rPr>
              <a:t> very hot.</a:t>
            </a:r>
            <a:endParaRPr lang="cs-CZ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3415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>
            <a:extLst>
              <a:ext uri="{FF2B5EF4-FFF2-40B4-BE49-F238E27FC236}">
                <a16:creationId xmlns:a16="http://schemas.microsoft.com/office/drawing/2014/main" id="{59AAF647-B837-420F-8F03-4BB1A2C41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538" y="550894"/>
            <a:ext cx="8229600" cy="936625"/>
          </a:xfrm>
        </p:spPr>
        <p:txBody>
          <a:bodyPr/>
          <a:lstStyle/>
          <a:p>
            <a:pPr algn="l"/>
            <a:r>
              <a:rPr lang="cs-CZ" altLang="cs-CZ" sz="3200" dirty="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14339" name="Zástupný symbol pro obsah 2">
            <a:extLst>
              <a:ext uri="{FF2B5EF4-FFF2-40B4-BE49-F238E27FC236}">
                <a16:creationId xmlns:a16="http://schemas.microsoft.com/office/drawing/2014/main" id="{A137BD3C-9A88-4221-B9B4-6694D1AA6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06" y="1842626"/>
            <a:ext cx="10036267" cy="4389498"/>
          </a:xfrm>
        </p:spPr>
        <p:txBody>
          <a:bodyPr/>
          <a:lstStyle/>
          <a:p>
            <a:r>
              <a:rPr lang="cs-CZ" altLang="cs-CZ" sz="2400" dirty="0">
                <a:solidFill>
                  <a:srgbClr val="002060"/>
                </a:solidFill>
              </a:rPr>
              <a:t>OXENDEN, </a:t>
            </a:r>
            <a:r>
              <a:rPr lang="cs-CZ" altLang="cs-CZ" sz="2400" dirty="0" err="1">
                <a:solidFill>
                  <a:srgbClr val="002060"/>
                </a:solidFill>
              </a:rPr>
              <a:t>Clive</a:t>
            </a:r>
            <a:r>
              <a:rPr lang="cs-CZ" altLang="cs-CZ" sz="24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altLang="cs-CZ" sz="2400" dirty="0" err="1">
                <a:solidFill>
                  <a:srgbClr val="002060"/>
                </a:solidFill>
              </a:rPr>
              <a:t>Lindsay</a:t>
            </a:r>
            <a:r>
              <a:rPr lang="cs-CZ" altLang="cs-CZ" sz="2400" dirty="0">
                <a:solidFill>
                  <a:srgbClr val="002060"/>
                </a:solidFill>
              </a:rPr>
              <a:t> CLANDFIELD. </a:t>
            </a:r>
            <a:r>
              <a:rPr lang="cs-CZ" altLang="cs-CZ" sz="2400" i="1" dirty="0">
                <a:solidFill>
                  <a:srgbClr val="002060"/>
                </a:solidFill>
              </a:rPr>
              <a:t>New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file</a:t>
            </a:r>
            <a:r>
              <a:rPr lang="cs-CZ" altLang="cs-CZ" sz="2400" i="1" dirty="0">
                <a:solidFill>
                  <a:srgbClr val="002060"/>
                </a:solidFill>
              </a:rPr>
              <a:t> 4th </a:t>
            </a:r>
            <a:r>
              <a:rPr lang="cs-CZ" altLang="cs-CZ" sz="2400" i="1" dirty="0" err="1">
                <a:solidFill>
                  <a:srgbClr val="002060"/>
                </a:solidFill>
              </a:rPr>
              <a:t>edition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2019.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HEIJMER, Joanna. </a:t>
            </a:r>
            <a:r>
              <a:rPr lang="cs-CZ" altLang="cs-CZ" sz="2400" i="1" dirty="0">
                <a:solidFill>
                  <a:srgbClr val="002060"/>
                </a:solidFill>
              </a:rPr>
              <a:t>Oxford </a:t>
            </a:r>
            <a:r>
              <a:rPr lang="cs-CZ" altLang="cs-CZ" sz="2400" i="1" dirty="0" err="1">
                <a:solidFill>
                  <a:srgbClr val="002060"/>
                </a:solidFill>
              </a:rPr>
              <a:t>Exam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Trainer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en-US" altLang="cs-CZ" sz="2400" i="1" dirty="0">
                <a:solidFill>
                  <a:srgbClr val="002060"/>
                </a:solidFill>
              </a:rPr>
              <a:t>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en-US" altLang="cs-CZ" sz="2400" dirty="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 dirty="0">
                <a:solidFill>
                  <a:srgbClr val="002060"/>
                </a:solidFill>
              </a:rPr>
              <a:t>1</a:t>
            </a:r>
            <a:r>
              <a:rPr lang="en-US" altLang="cs-CZ" sz="2400" dirty="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Raymond. </a:t>
            </a:r>
            <a:r>
              <a:rPr lang="en-US" altLang="cs-CZ" sz="2400" i="1" dirty="0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 dirty="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 dirty="0">
                <a:solidFill>
                  <a:srgbClr val="002060"/>
                </a:solidFill>
              </a:rPr>
              <a:t>Maturita </a:t>
            </a:r>
            <a:r>
              <a:rPr lang="cs-CZ" altLang="cs-CZ" sz="2400" i="1" dirty="0" err="1">
                <a:solidFill>
                  <a:srgbClr val="002060"/>
                </a:solidFill>
              </a:rPr>
              <a:t>activator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dirty="0" err="1">
                <a:solidFill>
                  <a:srgbClr val="002060"/>
                </a:solidFill>
              </a:rPr>
              <a:t>Pearson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Education</a:t>
            </a:r>
            <a:r>
              <a:rPr lang="cs-CZ" alt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 dirty="0">
                <a:solidFill>
                  <a:srgbClr val="002060"/>
                </a:solidFill>
              </a:rPr>
              <a:t>Time to </a:t>
            </a:r>
            <a:r>
              <a:rPr lang="cs-CZ" altLang="cs-CZ" sz="2400" i="1" dirty="0" err="1">
                <a:solidFill>
                  <a:srgbClr val="002060"/>
                </a:solidFill>
              </a:rPr>
              <a:t>talk.</a:t>
            </a:r>
            <a:r>
              <a:rPr lang="cs-CZ" altLang="cs-CZ" sz="2400" dirty="0" err="1">
                <a:solidFill>
                  <a:srgbClr val="002060"/>
                </a:solidFill>
              </a:rPr>
              <a:t>Polyglot</a:t>
            </a:r>
            <a:r>
              <a:rPr lang="cs-CZ" altLang="cs-CZ" sz="2400" dirty="0">
                <a:solidFill>
                  <a:srgbClr val="002060"/>
                </a:solidFill>
              </a:rPr>
              <a:t>, 2004.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459</Words>
  <Application>Microsoft Office PowerPoint</Application>
  <PresentationFormat>Širokoúhlá obrazovka</PresentationFormat>
  <Paragraphs>58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RELATIVE CLAUSES</vt:lpstr>
      <vt:lpstr>DEFINING RELATIVE CLAUSES – no commas</vt:lpstr>
      <vt:lpstr>DEFINING RELATIVE CLAUSES – no commas</vt:lpstr>
      <vt:lpstr>DEFINING RELATIVE CLAUSES – no commas</vt:lpstr>
      <vt:lpstr>DEFINING RELATIVE CLAUSES – no commas</vt:lpstr>
      <vt:lpstr>NON-DEFINING RELATIVE CLAUSES - commas</vt:lpstr>
      <vt:lpstr>NON-DEFINING RELATIVE CLAUSES - commas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CLAUSES</dc:title>
  <dc:creator>Krejčová Kristýna</dc:creator>
  <cp:lastModifiedBy>Kristýna Krejčová</cp:lastModifiedBy>
  <cp:revision>16</cp:revision>
  <dcterms:created xsi:type="dcterms:W3CDTF">2017-01-10T07:15:11Z</dcterms:created>
  <dcterms:modified xsi:type="dcterms:W3CDTF">2020-11-26T08:56:43Z</dcterms:modified>
</cp:coreProperties>
</file>