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70" r:id="rId9"/>
    <p:sldId id="271" r:id="rId10"/>
    <p:sldId id="261" r:id="rId11"/>
    <p:sldId id="272" r:id="rId12"/>
    <p:sldId id="273" r:id="rId13"/>
    <p:sldId id="274" r:id="rId14"/>
    <p:sldId id="259" r:id="rId15"/>
    <p:sldId id="258" r:id="rId16"/>
    <p:sldId id="260" r:id="rId17"/>
    <p:sldId id="262" r:id="rId18"/>
    <p:sldId id="295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171" autoAdjust="0"/>
  </p:normalViewPr>
  <p:slideViewPr>
    <p:cSldViewPr>
      <p:cViewPr varScale="1">
        <p:scale>
          <a:sx n="79" d="100"/>
          <a:sy n="79" d="100"/>
        </p:scale>
        <p:origin x="6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EE5A9-1624-4C31-9B54-063586202F15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90597-67E7-4CCE-94BB-887990C7D1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003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>
            <a:extLst>
              <a:ext uri="{FF2B5EF4-FFF2-40B4-BE49-F238E27FC236}">
                <a16:creationId xmlns:a16="http://schemas.microsoft.com/office/drawing/2014/main" id="{4CED1257-CA1B-4B9A-922C-4AE1EEC0ED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>
            <a:extLst>
              <a:ext uri="{FF2B5EF4-FFF2-40B4-BE49-F238E27FC236}">
                <a16:creationId xmlns:a16="http://schemas.microsoft.com/office/drawing/2014/main" id="{0CCF0A11-6E4A-4E40-92CE-042D5E759A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4340" name="Zástupný symbol pro číslo snímku 3">
            <a:extLst>
              <a:ext uri="{FF2B5EF4-FFF2-40B4-BE49-F238E27FC236}">
                <a16:creationId xmlns:a16="http://schemas.microsoft.com/office/drawing/2014/main" id="{5B98937E-85EE-4E2C-8B30-216643924D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DD56D38-E1CE-4E83-9DF8-0CFE4C72535A}" type="slidenum">
              <a:rPr lang="cs-CZ" altLang="cs-CZ"/>
              <a:pPr/>
              <a:t>18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63585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02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540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56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664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748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988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86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1583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385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66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591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7F975-B7EB-4B6C-B757-FFD1F5B24F8F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2CEC2-B751-4477-AE14-1C8892BF70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736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Quantifiers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758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67544" y="2492896"/>
          <a:ext cx="8229600" cy="22608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3616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NOUN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ADJECTIVE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ADVERB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u="sng" dirty="0">
                <a:solidFill>
                  <a:srgbClr val="002060"/>
                </a:solidFill>
              </a:rPr>
              <a:t>ENOUGH - dost</a:t>
            </a:r>
          </a:p>
        </p:txBody>
      </p:sp>
    </p:spTree>
    <p:extLst>
      <p:ext uri="{BB962C8B-B14F-4D97-AF65-F5344CB8AC3E}">
        <p14:creationId xmlns:p14="http://schemas.microsoft.com/office/powerpoint/2010/main" val="3969067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39552" y="2492896"/>
          <a:ext cx="8229600" cy="22608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3616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STRONG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QUICKLY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b="1" u="sng" dirty="0">
                <a:solidFill>
                  <a:srgbClr val="002060"/>
                </a:solidFill>
              </a:rPr>
              <a:t>ENOUGH</a:t>
            </a: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648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u="sng" dirty="0">
                <a:solidFill>
                  <a:srgbClr val="002060"/>
                </a:solidFill>
              </a:rPr>
              <a:t>Use OF </a:t>
            </a:r>
            <a:r>
              <a:rPr lang="cs-CZ" sz="3600" b="1" u="sng" dirty="0" err="1">
                <a:solidFill>
                  <a:srgbClr val="002060"/>
                </a:solidFill>
              </a:rPr>
              <a:t>only</a:t>
            </a:r>
            <a:r>
              <a:rPr lang="cs-CZ" sz="3600" b="1" u="sng" dirty="0">
                <a:solidFill>
                  <a:srgbClr val="002060"/>
                </a:solidFill>
              </a:rPr>
              <a:t> </a:t>
            </a:r>
            <a:r>
              <a:rPr lang="cs-CZ" sz="3600" b="1" u="sng" dirty="0" err="1">
                <a:solidFill>
                  <a:srgbClr val="002060"/>
                </a:solidFill>
              </a:rPr>
              <a:t>when</a:t>
            </a:r>
            <a:r>
              <a:rPr lang="cs-CZ" sz="3600" b="1" u="sng" dirty="0">
                <a:solidFill>
                  <a:srgbClr val="002060"/>
                </a:solidFill>
              </a:rPr>
              <a:t> a </a:t>
            </a:r>
            <a:r>
              <a:rPr lang="cs-CZ" sz="3600" b="1" u="sng" dirty="0" err="1">
                <a:solidFill>
                  <a:srgbClr val="002060"/>
                </a:solidFill>
              </a:rPr>
              <a:t>noun</a:t>
            </a:r>
            <a:r>
              <a:rPr lang="cs-CZ" sz="3600" b="1" u="sng" dirty="0">
                <a:solidFill>
                  <a:srgbClr val="002060"/>
                </a:solidFill>
              </a:rPr>
              <a:t> </a:t>
            </a:r>
            <a:r>
              <a:rPr lang="cs-CZ" sz="3600" b="1" u="sng" dirty="0" err="1">
                <a:solidFill>
                  <a:srgbClr val="002060"/>
                </a:solidFill>
              </a:rPr>
              <a:t>follows</a:t>
            </a:r>
            <a:endParaRPr lang="cs-CZ" sz="3600" b="1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cs-CZ" dirty="0" err="1">
                <a:solidFill>
                  <a:srgbClr val="002060"/>
                </a:solidFill>
              </a:rPr>
              <a:t>He´s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got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>
                <a:solidFill>
                  <a:srgbClr val="002060"/>
                </a:solidFill>
              </a:rPr>
              <a:t>a lot </a:t>
            </a:r>
            <a:r>
              <a:rPr lang="cs-CZ" b="1" dirty="0" err="1">
                <a:solidFill>
                  <a:srgbClr val="002060"/>
                </a:solidFill>
              </a:rPr>
              <a:t>of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time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 algn="ctr"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002060"/>
                </a:solidFill>
              </a:rPr>
              <a:t>X</a:t>
            </a:r>
          </a:p>
          <a:p>
            <a:pPr marL="0" indent="0" algn="ctr"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002060"/>
                </a:solidFill>
              </a:rPr>
              <a:t>He </a:t>
            </a:r>
            <a:r>
              <a:rPr lang="cs-CZ" dirty="0" err="1">
                <a:solidFill>
                  <a:srgbClr val="002060"/>
                </a:solidFill>
              </a:rPr>
              <a:t>works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>
                <a:solidFill>
                  <a:srgbClr val="002060"/>
                </a:solidFill>
              </a:rPr>
              <a:t>a lot</a:t>
            </a:r>
            <a:r>
              <a:rPr lang="cs-CZ" dirty="0">
                <a:solidFill>
                  <a:srgbClr val="002060"/>
                </a:solidFill>
              </a:rPr>
              <a:t>. </a:t>
            </a:r>
            <a:r>
              <a:rPr lang="cs-CZ" strike="sngStrike" dirty="0">
                <a:solidFill>
                  <a:srgbClr val="002060"/>
                </a:solidFill>
              </a:rPr>
              <a:t>He </a:t>
            </a:r>
            <a:r>
              <a:rPr lang="cs-CZ" strike="sngStrike" dirty="0" err="1">
                <a:solidFill>
                  <a:srgbClr val="002060"/>
                </a:solidFill>
              </a:rPr>
              <a:t>works</a:t>
            </a:r>
            <a:r>
              <a:rPr lang="cs-CZ" strike="sngStrike" dirty="0">
                <a:solidFill>
                  <a:srgbClr val="002060"/>
                </a:solidFill>
              </a:rPr>
              <a:t> a lot </a:t>
            </a:r>
            <a:r>
              <a:rPr lang="cs-CZ" strike="sngStrike" dirty="0" err="1">
                <a:solidFill>
                  <a:srgbClr val="002060"/>
                </a:solidFill>
              </a:rPr>
              <a:t>of</a:t>
            </a:r>
            <a:r>
              <a:rPr lang="cs-CZ" strike="sngStrike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3033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cs-CZ" sz="3600" b="1" u="sng" dirty="0">
                <a:solidFill>
                  <a:srgbClr val="002060"/>
                </a:solidFill>
              </a:rPr>
              <a:t>Use TOO MUCH/MANY </a:t>
            </a:r>
            <a:r>
              <a:rPr lang="cs-CZ" sz="3600" b="1" u="sng" dirty="0" err="1">
                <a:solidFill>
                  <a:srgbClr val="002060"/>
                </a:solidFill>
              </a:rPr>
              <a:t>only</a:t>
            </a:r>
            <a:r>
              <a:rPr lang="cs-CZ" sz="3600" b="1" u="sng" dirty="0">
                <a:solidFill>
                  <a:srgbClr val="002060"/>
                </a:solidFill>
              </a:rPr>
              <a:t> </a:t>
            </a:r>
            <a:r>
              <a:rPr lang="cs-CZ" sz="3600" b="1" u="sng" dirty="0" err="1">
                <a:solidFill>
                  <a:srgbClr val="002060"/>
                </a:solidFill>
              </a:rPr>
              <a:t>when</a:t>
            </a:r>
            <a:r>
              <a:rPr lang="cs-CZ" sz="3600" b="1" u="sng" dirty="0">
                <a:solidFill>
                  <a:srgbClr val="002060"/>
                </a:solidFill>
              </a:rPr>
              <a:t> a </a:t>
            </a:r>
            <a:r>
              <a:rPr lang="cs-CZ" sz="3600" b="1" u="sng" dirty="0" err="1">
                <a:solidFill>
                  <a:srgbClr val="002060"/>
                </a:solidFill>
              </a:rPr>
              <a:t>noun</a:t>
            </a:r>
            <a:r>
              <a:rPr lang="cs-CZ" sz="3600" b="1" u="sng" dirty="0">
                <a:solidFill>
                  <a:srgbClr val="002060"/>
                </a:solidFill>
              </a:rPr>
              <a:t> </a:t>
            </a:r>
            <a:r>
              <a:rPr lang="cs-CZ" sz="3600" b="1" u="sng" dirty="0" err="1">
                <a:solidFill>
                  <a:srgbClr val="002060"/>
                </a:solidFill>
              </a:rPr>
              <a:t>follows</a:t>
            </a:r>
            <a:br>
              <a:rPr lang="cs-CZ" sz="3600" b="1" u="sng" dirty="0">
                <a:solidFill>
                  <a:srgbClr val="002060"/>
                </a:solidFill>
              </a:rPr>
            </a:br>
            <a:r>
              <a:rPr lang="cs-CZ" sz="3600" b="1" u="sng" dirty="0" err="1">
                <a:solidFill>
                  <a:srgbClr val="002060"/>
                </a:solidFill>
              </a:rPr>
              <a:t>or</a:t>
            </a:r>
            <a:r>
              <a:rPr lang="cs-CZ" sz="3600" b="1" u="sng" dirty="0">
                <a:solidFill>
                  <a:srgbClr val="002060"/>
                </a:solidFill>
              </a:rPr>
              <a:t> </a:t>
            </a:r>
            <a:r>
              <a:rPr lang="cs-CZ" sz="3600" b="1" u="sng" dirty="0" err="1">
                <a:solidFill>
                  <a:srgbClr val="002060"/>
                </a:solidFill>
              </a:rPr>
              <a:t>at</a:t>
            </a:r>
            <a:r>
              <a:rPr lang="cs-CZ" sz="3600" b="1" u="sng" dirty="0">
                <a:solidFill>
                  <a:srgbClr val="002060"/>
                </a:solidFill>
              </a:rPr>
              <a:t> </a:t>
            </a:r>
            <a:r>
              <a:rPr lang="cs-CZ" sz="3600" b="1" u="sng" dirty="0" err="1">
                <a:solidFill>
                  <a:srgbClr val="002060"/>
                </a:solidFill>
              </a:rPr>
              <a:t>the</a:t>
            </a:r>
            <a:r>
              <a:rPr lang="cs-CZ" sz="3600" b="1" u="sng" dirty="0">
                <a:solidFill>
                  <a:srgbClr val="002060"/>
                </a:solidFill>
              </a:rPr>
              <a:t> end </a:t>
            </a:r>
            <a:r>
              <a:rPr lang="cs-CZ" sz="3600" b="1" u="sng" dirty="0" err="1">
                <a:solidFill>
                  <a:srgbClr val="002060"/>
                </a:solidFill>
              </a:rPr>
              <a:t>of</a:t>
            </a:r>
            <a:r>
              <a:rPr lang="cs-CZ" sz="3600" b="1" u="sng" dirty="0">
                <a:solidFill>
                  <a:srgbClr val="002060"/>
                </a:solidFill>
              </a:rPr>
              <a:t> a sentence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cs-CZ" dirty="0" err="1">
                <a:solidFill>
                  <a:srgbClr val="002060"/>
                </a:solidFill>
              </a:rPr>
              <a:t>He´s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got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too</a:t>
            </a:r>
            <a:r>
              <a:rPr lang="cs-CZ" b="1" dirty="0">
                <a:solidFill>
                  <a:srgbClr val="002060"/>
                </a:solidFill>
              </a:rPr>
              <a:t> much </a:t>
            </a:r>
            <a:r>
              <a:rPr lang="cs-CZ" u="sng" dirty="0" err="1">
                <a:solidFill>
                  <a:srgbClr val="002060"/>
                </a:solidFill>
              </a:rPr>
              <a:t>time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 err="1">
                <a:solidFill>
                  <a:srgbClr val="002060"/>
                </a:solidFill>
              </a:rPr>
              <a:t>He´s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got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too</a:t>
            </a:r>
            <a:r>
              <a:rPr lang="cs-CZ" b="1" dirty="0">
                <a:solidFill>
                  <a:srgbClr val="002060"/>
                </a:solidFill>
              </a:rPr>
              <a:t> many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problems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002060"/>
                </a:solidFill>
              </a:rPr>
              <a:t>He </a:t>
            </a:r>
            <a:r>
              <a:rPr lang="cs-CZ" dirty="0" err="1">
                <a:solidFill>
                  <a:srgbClr val="002060"/>
                </a:solidFill>
              </a:rPr>
              <a:t>works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too</a:t>
            </a:r>
            <a:r>
              <a:rPr lang="cs-CZ" b="1" dirty="0">
                <a:solidFill>
                  <a:srgbClr val="002060"/>
                </a:solidFill>
              </a:rPr>
              <a:t> much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002060"/>
                </a:solidFill>
              </a:rPr>
              <a:t>X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002060"/>
                </a:solidFill>
              </a:rPr>
              <a:t>He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too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tired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 err="1">
                <a:solidFill>
                  <a:srgbClr val="002060"/>
                </a:solidFill>
              </a:rPr>
              <a:t>She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too</a:t>
            </a:r>
            <a:r>
              <a:rPr lang="cs-CZ" dirty="0">
                <a:solidFill>
                  <a:srgbClr val="002060"/>
                </a:solidFill>
              </a:rPr>
              <a:t> busy.</a:t>
            </a:r>
          </a:p>
        </p:txBody>
      </p:sp>
    </p:spTree>
    <p:extLst>
      <p:ext uri="{BB962C8B-B14F-4D97-AF65-F5344CB8AC3E}">
        <p14:creationId xmlns:p14="http://schemas.microsoft.com/office/powerpoint/2010/main" val="403213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Articles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951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9167308"/>
              </p:ext>
            </p:extLst>
          </p:nvPr>
        </p:nvGraphicFramePr>
        <p:xfrm>
          <a:off x="323528" y="1932158"/>
          <a:ext cx="8352930" cy="2346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73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baseline="0" dirty="0" err="1">
                          <a:solidFill>
                            <a:srgbClr val="002060"/>
                          </a:solidFill>
                        </a:rPr>
                        <a:t>Indefinite</a:t>
                      </a:r>
                      <a:r>
                        <a:rPr lang="cs-CZ" sz="2400" baseline="0" dirty="0">
                          <a:solidFill>
                            <a:srgbClr val="002060"/>
                          </a:solidFill>
                        </a:rPr>
                        <a:t>  </a:t>
                      </a:r>
                      <a:r>
                        <a:rPr lang="cs-CZ" sz="2400" baseline="0" dirty="0" err="1">
                          <a:solidFill>
                            <a:srgbClr val="002060"/>
                          </a:solidFill>
                        </a:rPr>
                        <a:t>article</a:t>
                      </a:r>
                      <a:endParaRPr lang="cs-CZ" sz="2400" baseline="0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cs-CZ" sz="2400" baseline="0" dirty="0">
                          <a:solidFill>
                            <a:srgbClr val="002060"/>
                          </a:solidFill>
                        </a:rPr>
                        <a:t>A/AN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Definite</a:t>
                      </a:r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article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THE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706"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Countable</a:t>
                      </a:r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nouns</a:t>
                      </a:r>
                      <a:r>
                        <a:rPr lang="cs-CZ" sz="2400" baseline="0" dirty="0">
                          <a:solidFill>
                            <a:srgbClr val="002060"/>
                          </a:solidFill>
                        </a:rPr>
                        <a:t> - </a:t>
                      </a:r>
                      <a:r>
                        <a:rPr lang="cs-CZ" sz="2400" baseline="0" dirty="0" err="1">
                          <a:solidFill>
                            <a:srgbClr val="002060"/>
                          </a:solidFill>
                        </a:rPr>
                        <a:t>singular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706"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Countable</a:t>
                      </a:r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nouns</a:t>
                      </a:r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 - </a:t>
                      </a:r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plural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706"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Uncountable</a:t>
                      </a:r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nouns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26" name="Picture 2" descr="C:\Users\krejcovak\AppData\Local\Microsoft\Windows\INetCache\IE\Z4J4G8D7\jean-victor-balin-tic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035" y="2806577"/>
            <a:ext cx="487681" cy="36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krejcovak\AppData\Local\Microsoft\Windows\INetCache\IE\Z4J4G8D7\jean-victor-balin-tic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486" y="2833337"/>
            <a:ext cx="487681" cy="36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rejcovak\AppData\Local\Microsoft\Windows\INetCache\IE\Z4J4G8D7\jean-victor-balin-tic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33" y="3359526"/>
            <a:ext cx="487681" cy="36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krejcovak\AppData\Local\Microsoft\Windows\INetCache\IE\Z4J4G8D7\jean-victor-balin-tic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33" y="3879330"/>
            <a:ext cx="487681" cy="36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krejcovak\AppData\Local\Microsoft\Windows\INetCache\IE\AYTSPY6G\Red-Cross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079" y="3293237"/>
            <a:ext cx="650443" cy="43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C:\Users\krejcovak\AppData\Local\Microsoft\Windows\INetCache\IE\AYTSPY6G\Red-Cross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653" y="3846186"/>
            <a:ext cx="650443" cy="43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0835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l"/>
            <a:r>
              <a:rPr lang="cs-CZ" sz="3600" b="1" dirty="0">
                <a:solidFill>
                  <a:schemeClr val="tx2"/>
                </a:solidFill>
              </a:rPr>
              <a:t>   </a:t>
            </a:r>
            <a:r>
              <a:rPr lang="cs-CZ" sz="3200" b="1" u="sng" dirty="0" err="1">
                <a:solidFill>
                  <a:schemeClr val="tx2"/>
                </a:solidFill>
              </a:rPr>
              <a:t>You</a:t>
            </a:r>
            <a:r>
              <a:rPr lang="cs-CZ" sz="3200" b="1" u="sng" dirty="0">
                <a:solidFill>
                  <a:schemeClr val="tx2"/>
                </a:solidFill>
              </a:rPr>
              <a:t> </a:t>
            </a:r>
            <a:r>
              <a:rPr lang="cs-CZ" sz="3200" b="1" u="sng" dirty="0" err="1">
                <a:solidFill>
                  <a:srgbClr val="FF0000"/>
                </a:solidFill>
              </a:rPr>
              <a:t>don‘t</a:t>
            </a:r>
            <a:r>
              <a:rPr lang="cs-CZ" sz="3200" b="1" u="sng" dirty="0">
                <a:solidFill>
                  <a:srgbClr val="FF0000"/>
                </a:solidFill>
              </a:rPr>
              <a:t> use </a:t>
            </a:r>
            <a:r>
              <a:rPr lang="cs-CZ" sz="3200" b="1" u="sng" dirty="0" err="1">
                <a:solidFill>
                  <a:srgbClr val="002060"/>
                </a:solidFill>
              </a:rPr>
              <a:t>the</a:t>
            </a:r>
            <a:r>
              <a:rPr lang="cs-CZ" sz="3200" b="1" u="sng" dirty="0">
                <a:solidFill>
                  <a:srgbClr val="002060"/>
                </a:solidFill>
              </a:rPr>
              <a:t> </a:t>
            </a:r>
            <a:r>
              <a:rPr lang="cs-CZ" sz="3200" b="1" u="sng" dirty="0" err="1">
                <a:solidFill>
                  <a:srgbClr val="002060"/>
                </a:solidFill>
              </a:rPr>
              <a:t>definite</a:t>
            </a:r>
            <a:r>
              <a:rPr lang="cs-CZ" sz="3200" b="1" u="sng" dirty="0">
                <a:solidFill>
                  <a:srgbClr val="002060"/>
                </a:solidFill>
              </a:rPr>
              <a:t> </a:t>
            </a:r>
            <a:r>
              <a:rPr lang="cs-CZ" sz="3200" b="1" u="sng" dirty="0" err="1">
                <a:solidFill>
                  <a:srgbClr val="002060"/>
                </a:solidFill>
              </a:rPr>
              <a:t>article</a:t>
            </a:r>
            <a:r>
              <a:rPr lang="cs-CZ" sz="3200" b="1" u="sng" dirty="0">
                <a:solidFill>
                  <a:srgbClr val="002060"/>
                </a:solidFill>
              </a:rPr>
              <a:t> </a:t>
            </a:r>
            <a:r>
              <a:rPr lang="cs-CZ" sz="3200" b="1" u="sng" dirty="0" err="1">
                <a:solidFill>
                  <a:srgbClr val="002060"/>
                </a:solidFill>
              </a:rPr>
              <a:t>with</a:t>
            </a:r>
            <a:r>
              <a:rPr lang="cs-CZ" sz="3200" b="1" u="sng" dirty="0">
                <a:solidFill>
                  <a:srgbClr val="002060"/>
                </a:solidFill>
              </a:rPr>
              <a:t> </a:t>
            </a:r>
            <a:r>
              <a:rPr lang="cs-CZ" sz="3200" b="1" u="sng" dirty="0" err="1">
                <a:solidFill>
                  <a:srgbClr val="002060"/>
                </a:solidFill>
              </a:rPr>
              <a:t>names</a:t>
            </a:r>
            <a:r>
              <a:rPr lang="cs-CZ" sz="3200" b="1" u="sng" dirty="0">
                <a:solidFill>
                  <a:srgbClr val="002060"/>
                </a:solidFill>
              </a:rPr>
              <a:t> </a:t>
            </a:r>
            <a:r>
              <a:rPr lang="cs-CZ" sz="3200" b="1" u="sng" dirty="0" err="1">
                <a:solidFill>
                  <a:srgbClr val="002060"/>
                </a:solidFill>
              </a:rPr>
              <a:t>of</a:t>
            </a:r>
            <a:endParaRPr lang="cs-CZ" sz="3200" b="1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fontScale="92500" lnSpcReduction="20000"/>
          </a:bodyPr>
          <a:lstStyle/>
          <a:p>
            <a:r>
              <a:rPr lang="cs-CZ" sz="2800" b="1" u="sng" dirty="0" err="1">
                <a:solidFill>
                  <a:srgbClr val="002060"/>
                </a:solidFill>
              </a:rPr>
              <a:t>people</a:t>
            </a:r>
            <a:endParaRPr lang="cs-CZ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dirty="0">
                <a:solidFill>
                  <a:srgbClr val="002060"/>
                </a:solidFill>
              </a:rPr>
              <a:t>    </a:t>
            </a:r>
            <a:r>
              <a:rPr lang="cs-CZ" sz="2800" i="1" dirty="0">
                <a:solidFill>
                  <a:srgbClr val="002060"/>
                </a:solidFill>
              </a:rPr>
              <a:t>Peter, Claire, Mr. </a:t>
            </a:r>
            <a:r>
              <a:rPr lang="cs-CZ" sz="2800" i="1" dirty="0" err="1">
                <a:solidFill>
                  <a:srgbClr val="002060"/>
                </a:solidFill>
              </a:rPr>
              <a:t>Bean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Doctor</a:t>
            </a:r>
            <a:r>
              <a:rPr lang="cs-CZ" sz="2800" i="1" dirty="0">
                <a:solidFill>
                  <a:srgbClr val="002060"/>
                </a:solidFill>
              </a:rPr>
              <a:t> Smith, </a:t>
            </a:r>
          </a:p>
          <a:p>
            <a:r>
              <a:rPr lang="cs-CZ" sz="2800" b="1" u="sng" dirty="0" err="1">
                <a:solidFill>
                  <a:srgbClr val="002060"/>
                </a:solidFill>
              </a:rPr>
              <a:t>cities</a:t>
            </a:r>
            <a:r>
              <a:rPr lang="cs-CZ" sz="2800" b="1" u="sng" dirty="0">
                <a:solidFill>
                  <a:srgbClr val="002060"/>
                </a:solidFill>
              </a:rPr>
              <a:t>, </a:t>
            </a:r>
            <a:r>
              <a:rPr lang="cs-CZ" sz="2800" b="1" u="sng" dirty="0" err="1">
                <a:solidFill>
                  <a:srgbClr val="002060"/>
                </a:solidFill>
              </a:rPr>
              <a:t>towns</a:t>
            </a:r>
            <a:r>
              <a:rPr lang="cs-CZ" sz="2800" b="1" u="sng" dirty="0">
                <a:solidFill>
                  <a:srgbClr val="002060"/>
                </a:solidFill>
              </a:rPr>
              <a:t> and </a:t>
            </a:r>
            <a:r>
              <a:rPr lang="cs-CZ" sz="2800" b="1" u="sng" dirty="0" err="1">
                <a:solidFill>
                  <a:srgbClr val="002060"/>
                </a:solidFill>
              </a:rPr>
              <a:t>their</a:t>
            </a:r>
            <a:r>
              <a:rPr lang="cs-CZ" sz="2800" b="1" u="sng" dirty="0">
                <a:solidFill>
                  <a:srgbClr val="002060"/>
                </a:solidFill>
              </a:rPr>
              <a:t> </a:t>
            </a:r>
            <a:r>
              <a:rPr lang="cs-CZ" sz="2800" b="1" u="sng" dirty="0" err="1">
                <a:solidFill>
                  <a:srgbClr val="002060"/>
                </a:solidFill>
              </a:rPr>
              <a:t>parts</a:t>
            </a:r>
            <a:r>
              <a:rPr lang="cs-CZ" sz="2800" u="sng" dirty="0">
                <a:solidFill>
                  <a:srgbClr val="002060"/>
                </a:solidFill>
              </a:rPr>
              <a:t> </a:t>
            </a:r>
            <a:r>
              <a:rPr lang="cs-CZ" sz="2800" dirty="0">
                <a:solidFill>
                  <a:srgbClr val="002060"/>
                </a:solidFill>
              </a:rPr>
              <a:t>(</a:t>
            </a:r>
            <a:r>
              <a:rPr lang="cs-CZ" sz="2800" dirty="0" err="1">
                <a:solidFill>
                  <a:srgbClr val="002060"/>
                </a:solidFill>
              </a:rPr>
              <a:t>parcs</a:t>
            </a:r>
            <a:r>
              <a:rPr lang="cs-CZ" sz="2800" dirty="0">
                <a:solidFill>
                  <a:srgbClr val="002060"/>
                </a:solidFill>
              </a:rPr>
              <a:t>, </a:t>
            </a:r>
            <a:r>
              <a:rPr lang="cs-CZ" sz="2800" dirty="0" err="1">
                <a:solidFill>
                  <a:srgbClr val="002060"/>
                </a:solidFill>
              </a:rPr>
              <a:t>streets</a:t>
            </a:r>
            <a:r>
              <a:rPr lang="cs-CZ" sz="2800" dirty="0">
                <a:solidFill>
                  <a:srgbClr val="002060"/>
                </a:solidFill>
              </a:rPr>
              <a:t>, </a:t>
            </a:r>
            <a:r>
              <a:rPr lang="cs-CZ" sz="2800" dirty="0" err="1">
                <a:solidFill>
                  <a:srgbClr val="002060"/>
                </a:solidFill>
              </a:rPr>
              <a:t>squares</a:t>
            </a:r>
            <a:r>
              <a:rPr lang="cs-CZ" sz="2800" dirty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cs-CZ" sz="2800" i="1" dirty="0">
                <a:solidFill>
                  <a:srgbClr val="002060"/>
                </a:solidFill>
              </a:rPr>
              <a:t>    Prague, </a:t>
            </a:r>
            <a:r>
              <a:rPr lang="cs-CZ" sz="2800" i="1" dirty="0" err="1">
                <a:solidFill>
                  <a:srgbClr val="002060"/>
                </a:solidFill>
              </a:rPr>
              <a:t>Wenceslas</a:t>
            </a:r>
            <a:r>
              <a:rPr lang="cs-CZ" sz="2800" i="1" dirty="0">
                <a:solidFill>
                  <a:srgbClr val="002060"/>
                </a:solidFill>
              </a:rPr>
              <a:t> Square (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Old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Town</a:t>
            </a:r>
            <a:r>
              <a:rPr lang="cs-CZ" sz="2800" i="1" dirty="0">
                <a:solidFill>
                  <a:srgbClr val="002060"/>
                </a:solidFill>
              </a:rPr>
              <a:t> Square!!!)</a:t>
            </a:r>
          </a:p>
          <a:p>
            <a:r>
              <a:rPr lang="cs-CZ" sz="2800" b="1" u="sng" dirty="0" err="1">
                <a:solidFill>
                  <a:srgbClr val="002060"/>
                </a:solidFill>
              </a:rPr>
              <a:t>countries</a:t>
            </a:r>
            <a:r>
              <a:rPr lang="cs-CZ" sz="2800" b="1" u="sng" dirty="0">
                <a:solidFill>
                  <a:srgbClr val="002060"/>
                </a:solidFill>
              </a:rPr>
              <a:t>, </a:t>
            </a:r>
            <a:r>
              <a:rPr lang="cs-CZ" sz="2800" b="1" u="sng" dirty="0" err="1">
                <a:solidFill>
                  <a:srgbClr val="002060"/>
                </a:solidFill>
              </a:rPr>
              <a:t>states</a:t>
            </a:r>
            <a:r>
              <a:rPr lang="cs-CZ" sz="2800" b="1" u="sng" dirty="0">
                <a:solidFill>
                  <a:srgbClr val="002060"/>
                </a:solidFill>
              </a:rPr>
              <a:t> and </a:t>
            </a:r>
            <a:r>
              <a:rPr lang="cs-CZ" sz="2800" b="1" u="sng" dirty="0" err="1">
                <a:solidFill>
                  <a:srgbClr val="002060"/>
                </a:solidFill>
              </a:rPr>
              <a:t>their</a:t>
            </a:r>
            <a:r>
              <a:rPr lang="cs-CZ" sz="2800" b="1" u="sng" dirty="0">
                <a:solidFill>
                  <a:srgbClr val="002060"/>
                </a:solidFill>
              </a:rPr>
              <a:t> </a:t>
            </a:r>
            <a:r>
              <a:rPr lang="cs-CZ" sz="2800" b="1" u="sng" dirty="0" err="1">
                <a:solidFill>
                  <a:srgbClr val="002060"/>
                </a:solidFill>
              </a:rPr>
              <a:t>parts</a:t>
            </a:r>
            <a:r>
              <a:rPr lang="cs-CZ" sz="2800" b="1" u="sng" dirty="0">
                <a:solidFill>
                  <a:srgbClr val="002060"/>
                </a:solidFill>
              </a:rPr>
              <a:t>, </a:t>
            </a:r>
            <a:r>
              <a:rPr lang="cs-CZ" sz="2800" b="1" u="sng" dirty="0" err="1">
                <a:solidFill>
                  <a:srgbClr val="002060"/>
                </a:solidFill>
              </a:rPr>
              <a:t>continents</a:t>
            </a:r>
            <a:endParaRPr lang="cs-CZ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dirty="0">
                <a:solidFill>
                  <a:srgbClr val="002060"/>
                </a:solidFill>
              </a:rPr>
              <a:t>     </a:t>
            </a:r>
            <a:r>
              <a:rPr lang="cs-CZ" sz="2800" i="1" dirty="0" err="1">
                <a:solidFill>
                  <a:srgbClr val="002060"/>
                </a:solidFill>
              </a:rPr>
              <a:t>Europe</a:t>
            </a:r>
            <a:r>
              <a:rPr lang="cs-CZ" sz="2800" i="1" dirty="0">
                <a:solidFill>
                  <a:srgbClr val="002060"/>
                </a:solidFill>
              </a:rPr>
              <a:t>, Great </a:t>
            </a:r>
            <a:r>
              <a:rPr lang="cs-CZ" sz="2800" i="1" dirty="0" err="1">
                <a:solidFill>
                  <a:srgbClr val="002060"/>
                </a:solidFill>
              </a:rPr>
              <a:t>Britain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England</a:t>
            </a:r>
            <a:r>
              <a:rPr lang="cs-CZ" sz="2800" i="1" dirty="0">
                <a:solidFill>
                  <a:srgbClr val="002060"/>
                </a:solidFill>
              </a:rPr>
              <a:t>, America (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USA!!!)</a:t>
            </a:r>
          </a:p>
          <a:p>
            <a:r>
              <a:rPr lang="cs-CZ" sz="2800" b="1" u="sng" dirty="0" err="1">
                <a:solidFill>
                  <a:srgbClr val="002060"/>
                </a:solidFill>
              </a:rPr>
              <a:t>mountains</a:t>
            </a:r>
            <a:r>
              <a:rPr lang="cs-CZ" sz="2800" b="1" u="sng" dirty="0">
                <a:solidFill>
                  <a:srgbClr val="002060"/>
                </a:solidFill>
              </a:rPr>
              <a:t> (hory, vrcholy) not </a:t>
            </a:r>
            <a:r>
              <a:rPr lang="cs-CZ" sz="2800" b="1" u="sng" dirty="0" err="1">
                <a:solidFill>
                  <a:srgbClr val="002060"/>
                </a:solidFill>
              </a:rPr>
              <a:t>promontories</a:t>
            </a:r>
            <a:r>
              <a:rPr lang="cs-CZ" sz="2800" b="1" u="sng" dirty="0">
                <a:solidFill>
                  <a:srgbClr val="002060"/>
                </a:solidFill>
              </a:rPr>
              <a:t> – ne pohoří)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2060"/>
                </a:solidFill>
              </a:rPr>
              <a:t>     </a:t>
            </a:r>
            <a:r>
              <a:rPr lang="cs-CZ" sz="2800" i="1" dirty="0">
                <a:solidFill>
                  <a:srgbClr val="002060"/>
                </a:solidFill>
              </a:rPr>
              <a:t>Mount Everest, Etna, Sněžka</a:t>
            </a:r>
          </a:p>
          <a:p>
            <a:r>
              <a:rPr lang="cs-CZ" sz="2800" b="1" u="sng" dirty="0" err="1">
                <a:solidFill>
                  <a:srgbClr val="002060"/>
                </a:solidFill>
              </a:rPr>
              <a:t>lakes</a:t>
            </a:r>
            <a:endParaRPr lang="cs-CZ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i="1" dirty="0">
                <a:solidFill>
                  <a:srgbClr val="002060"/>
                </a:solidFill>
              </a:rPr>
              <a:t>     </a:t>
            </a:r>
            <a:r>
              <a:rPr lang="cs-CZ" sz="2800" i="1" dirty="0" err="1">
                <a:solidFill>
                  <a:srgbClr val="002060"/>
                </a:solidFill>
              </a:rPr>
              <a:t>lake</a:t>
            </a:r>
            <a:r>
              <a:rPr lang="cs-CZ" sz="2800" i="1" dirty="0">
                <a:solidFill>
                  <a:srgbClr val="002060"/>
                </a:solidFill>
              </a:rPr>
              <a:t> Ontario</a:t>
            </a:r>
          </a:p>
          <a:p>
            <a:r>
              <a:rPr lang="cs-CZ" sz="2800" b="1" u="sng" dirty="0" err="1">
                <a:solidFill>
                  <a:srgbClr val="002060"/>
                </a:solidFill>
              </a:rPr>
              <a:t>days</a:t>
            </a:r>
            <a:r>
              <a:rPr lang="cs-CZ" sz="2800" b="1" u="sng" dirty="0">
                <a:solidFill>
                  <a:srgbClr val="002060"/>
                </a:solidFill>
              </a:rPr>
              <a:t>, </a:t>
            </a:r>
            <a:r>
              <a:rPr lang="cs-CZ" sz="2800" b="1" u="sng" dirty="0" err="1">
                <a:solidFill>
                  <a:srgbClr val="002060"/>
                </a:solidFill>
              </a:rPr>
              <a:t>months</a:t>
            </a:r>
            <a:r>
              <a:rPr lang="cs-CZ" sz="2800" b="1" u="sng" dirty="0">
                <a:solidFill>
                  <a:srgbClr val="002060"/>
                </a:solidFill>
              </a:rPr>
              <a:t> and </a:t>
            </a:r>
            <a:r>
              <a:rPr lang="cs-CZ" sz="2800" b="1" u="sng" dirty="0" err="1">
                <a:solidFill>
                  <a:srgbClr val="002060"/>
                </a:solidFill>
              </a:rPr>
              <a:t>feasts</a:t>
            </a:r>
            <a:endParaRPr lang="cs-CZ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i="1" dirty="0">
                <a:solidFill>
                  <a:srgbClr val="002060"/>
                </a:solidFill>
              </a:rPr>
              <a:t>     </a:t>
            </a:r>
            <a:r>
              <a:rPr lang="cs-CZ" sz="2800" i="1" dirty="0" err="1">
                <a:solidFill>
                  <a:srgbClr val="002060"/>
                </a:solidFill>
              </a:rPr>
              <a:t>Monday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October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Christmas</a:t>
            </a:r>
            <a:endParaRPr lang="cs-CZ" sz="2800" i="1" dirty="0">
              <a:solidFill>
                <a:srgbClr val="002060"/>
              </a:solidFill>
            </a:endParaRPr>
          </a:p>
          <a:p>
            <a:r>
              <a:rPr lang="cs-CZ" sz="2800" b="1" u="sng" dirty="0" err="1">
                <a:solidFill>
                  <a:srgbClr val="002060"/>
                </a:solidFill>
              </a:rPr>
              <a:t>Languages</a:t>
            </a:r>
            <a:endParaRPr lang="cs-CZ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i="1" dirty="0">
                <a:solidFill>
                  <a:srgbClr val="002060"/>
                </a:solidFill>
              </a:rPr>
              <a:t>     </a:t>
            </a:r>
            <a:r>
              <a:rPr lang="cs-CZ" sz="2800" i="1" dirty="0" err="1">
                <a:solidFill>
                  <a:srgbClr val="002060"/>
                </a:solidFill>
              </a:rPr>
              <a:t>English</a:t>
            </a:r>
            <a:endParaRPr lang="cs-CZ" sz="2800" i="1" dirty="0">
              <a:solidFill>
                <a:srgbClr val="002060"/>
              </a:solidFill>
            </a:endParaRPr>
          </a:p>
          <a:p>
            <a:endParaRPr lang="cs-CZ" sz="2800" u="sng" dirty="0">
              <a:solidFill>
                <a:schemeClr val="tx2"/>
              </a:solidFill>
            </a:endParaRPr>
          </a:p>
          <a:p>
            <a:endParaRPr lang="cs-CZ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28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l"/>
            <a:r>
              <a:rPr lang="cs-CZ" sz="3600" b="1" dirty="0">
                <a:solidFill>
                  <a:srgbClr val="00B050"/>
                </a:solidFill>
              </a:rPr>
              <a:t>   </a:t>
            </a:r>
            <a:r>
              <a:rPr lang="cs-CZ" sz="3200" b="1" u="sng" dirty="0" err="1">
                <a:solidFill>
                  <a:schemeClr val="tx2"/>
                </a:solidFill>
              </a:rPr>
              <a:t>You</a:t>
            </a:r>
            <a:r>
              <a:rPr lang="cs-CZ" sz="3200" b="1" u="sng" dirty="0">
                <a:solidFill>
                  <a:schemeClr val="tx2"/>
                </a:solidFill>
              </a:rPr>
              <a:t> </a:t>
            </a:r>
            <a:r>
              <a:rPr lang="cs-CZ" sz="3200" b="1" u="sng" dirty="0">
                <a:solidFill>
                  <a:srgbClr val="00B050"/>
                </a:solidFill>
              </a:rPr>
              <a:t>use </a:t>
            </a:r>
            <a:r>
              <a:rPr lang="cs-CZ" sz="3200" b="1" u="sng" dirty="0" err="1">
                <a:solidFill>
                  <a:srgbClr val="002060"/>
                </a:solidFill>
              </a:rPr>
              <a:t>the</a:t>
            </a:r>
            <a:r>
              <a:rPr lang="cs-CZ" sz="3200" b="1" u="sng" dirty="0">
                <a:solidFill>
                  <a:srgbClr val="002060"/>
                </a:solidFill>
              </a:rPr>
              <a:t> </a:t>
            </a:r>
            <a:r>
              <a:rPr lang="cs-CZ" sz="3200" b="1" u="sng" dirty="0" err="1">
                <a:solidFill>
                  <a:srgbClr val="002060"/>
                </a:solidFill>
              </a:rPr>
              <a:t>definite</a:t>
            </a:r>
            <a:r>
              <a:rPr lang="cs-CZ" sz="3200" b="1" u="sng" dirty="0">
                <a:solidFill>
                  <a:srgbClr val="002060"/>
                </a:solidFill>
              </a:rPr>
              <a:t> </a:t>
            </a:r>
            <a:r>
              <a:rPr lang="cs-CZ" sz="3200" b="1" u="sng" dirty="0" err="1">
                <a:solidFill>
                  <a:srgbClr val="002060"/>
                </a:solidFill>
              </a:rPr>
              <a:t>article</a:t>
            </a:r>
            <a:r>
              <a:rPr lang="cs-CZ" sz="3200" b="1" u="sng" dirty="0">
                <a:solidFill>
                  <a:srgbClr val="002060"/>
                </a:solidFill>
              </a:rPr>
              <a:t> </a:t>
            </a:r>
            <a:r>
              <a:rPr lang="cs-CZ" sz="3200" b="1" u="sng" dirty="0" err="1">
                <a:solidFill>
                  <a:schemeClr val="tx2"/>
                </a:solidFill>
              </a:rPr>
              <a:t>with</a:t>
            </a:r>
            <a:r>
              <a:rPr lang="cs-CZ" sz="3200" b="1" u="sng" dirty="0">
                <a:solidFill>
                  <a:schemeClr val="tx2"/>
                </a:solidFill>
              </a:rPr>
              <a:t> </a:t>
            </a:r>
            <a:r>
              <a:rPr lang="cs-CZ" sz="3200" b="1" u="sng" dirty="0" err="1">
                <a:solidFill>
                  <a:schemeClr val="tx2"/>
                </a:solidFill>
              </a:rPr>
              <a:t>names</a:t>
            </a:r>
            <a:r>
              <a:rPr lang="cs-CZ" sz="3200" b="1" u="sng" dirty="0">
                <a:solidFill>
                  <a:schemeClr val="tx2"/>
                </a:solidFill>
              </a:rPr>
              <a:t> </a:t>
            </a:r>
            <a:r>
              <a:rPr lang="cs-CZ" sz="3200" b="1" u="sng" dirty="0" err="1">
                <a:solidFill>
                  <a:schemeClr val="tx2"/>
                </a:solidFill>
              </a:rPr>
              <a:t>of</a:t>
            </a:r>
            <a:endParaRPr lang="cs-CZ" sz="3200" b="1" u="sng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6192688"/>
          </a:xfrm>
        </p:spPr>
        <p:txBody>
          <a:bodyPr>
            <a:normAutofit fontScale="92500" lnSpcReduction="20000"/>
          </a:bodyPr>
          <a:lstStyle/>
          <a:p>
            <a:r>
              <a:rPr lang="cs-CZ" sz="2800" b="1" u="sng" dirty="0" err="1">
                <a:solidFill>
                  <a:srgbClr val="002060"/>
                </a:solidFill>
              </a:rPr>
              <a:t>countries</a:t>
            </a:r>
            <a:r>
              <a:rPr lang="cs-CZ" sz="2800" b="1" u="sng" dirty="0">
                <a:solidFill>
                  <a:srgbClr val="002060"/>
                </a:solidFill>
              </a:rPr>
              <a:t> </a:t>
            </a:r>
            <a:r>
              <a:rPr lang="cs-CZ" sz="2800" b="1" u="sng" dirty="0" err="1">
                <a:solidFill>
                  <a:srgbClr val="002060"/>
                </a:solidFill>
              </a:rPr>
              <a:t>including</a:t>
            </a:r>
            <a:r>
              <a:rPr lang="cs-CZ" sz="2800" b="1" u="sng" dirty="0">
                <a:solidFill>
                  <a:srgbClr val="002060"/>
                </a:solidFill>
              </a:rPr>
              <a:t> a </a:t>
            </a:r>
            <a:r>
              <a:rPr lang="cs-CZ" sz="2800" b="1" u="sng" dirty="0" err="1">
                <a:solidFill>
                  <a:srgbClr val="002060"/>
                </a:solidFill>
              </a:rPr>
              <a:t>geopolitical</a:t>
            </a:r>
            <a:r>
              <a:rPr lang="cs-CZ" sz="2800" b="1" u="sng" dirty="0">
                <a:solidFill>
                  <a:srgbClr val="002060"/>
                </a:solidFill>
              </a:rPr>
              <a:t> </a:t>
            </a:r>
            <a:r>
              <a:rPr lang="cs-CZ" sz="2800" b="1" u="sng" dirty="0" err="1">
                <a:solidFill>
                  <a:srgbClr val="002060"/>
                </a:solidFill>
              </a:rPr>
              <a:t>expression</a:t>
            </a:r>
            <a:endParaRPr lang="cs-CZ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dirty="0">
                <a:solidFill>
                  <a:srgbClr val="002060"/>
                </a:solidFill>
              </a:rPr>
              <a:t>    </a:t>
            </a:r>
            <a:r>
              <a:rPr lang="cs-CZ" sz="2800" i="1" dirty="0" err="1">
                <a:solidFill>
                  <a:srgbClr val="002060"/>
                </a:solidFill>
              </a:rPr>
              <a:t>republic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state</a:t>
            </a:r>
            <a:r>
              <a:rPr lang="cs-CZ" sz="2800" i="1" dirty="0">
                <a:solidFill>
                  <a:srgbClr val="002060"/>
                </a:solidFill>
              </a:rPr>
              <a:t>, empire, </a:t>
            </a:r>
            <a:r>
              <a:rPr lang="cs-CZ" sz="2800" i="1" dirty="0" err="1">
                <a:solidFill>
                  <a:srgbClr val="002060"/>
                </a:solidFill>
              </a:rPr>
              <a:t>kingdom</a:t>
            </a:r>
            <a:r>
              <a:rPr lang="cs-CZ" sz="2800" i="1" dirty="0">
                <a:solidFill>
                  <a:srgbClr val="002060"/>
                </a:solidFill>
              </a:rPr>
              <a:t>,…</a:t>
            </a:r>
          </a:p>
          <a:p>
            <a:r>
              <a:rPr lang="cs-CZ" sz="2800" b="1" u="sng" dirty="0" err="1">
                <a:solidFill>
                  <a:srgbClr val="002060"/>
                </a:solidFill>
              </a:rPr>
              <a:t>families</a:t>
            </a:r>
            <a:endParaRPr lang="cs-CZ" sz="28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i="1" dirty="0">
                <a:solidFill>
                  <a:srgbClr val="002060"/>
                </a:solidFill>
              </a:rPr>
              <a:t>   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Smiths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Novak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family</a:t>
            </a:r>
            <a:endParaRPr lang="cs-CZ" sz="2800" i="1" dirty="0">
              <a:solidFill>
                <a:srgbClr val="002060"/>
              </a:solidFill>
            </a:endParaRPr>
          </a:p>
          <a:p>
            <a:r>
              <a:rPr lang="cs-CZ" sz="2800" b="1" u="sng" dirty="0" err="1">
                <a:solidFill>
                  <a:srgbClr val="002060"/>
                </a:solidFill>
              </a:rPr>
              <a:t>rivers</a:t>
            </a:r>
            <a:r>
              <a:rPr lang="cs-CZ" sz="2800" b="1" u="sng" dirty="0">
                <a:solidFill>
                  <a:srgbClr val="002060"/>
                </a:solidFill>
              </a:rPr>
              <a:t>, </a:t>
            </a:r>
            <a:r>
              <a:rPr lang="cs-CZ" sz="2800" b="1" u="sng" dirty="0" err="1">
                <a:solidFill>
                  <a:srgbClr val="002060"/>
                </a:solidFill>
              </a:rPr>
              <a:t>seas</a:t>
            </a:r>
            <a:r>
              <a:rPr lang="cs-CZ" sz="2800" b="1" u="sng" dirty="0">
                <a:solidFill>
                  <a:srgbClr val="002060"/>
                </a:solidFill>
              </a:rPr>
              <a:t>, </a:t>
            </a:r>
            <a:r>
              <a:rPr lang="cs-CZ" sz="2800" b="1" u="sng" dirty="0" err="1">
                <a:solidFill>
                  <a:srgbClr val="002060"/>
                </a:solidFill>
              </a:rPr>
              <a:t>oceans</a:t>
            </a:r>
            <a:endParaRPr lang="cs-CZ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dirty="0">
                <a:solidFill>
                  <a:srgbClr val="002060"/>
                </a:solidFill>
              </a:rPr>
              <a:t>   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Thames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Black </a:t>
            </a:r>
            <a:r>
              <a:rPr lang="cs-CZ" sz="2800" i="1" dirty="0" err="1">
                <a:solidFill>
                  <a:srgbClr val="002060"/>
                </a:solidFill>
              </a:rPr>
              <a:t>Sea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Pacific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Ocean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Vltava</a:t>
            </a:r>
          </a:p>
          <a:p>
            <a:r>
              <a:rPr lang="cs-CZ" sz="2800" b="1" u="sng" dirty="0" err="1">
                <a:solidFill>
                  <a:srgbClr val="002060"/>
                </a:solidFill>
              </a:rPr>
              <a:t>mountains</a:t>
            </a:r>
            <a:r>
              <a:rPr lang="cs-CZ" sz="2800" b="1" u="sng" dirty="0">
                <a:solidFill>
                  <a:srgbClr val="002060"/>
                </a:solidFill>
              </a:rPr>
              <a:t>, </a:t>
            </a:r>
            <a:r>
              <a:rPr lang="cs-CZ" sz="2800" b="1" u="sng" dirty="0" err="1">
                <a:solidFill>
                  <a:srgbClr val="002060"/>
                </a:solidFill>
              </a:rPr>
              <a:t>promontories</a:t>
            </a:r>
            <a:r>
              <a:rPr lang="cs-CZ" sz="2800" dirty="0">
                <a:solidFill>
                  <a:srgbClr val="002060"/>
                </a:solidFill>
              </a:rPr>
              <a:t> (pohoří, ne jednotlivé hory)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2060"/>
                </a:solidFill>
              </a:rPr>
              <a:t>    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Alps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Andes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Himalayas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Šumava</a:t>
            </a:r>
          </a:p>
          <a:p>
            <a:r>
              <a:rPr lang="cs-CZ" sz="2800" b="1" u="sng" dirty="0" err="1">
                <a:solidFill>
                  <a:srgbClr val="002060"/>
                </a:solidFill>
              </a:rPr>
              <a:t>theatres</a:t>
            </a:r>
            <a:r>
              <a:rPr lang="cs-CZ" sz="2800" b="1" u="sng" dirty="0">
                <a:solidFill>
                  <a:srgbClr val="002060"/>
                </a:solidFill>
              </a:rPr>
              <a:t>, </a:t>
            </a:r>
            <a:r>
              <a:rPr lang="cs-CZ" sz="2800" b="1" u="sng" dirty="0" err="1">
                <a:solidFill>
                  <a:srgbClr val="002060"/>
                </a:solidFill>
              </a:rPr>
              <a:t>cinemas</a:t>
            </a:r>
            <a:r>
              <a:rPr lang="cs-CZ" sz="2800" b="1" u="sng" dirty="0">
                <a:solidFill>
                  <a:srgbClr val="002060"/>
                </a:solidFill>
              </a:rPr>
              <a:t>, </a:t>
            </a:r>
            <a:r>
              <a:rPr lang="cs-CZ" sz="2800" b="1" u="sng" dirty="0" err="1">
                <a:solidFill>
                  <a:srgbClr val="002060"/>
                </a:solidFill>
              </a:rPr>
              <a:t>hotels</a:t>
            </a:r>
            <a:endParaRPr lang="cs-CZ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i="1" dirty="0">
                <a:solidFill>
                  <a:srgbClr val="002060"/>
                </a:solidFill>
              </a:rPr>
              <a:t>    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Globe,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National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Theatre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Ritz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Hilton</a:t>
            </a:r>
            <a:endParaRPr lang="cs-CZ" sz="2800" i="1" dirty="0">
              <a:solidFill>
                <a:srgbClr val="002060"/>
              </a:solidFill>
            </a:endParaRPr>
          </a:p>
          <a:p>
            <a:r>
              <a:rPr lang="cs-CZ" sz="2800" b="1" u="sng" dirty="0" err="1">
                <a:solidFill>
                  <a:srgbClr val="002060"/>
                </a:solidFill>
              </a:rPr>
              <a:t>newspapers</a:t>
            </a:r>
            <a:endParaRPr lang="cs-CZ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i="1" dirty="0">
                <a:solidFill>
                  <a:srgbClr val="002060"/>
                </a:solidFill>
              </a:rPr>
              <a:t>    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Times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Guardian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Independent,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Sun</a:t>
            </a:r>
          </a:p>
          <a:p>
            <a:r>
              <a:rPr lang="cs-CZ" sz="2800" b="1" u="sng" dirty="0" err="1">
                <a:solidFill>
                  <a:srgbClr val="002060"/>
                </a:solidFill>
              </a:rPr>
              <a:t>Organizations</a:t>
            </a:r>
            <a:endParaRPr lang="cs-CZ" sz="2800" b="1" u="sng" dirty="0">
              <a:solidFill>
                <a:srgbClr val="002060"/>
              </a:solidFill>
            </a:endParaRPr>
          </a:p>
          <a:p>
            <a:r>
              <a:rPr lang="cs-CZ" sz="2800" b="1" u="sng" dirty="0" err="1">
                <a:solidFill>
                  <a:srgbClr val="002060"/>
                </a:solidFill>
              </a:rPr>
              <a:t>The</a:t>
            </a:r>
            <a:r>
              <a:rPr lang="cs-CZ" sz="2800" b="1" u="sng" dirty="0">
                <a:solidFill>
                  <a:srgbClr val="002060"/>
                </a:solidFill>
              </a:rPr>
              <a:t> </a:t>
            </a:r>
            <a:r>
              <a:rPr lang="cs-CZ" sz="2800" b="1" u="sng" dirty="0" err="1">
                <a:solidFill>
                  <a:srgbClr val="002060"/>
                </a:solidFill>
              </a:rPr>
              <a:t>four</a:t>
            </a:r>
            <a:r>
              <a:rPr lang="cs-CZ" sz="2800" b="1" u="sng" dirty="0">
                <a:solidFill>
                  <a:srgbClr val="002060"/>
                </a:solidFill>
              </a:rPr>
              <a:t> </a:t>
            </a:r>
            <a:r>
              <a:rPr lang="cs-CZ" sz="2800" b="1" u="sng" dirty="0" err="1">
                <a:solidFill>
                  <a:srgbClr val="002060"/>
                </a:solidFill>
              </a:rPr>
              <a:t>winds</a:t>
            </a:r>
            <a:r>
              <a:rPr lang="cs-CZ" sz="2800" b="1" u="sng" dirty="0">
                <a:solidFill>
                  <a:srgbClr val="002060"/>
                </a:solidFill>
              </a:rPr>
              <a:t>/</a:t>
            </a:r>
            <a:r>
              <a:rPr lang="cs-CZ" sz="2800" b="1" u="sng" dirty="0" err="1">
                <a:solidFill>
                  <a:srgbClr val="002060"/>
                </a:solidFill>
              </a:rPr>
              <a:t>cardinal</a:t>
            </a:r>
            <a:r>
              <a:rPr lang="cs-CZ" sz="2800" b="1" u="sng" dirty="0">
                <a:solidFill>
                  <a:srgbClr val="002060"/>
                </a:solidFill>
              </a:rPr>
              <a:t> </a:t>
            </a:r>
            <a:r>
              <a:rPr lang="cs-CZ" sz="2800" b="1" u="sng" dirty="0" err="1">
                <a:solidFill>
                  <a:srgbClr val="002060"/>
                </a:solidFill>
              </a:rPr>
              <a:t>points</a:t>
            </a:r>
            <a:r>
              <a:rPr lang="cs-CZ" sz="2800" dirty="0">
                <a:solidFill>
                  <a:srgbClr val="002060"/>
                </a:solidFill>
              </a:rPr>
              <a:t> (světové strany)</a:t>
            </a:r>
            <a:endParaRPr lang="cs-CZ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i="1" dirty="0">
                <a:solidFill>
                  <a:srgbClr val="002060"/>
                </a:solidFill>
              </a:rPr>
              <a:t>    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North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South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i="1" dirty="0" err="1">
                <a:solidFill>
                  <a:srgbClr val="002060"/>
                </a:solidFill>
              </a:rPr>
              <a:t>West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i="1" dirty="0" err="1">
                <a:solidFill>
                  <a:srgbClr val="002060"/>
                </a:solidFill>
              </a:rPr>
              <a:t>the</a:t>
            </a:r>
            <a:r>
              <a:rPr lang="cs-CZ" sz="2800" i="1" dirty="0">
                <a:solidFill>
                  <a:srgbClr val="002060"/>
                </a:solidFill>
              </a:rPr>
              <a:t> East</a:t>
            </a:r>
            <a:endParaRPr lang="cs-CZ" sz="2800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870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>
            <a:extLst>
              <a:ext uri="{FF2B5EF4-FFF2-40B4-BE49-F238E27FC236}">
                <a16:creationId xmlns:a16="http://schemas.microsoft.com/office/drawing/2014/main" id="{5885B29B-A75A-40B8-8B32-0E2CF1FD3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13315" name="Zástupný symbol pro obsah 2">
            <a:extLst>
              <a:ext uri="{FF2B5EF4-FFF2-40B4-BE49-F238E27FC236}">
                <a16:creationId xmlns:a16="http://schemas.microsoft.com/office/drawing/2014/main" id="{915D74A2-909D-4327-8A99-CCF93C07B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578850" cy="5689600"/>
          </a:xfrm>
        </p:spPr>
        <p:txBody>
          <a:bodyPr/>
          <a:lstStyle/>
          <a:p>
            <a:r>
              <a:rPr lang="cs-CZ" altLang="cs-CZ" sz="2400">
                <a:solidFill>
                  <a:srgbClr val="002060"/>
                </a:solidFill>
              </a:rPr>
              <a:t>OXENDEN, Clive, Christina LATHAM-KOENIG, Paul SELIGSON a Lindsay CLANDFIELD. </a:t>
            </a:r>
            <a:r>
              <a:rPr lang="cs-CZ" altLang="cs-CZ" sz="2400" i="1">
                <a:solidFill>
                  <a:srgbClr val="002060"/>
                </a:solidFill>
              </a:rPr>
              <a:t>New English file 4th edition.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2019.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HEIJMER, Joanna. </a:t>
            </a:r>
            <a:r>
              <a:rPr lang="cs-CZ" altLang="cs-CZ" sz="2400" i="1">
                <a:solidFill>
                  <a:srgbClr val="002060"/>
                </a:solidFill>
              </a:rPr>
              <a:t>Oxford Exam Trainer.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2018. 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</a:t>
            </a:r>
            <a:r>
              <a:rPr lang="cs-CZ" altLang="cs-CZ" sz="2400">
                <a:solidFill>
                  <a:srgbClr val="002060"/>
                </a:solidFill>
              </a:rPr>
              <a:t>. </a:t>
            </a:r>
            <a:r>
              <a:rPr lang="cs-CZ" altLang="cs-CZ" sz="2400" i="1">
                <a:solidFill>
                  <a:srgbClr val="002060"/>
                </a:solidFill>
              </a:rPr>
              <a:t>English </a:t>
            </a:r>
            <a:r>
              <a:rPr lang="en-US" altLang="cs-CZ" sz="2400" i="1">
                <a:solidFill>
                  <a:srgbClr val="002060"/>
                </a:solidFill>
              </a:rPr>
              <a:t>Grammar in use</a:t>
            </a:r>
            <a:r>
              <a:rPr lang="cs-CZ" altLang="cs-CZ" sz="2400" i="1">
                <a:solidFill>
                  <a:srgbClr val="002060"/>
                </a:solidFill>
              </a:rPr>
              <a:t>. </a:t>
            </a:r>
            <a:r>
              <a:rPr lang="en-US" altLang="cs-CZ" sz="240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>
                <a:solidFill>
                  <a:srgbClr val="002060"/>
                </a:solidFill>
              </a:rPr>
              <a:t>1</a:t>
            </a:r>
            <a:r>
              <a:rPr lang="en-US" altLang="cs-CZ" sz="240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Raymond. </a:t>
            </a:r>
            <a:r>
              <a:rPr lang="en-US" altLang="cs-CZ" sz="2400" i="1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>
                <a:solidFill>
                  <a:srgbClr val="002060"/>
                </a:solidFill>
              </a:rPr>
              <a:t>.</a:t>
            </a:r>
            <a:r>
              <a:rPr lang="en-US" altLang="cs-CZ" sz="240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>
                <a:solidFill>
                  <a:srgbClr val="002060"/>
                </a:solidFill>
              </a:rPr>
              <a:t>Maturita activator</a:t>
            </a:r>
            <a:r>
              <a:rPr lang="cs-CZ" altLang="cs-CZ" sz="2400">
                <a:solidFill>
                  <a:srgbClr val="002060"/>
                </a:solidFill>
              </a:rPr>
              <a:t>. Pearson Education, 2018.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>
                <a:solidFill>
                  <a:srgbClr val="002060"/>
                </a:solidFill>
              </a:rPr>
              <a:t>Time to talk.</a:t>
            </a:r>
            <a:r>
              <a:rPr lang="cs-CZ" altLang="cs-CZ" sz="2400">
                <a:solidFill>
                  <a:srgbClr val="002060"/>
                </a:solidFill>
              </a:rPr>
              <a:t>Polyglot, 2004. </a:t>
            </a:r>
          </a:p>
        </p:txBody>
      </p:sp>
    </p:spTree>
    <p:extLst>
      <p:ext uri="{BB962C8B-B14F-4D97-AF65-F5344CB8AC3E}">
        <p14:creationId xmlns:p14="http://schemas.microsoft.com/office/powerpoint/2010/main" val="1132094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0963186"/>
              </p:ext>
            </p:extLst>
          </p:nvPr>
        </p:nvGraphicFramePr>
        <p:xfrm>
          <a:off x="251520" y="1600200"/>
          <a:ext cx="8640966" cy="25603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6150">
                  <a:extLst>
                    <a:ext uri="{9D8B030D-6E8A-4147-A177-3AD203B41FA5}">
                      <a16:colId xmlns:a16="http://schemas.microsoft.com/office/drawing/2014/main" val="38206572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Počitatelná</a:t>
                      </a:r>
                      <a:r>
                        <a:rPr lang="cs-CZ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baseline="0" dirty="0" err="1">
                          <a:solidFill>
                            <a:srgbClr val="002060"/>
                          </a:solidFill>
                        </a:rPr>
                        <a:t>podst</a:t>
                      </a:r>
                      <a:r>
                        <a:rPr lang="cs-CZ" baseline="0" dirty="0">
                          <a:solidFill>
                            <a:srgbClr val="002060"/>
                          </a:solidFill>
                        </a:rPr>
                        <a:t>. jména</a:t>
                      </a:r>
                      <a:endParaRPr lang="cs-CZ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Hodně</a:t>
                      </a:r>
                      <a:r>
                        <a:rPr lang="cs-CZ" baseline="0" dirty="0">
                          <a:solidFill>
                            <a:srgbClr val="002060"/>
                          </a:solidFill>
                        </a:rPr>
                        <a:t> (+)</a:t>
                      </a:r>
                      <a:endParaRPr lang="cs-CZ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Hodně (?/-)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Příliš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Několik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Málo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Příliš</a:t>
                      </a:r>
                      <a:r>
                        <a:rPr lang="cs-CZ" baseline="0" dirty="0">
                          <a:solidFill>
                            <a:srgbClr val="002060"/>
                          </a:solidFill>
                        </a:rPr>
                        <a:t> málo</a:t>
                      </a:r>
                      <a:endParaRPr lang="cs-CZ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countable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baseline="0" dirty="0">
                          <a:solidFill>
                            <a:srgbClr val="002060"/>
                          </a:solidFill>
                        </a:rPr>
                        <a:t>A lot </a:t>
                      </a:r>
                      <a:r>
                        <a:rPr lang="cs-CZ" b="1" baseline="0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b="1" baseline="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cs-CZ" b="1" baseline="0" dirty="0" err="1">
                          <a:solidFill>
                            <a:srgbClr val="002060"/>
                          </a:solidFill>
                        </a:rPr>
                        <a:t>Lots</a:t>
                      </a:r>
                      <a:r>
                        <a:rPr lang="cs-CZ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b="1" baseline="0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 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A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few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few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few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uncountable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A lot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Lots</a:t>
                      </a:r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>
                          <a:solidFill>
                            <a:srgbClr val="002060"/>
                          </a:solidFill>
                        </a:rPr>
                        <a:t>Much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 much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A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little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little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little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Nepočitatelná</a:t>
                      </a:r>
                    </a:p>
                    <a:p>
                      <a:r>
                        <a:rPr lang="cs-CZ" dirty="0" err="1">
                          <a:solidFill>
                            <a:srgbClr val="002060"/>
                          </a:solidFill>
                        </a:rPr>
                        <a:t>podst</a:t>
                      </a:r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. Jména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Hodně</a:t>
                      </a:r>
                      <a:r>
                        <a:rPr lang="cs-CZ" baseline="0" dirty="0">
                          <a:solidFill>
                            <a:srgbClr val="002060"/>
                          </a:solidFill>
                        </a:rPr>
                        <a:t> (+)</a:t>
                      </a:r>
                      <a:endParaRPr lang="cs-CZ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Hodně (?/-)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Příliš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Trochu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Málo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Příliš málo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715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67544" y="2492896"/>
          <a:ext cx="8229600" cy="22608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3616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NOUN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ADJECTIVE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ADVERB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b="1" u="sng" dirty="0">
                <a:solidFill>
                  <a:schemeClr val="tx2"/>
                </a:solidFill>
              </a:rPr>
              <a:t>ENOUGH - dost</a:t>
            </a:r>
          </a:p>
        </p:txBody>
      </p:sp>
    </p:spTree>
    <p:extLst>
      <p:ext uri="{BB962C8B-B14F-4D97-AF65-F5344CB8AC3E}">
        <p14:creationId xmlns:p14="http://schemas.microsoft.com/office/powerpoint/2010/main" val="2137429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39552" y="2492896"/>
          <a:ext cx="8229600" cy="22608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3616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STRONG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QUICKLY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b="1" u="sng" dirty="0">
                <a:solidFill>
                  <a:schemeClr val="tx2"/>
                </a:solidFill>
              </a:rPr>
              <a:t>ENOUGH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9468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u="sng" dirty="0">
                <a:solidFill>
                  <a:schemeClr val="tx2"/>
                </a:solidFill>
              </a:rPr>
              <a:t>Use OF </a:t>
            </a:r>
            <a:r>
              <a:rPr lang="cs-CZ" sz="3600" b="1" u="sng" dirty="0" err="1">
                <a:solidFill>
                  <a:schemeClr val="tx2"/>
                </a:solidFill>
              </a:rPr>
              <a:t>only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when</a:t>
            </a:r>
            <a:r>
              <a:rPr lang="cs-CZ" sz="3600" b="1" u="sng" dirty="0">
                <a:solidFill>
                  <a:schemeClr val="tx2"/>
                </a:solidFill>
              </a:rPr>
              <a:t> a </a:t>
            </a:r>
            <a:r>
              <a:rPr lang="cs-CZ" sz="3600" b="1" u="sng" dirty="0" err="1">
                <a:solidFill>
                  <a:schemeClr val="tx2"/>
                </a:solidFill>
              </a:rPr>
              <a:t>noun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follows</a:t>
            </a:r>
            <a:endParaRPr lang="cs-CZ" sz="3600" b="1" u="sng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cs-CZ" dirty="0" err="1">
                <a:solidFill>
                  <a:schemeClr val="tx2"/>
                </a:solidFill>
              </a:rPr>
              <a:t>He´s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got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>
                <a:solidFill>
                  <a:schemeClr val="tx2"/>
                </a:solidFill>
              </a:rPr>
              <a:t>a lot </a:t>
            </a:r>
            <a:r>
              <a:rPr lang="cs-CZ" b="1" dirty="0" err="1">
                <a:solidFill>
                  <a:schemeClr val="tx2"/>
                </a:solidFill>
              </a:rPr>
              <a:t>of</a:t>
            </a:r>
            <a:r>
              <a:rPr lang="cs-CZ" b="1" dirty="0">
                <a:solidFill>
                  <a:schemeClr val="tx2"/>
                </a:solidFill>
              </a:rPr>
              <a:t> </a:t>
            </a:r>
            <a:r>
              <a:rPr lang="cs-CZ" u="sng" dirty="0" err="1">
                <a:solidFill>
                  <a:schemeClr val="tx2"/>
                </a:solidFill>
              </a:rPr>
              <a:t>time</a:t>
            </a:r>
            <a:r>
              <a:rPr lang="cs-CZ" dirty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endParaRPr lang="cs-CZ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cs-CZ" dirty="0">
                <a:solidFill>
                  <a:schemeClr val="tx2"/>
                </a:solidFill>
              </a:rPr>
              <a:t>X</a:t>
            </a:r>
          </a:p>
          <a:p>
            <a:pPr marL="0" indent="0" algn="ctr">
              <a:buNone/>
            </a:pPr>
            <a:endParaRPr lang="cs-CZ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cs-CZ" dirty="0">
                <a:solidFill>
                  <a:schemeClr val="tx2"/>
                </a:solidFill>
              </a:rPr>
              <a:t>He </a:t>
            </a:r>
            <a:r>
              <a:rPr lang="cs-CZ" dirty="0" err="1">
                <a:solidFill>
                  <a:schemeClr val="tx2"/>
                </a:solidFill>
              </a:rPr>
              <a:t>works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>
                <a:solidFill>
                  <a:schemeClr val="tx2"/>
                </a:solidFill>
              </a:rPr>
              <a:t>a lot</a:t>
            </a:r>
            <a:r>
              <a:rPr lang="cs-CZ" dirty="0">
                <a:solidFill>
                  <a:schemeClr val="tx2"/>
                </a:solidFill>
              </a:rPr>
              <a:t>. </a:t>
            </a:r>
            <a:r>
              <a:rPr lang="cs-CZ" strike="sngStrike" dirty="0">
                <a:solidFill>
                  <a:schemeClr val="tx2"/>
                </a:solidFill>
              </a:rPr>
              <a:t>He </a:t>
            </a:r>
            <a:r>
              <a:rPr lang="cs-CZ" strike="sngStrike" dirty="0" err="1">
                <a:solidFill>
                  <a:schemeClr val="tx2"/>
                </a:solidFill>
              </a:rPr>
              <a:t>works</a:t>
            </a:r>
            <a:r>
              <a:rPr lang="cs-CZ" strike="sngStrike" dirty="0">
                <a:solidFill>
                  <a:schemeClr val="tx2"/>
                </a:solidFill>
              </a:rPr>
              <a:t> a lot </a:t>
            </a:r>
            <a:r>
              <a:rPr lang="cs-CZ" strike="sngStrike" dirty="0" err="1">
                <a:solidFill>
                  <a:schemeClr val="tx2"/>
                </a:solidFill>
              </a:rPr>
              <a:t>of</a:t>
            </a:r>
            <a:r>
              <a:rPr lang="cs-CZ" strike="sngStrike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547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cs-CZ" sz="3600" b="1" u="sng" dirty="0">
                <a:solidFill>
                  <a:schemeClr val="tx2"/>
                </a:solidFill>
              </a:rPr>
              <a:t>Use TOO MUCH/MANY </a:t>
            </a:r>
            <a:r>
              <a:rPr lang="cs-CZ" sz="3600" b="1" u="sng" dirty="0" err="1">
                <a:solidFill>
                  <a:schemeClr val="tx2"/>
                </a:solidFill>
              </a:rPr>
              <a:t>only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when</a:t>
            </a:r>
            <a:r>
              <a:rPr lang="cs-CZ" sz="3600" b="1" u="sng" dirty="0">
                <a:solidFill>
                  <a:schemeClr val="tx2"/>
                </a:solidFill>
              </a:rPr>
              <a:t> a </a:t>
            </a:r>
            <a:r>
              <a:rPr lang="cs-CZ" sz="3600" b="1" u="sng" dirty="0" err="1">
                <a:solidFill>
                  <a:schemeClr val="tx2"/>
                </a:solidFill>
              </a:rPr>
              <a:t>noun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follows</a:t>
            </a:r>
            <a:br>
              <a:rPr lang="cs-CZ" sz="3600" b="1" u="sng" dirty="0">
                <a:solidFill>
                  <a:schemeClr val="tx2"/>
                </a:solidFill>
              </a:rPr>
            </a:br>
            <a:r>
              <a:rPr lang="cs-CZ" sz="3600" b="1" u="sng" dirty="0" err="1">
                <a:solidFill>
                  <a:schemeClr val="tx2"/>
                </a:solidFill>
              </a:rPr>
              <a:t>or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at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the</a:t>
            </a:r>
            <a:r>
              <a:rPr lang="cs-CZ" sz="3600" b="1" u="sng" dirty="0">
                <a:solidFill>
                  <a:schemeClr val="tx2"/>
                </a:solidFill>
              </a:rPr>
              <a:t> end </a:t>
            </a:r>
            <a:r>
              <a:rPr lang="cs-CZ" sz="3600" b="1" u="sng" dirty="0" err="1">
                <a:solidFill>
                  <a:schemeClr val="tx2"/>
                </a:solidFill>
              </a:rPr>
              <a:t>of</a:t>
            </a:r>
            <a:r>
              <a:rPr lang="cs-CZ" sz="3600" b="1" u="sng" dirty="0">
                <a:solidFill>
                  <a:schemeClr val="tx2"/>
                </a:solidFill>
              </a:rPr>
              <a:t> a sentence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cs-CZ" dirty="0" err="1">
                <a:solidFill>
                  <a:schemeClr val="tx2"/>
                </a:solidFill>
              </a:rPr>
              <a:t>He´s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got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 err="1">
                <a:solidFill>
                  <a:schemeClr val="tx2"/>
                </a:solidFill>
              </a:rPr>
              <a:t>too</a:t>
            </a:r>
            <a:r>
              <a:rPr lang="cs-CZ" b="1" dirty="0">
                <a:solidFill>
                  <a:schemeClr val="tx2"/>
                </a:solidFill>
              </a:rPr>
              <a:t> much </a:t>
            </a:r>
            <a:r>
              <a:rPr lang="cs-CZ" u="sng" dirty="0" err="1">
                <a:solidFill>
                  <a:schemeClr val="tx2"/>
                </a:solidFill>
              </a:rPr>
              <a:t>time</a:t>
            </a:r>
            <a:r>
              <a:rPr lang="cs-CZ" dirty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 err="1">
                <a:solidFill>
                  <a:schemeClr val="tx2"/>
                </a:solidFill>
              </a:rPr>
              <a:t>He´s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got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 err="1">
                <a:solidFill>
                  <a:schemeClr val="tx2"/>
                </a:solidFill>
              </a:rPr>
              <a:t>too</a:t>
            </a:r>
            <a:r>
              <a:rPr lang="cs-CZ" b="1" dirty="0">
                <a:solidFill>
                  <a:schemeClr val="tx2"/>
                </a:solidFill>
              </a:rPr>
              <a:t> many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u="sng" dirty="0" err="1">
                <a:solidFill>
                  <a:schemeClr val="tx2"/>
                </a:solidFill>
              </a:rPr>
              <a:t>problems</a:t>
            </a:r>
            <a:r>
              <a:rPr lang="cs-CZ" dirty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>
                <a:solidFill>
                  <a:schemeClr val="tx2"/>
                </a:solidFill>
              </a:rPr>
              <a:t>He </a:t>
            </a:r>
            <a:r>
              <a:rPr lang="cs-CZ" dirty="0" err="1">
                <a:solidFill>
                  <a:schemeClr val="tx2"/>
                </a:solidFill>
              </a:rPr>
              <a:t>works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 err="1">
                <a:solidFill>
                  <a:schemeClr val="tx2"/>
                </a:solidFill>
              </a:rPr>
              <a:t>too</a:t>
            </a:r>
            <a:r>
              <a:rPr lang="cs-CZ" b="1" dirty="0">
                <a:solidFill>
                  <a:schemeClr val="tx2"/>
                </a:solidFill>
              </a:rPr>
              <a:t> much</a:t>
            </a:r>
            <a:r>
              <a:rPr lang="cs-CZ" dirty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>
                <a:solidFill>
                  <a:schemeClr val="tx2"/>
                </a:solidFill>
              </a:rPr>
              <a:t>X</a:t>
            </a:r>
          </a:p>
          <a:p>
            <a:pPr marL="0" indent="0" algn="ctr">
              <a:buNone/>
            </a:pPr>
            <a:r>
              <a:rPr lang="cs-CZ" dirty="0">
                <a:solidFill>
                  <a:schemeClr val="tx2"/>
                </a:solidFill>
              </a:rPr>
              <a:t>He </a:t>
            </a:r>
            <a:r>
              <a:rPr lang="cs-CZ" dirty="0" err="1">
                <a:solidFill>
                  <a:schemeClr val="tx2"/>
                </a:solidFill>
              </a:rPr>
              <a:t>is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 err="1">
                <a:solidFill>
                  <a:schemeClr val="tx2"/>
                </a:solidFill>
              </a:rPr>
              <a:t>too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tired</a:t>
            </a:r>
            <a:r>
              <a:rPr lang="cs-CZ" dirty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 err="1">
                <a:solidFill>
                  <a:schemeClr val="tx2"/>
                </a:solidFill>
              </a:rPr>
              <a:t>She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is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 err="1">
                <a:solidFill>
                  <a:schemeClr val="tx2"/>
                </a:solidFill>
              </a:rPr>
              <a:t>too</a:t>
            </a:r>
            <a:r>
              <a:rPr lang="cs-CZ" dirty="0">
                <a:solidFill>
                  <a:schemeClr val="tx2"/>
                </a:solidFill>
              </a:rPr>
              <a:t> busy.</a:t>
            </a:r>
          </a:p>
        </p:txBody>
      </p:sp>
    </p:spTree>
    <p:extLst>
      <p:ext uri="{BB962C8B-B14F-4D97-AF65-F5344CB8AC3E}">
        <p14:creationId xmlns:p14="http://schemas.microsoft.com/office/powerpoint/2010/main" val="2858122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cs-CZ" u="sng" dirty="0" err="1">
                <a:solidFill>
                  <a:srgbClr val="002060"/>
                </a:solidFill>
              </a:rPr>
              <a:t>Both</a:t>
            </a:r>
            <a:r>
              <a:rPr lang="cs-CZ" u="sng" dirty="0">
                <a:solidFill>
                  <a:srgbClr val="002060"/>
                </a:solidFill>
              </a:rPr>
              <a:t> x </a:t>
            </a:r>
            <a:r>
              <a:rPr lang="cs-CZ" u="sng" dirty="0" err="1">
                <a:solidFill>
                  <a:srgbClr val="002060"/>
                </a:solidFill>
              </a:rPr>
              <a:t>All</a:t>
            </a:r>
            <a:r>
              <a:rPr lang="cs-CZ" u="sng" dirty="0">
                <a:solidFill>
                  <a:srgbClr val="002060"/>
                </a:solidFill>
              </a:rPr>
              <a:t> , </a:t>
            </a:r>
            <a:r>
              <a:rPr lang="cs-CZ" u="sng" dirty="0" err="1">
                <a:solidFill>
                  <a:srgbClr val="002060"/>
                </a:solidFill>
              </a:rPr>
              <a:t>Neither</a:t>
            </a:r>
            <a:r>
              <a:rPr lang="cs-CZ" u="sng" dirty="0">
                <a:solidFill>
                  <a:srgbClr val="002060"/>
                </a:solidFill>
              </a:rPr>
              <a:t> x </a:t>
            </a:r>
            <a:r>
              <a:rPr lang="cs-CZ" u="sng" dirty="0" err="1">
                <a:solidFill>
                  <a:srgbClr val="002060"/>
                </a:solidFill>
              </a:rPr>
              <a:t>None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asked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two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of</a:t>
            </a:r>
            <a:r>
              <a:rPr lang="cs-CZ" dirty="0">
                <a:solidFill>
                  <a:srgbClr val="002060"/>
                </a:solidFill>
              </a:rPr>
              <a:t> my </a:t>
            </a:r>
            <a:r>
              <a:rPr lang="cs-CZ" dirty="0" err="1">
                <a:solidFill>
                  <a:srgbClr val="002060"/>
                </a:solidFill>
              </a:rPr>
              <a:t>friends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B050"/>
                </a:solidFill>
              </a:rPr>
              <a:t>+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Both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of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them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knew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answer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-  </a:t>
            </a:r>
            <a:r>
              <a:rPr lang="cs-CZ" dirty="0" err="1">
                <a:solidFill>
                  <a:srgbClr val="FF0000"/>
                </a:solidFill>
              </a:rPr>
              <a:t>Neither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of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them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knew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answer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asked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three</a:t>
            </a:r>
            <a:r>
              <a:rPr lang="cs-CZ" dirty="0">
                <a:solidFill>
                  <a:srgbClr val="002060"/>
                </a:solidFill>
              </a:rPr>
              <a:t> (</a:t>
            </a:r>
            <a:r>
              <a:rPr lang="cs-CZ" dirty="0" err="1">
                <a:solidFill>
                  <a:srgbClr val="002060"/>
                </a:solidFill>
              </a:rPr>
              <a:t>or</a:t>
            </a:r>
            <a:r>
              <a:rPr lang="cs-CZ" dirty="0">
                <a:solidFill>
                  <a:srgbClr val="002060"/>
                </a:solidFill>
              </a:rPr>
              <a:t> more) </a:t>
            </a:r>
            <a:r>
              <a:rPr lang="cs-CZ" dirty="0" err="1">
                <a:solidFill>
                  <a:srgbClr val="002060"/>
                </a:solidFill>
              </a:rPr>
              <a:t>of</a:t>
            </a:r>
            <a:r>
              <a:rPr lang="cs-CZ" dirty="0">
                <a:solidFill>
                  <a:srgbClr val="002060"/>
                </a:solidFill>
              </a:rPr>
              <a:t> my </a:t>
            </a:r>
            <a:r>
              <a:rPr lang="cs-CZ" dirty="0" err="1">
                <a:solidFill>
                  <a:srgbClr val="002060"/>
                </a:solidFill>
              </a:rPr>
              <a:t>friends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B050"/>
                </a:solidFill>
              </a:rPr>
              <a:t>+ </a:t>
            </a:r>
            <a:r>
              <a:rPr lang="cs-CZ" dirty="0" err="1">
                <a:solidFill>
                  <a:srgbClr val="00B050"/>
                </a:solidFill>
              </a:rPr>
              <a:t>All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of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them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knew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answer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 - </a:t>
            </a:r>
            <a:r>
              <a:rPr lang="cs-CZ" dirty="0" err="1">
                <a:solidFill>
                  <a:srgbClr val="FF0000"/>
                </a:solidFill>
              </a:rPr>
              <a:t>None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of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them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knew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answer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7079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Quantifiers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171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251520" y="1600200"/>
          <a:ext cx="8640964" cy="28041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4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4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41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4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41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4130">
                  <a:extLst>
                    <a:ext uri="{9D8B030D-6E8A-4147-A177-3AD203B41FA5}">
                      <a16:colId xmlns:a16="http://schemas.microsoft.com/office/drawing/2014/main" val="38206572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Počitatelná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rgbClr val="002060"/>
                          </a:solidFill>
                        </a:rPr>
                        <a:t>podst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. jména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Hodně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(+)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Hodně (?/-)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Příliš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Několik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Málo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Příliš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málo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countable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baseline="0" dirty="0">
                          <a:solidFill>
                            <a:srgbClr val="002060"/>
                          </a:solidFill>
                        </a:rPr>
                        <a:t>A lot </a:t>
                      </a:r>
                      <a:r>
                        <a:rPr lang="cs-CZ" sz="2000" b="1" baseline="0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sz="2000" b="1" baseline="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cs-CZ" sz="2000" b="1" baseline="0" dirty="0" err="1">
                          <a:solidFill>
                            <a:srgbClr val="002060"/>
                          </a:solidFill>
                        </a:rPr>
                        <a:t>Lots</a:t>
                      </a:r>
                      <a:r>
                        <a:rPr lang="cs-CZ" sz="20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="1" baseline="0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Many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 many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A </a:t>
                      </a:r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few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few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few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uncountable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A lot </a:t>
                      </a:r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Lots</a:t>
                      </a:r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Much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 much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A </a:t>
                      </a:r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little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little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little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Nepočitatelná</a:t>
                      </a:r>
                    </a:p>
                    <a:p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podst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. Jména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Hodně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(+)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Hodně (?/-)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Příliš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Trochu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Málo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Příliš málo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8002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723</Words>
  <Application>Microsoft Office PowerPoint</Application>
  <PresentationFormat>Předvádění na obrazovce (4:3)</PresentationFormat>
  <Paragraphs>179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1" baseType="lpstr">
      <vt:lpstr>Arial</vt:lpstr>
      <vt:lpstr>Calibri</vt:lpstr>
      <vt:lpstr>Motiv systému Office</vt:lpstr>
      <vt:lpstr>Quantifiers</vt:lpstr>
      <vt:lpstr>Prezentace aplikace PowerPoint</vt:lpstr>
      <vt:lpstr>ENOUGH - dost</vt:lpstr>
      <vt:lpstr>ENOUGH</vt:lpstr>
      <vt:lpstr>Use OF only when a noun follows</vt:lpstr>
      <vt:lpstr>Use TOO MUCH/MANY only when a noun follows or at the end of a sentence</vt:lpstr>
      <vt:lpstr>Both x All , Neither x None</vt:lpstr>
      <vt:lpstr>Quantifiers</vt:lpstr>
      <vt:lpstr>Prezentace aplikace PowerPoint</vt:lpstr>
      <vt:lpstr>ENOUGH - dost</vt:lpstr>
      <vt:lpstr>ENOUGH</vt:lpstr>
      <vt:lpstr>Use OF only when a noun follows</vt:lpstr>
      <vt:lpstr>Use TOO MUCH/MANY only when a noun follows or at the end of a sentence</vt:lpstr>
      <vt:lpstr>Articles</vt:lpstr>
      <vt:lpstr>Prezentace aplikace PowerPoint</vt:lpstr>
      <vt:lpstr>   You don‘t use the definite article with names of</vt:lpstr>
      <vt:lpstr>   You use the definite article with names of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Krejčová Kristýna</dc:creator>
  <cp:lastModifiedBy>Kristýna Krejčová</cp:lastModifiedBy>
  <cp:revision>22</cp:revision>
  <dcterms:created xsi:type="dcterms:W3CDTF">2015-11-11T16:53:41Z</dcterms:created>
  <dcterms:modified xsi:type="dcterms:W3CDTF">2020-11-25T14:12:04Z</dcterms:modified>
</cp:coreProperties>
</file>