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57" r:id="rId4"/>
    <p:sldId id="259" r:id="rId5"/>
    <p:sldId id="267" r:id="rId6"/>
    <p:sldId id="268" r:id="rId7"/>
    <p:sldId id="269" r:id="rId8"/>
    <p:sldId id="266" r:id="rId9"/>
    <p:sldId id="261" r:id="rId10"/>
    <p:sldId id="263" r:id="rId11"/>
    <p:sldId id="29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3" autoAdjust="0"/>
    <p:restoredTop sz="94660"/>
  </p:normalViewPr>
  <p:slideViewPr>
    <p:cSldViewPr>
      <p:cViewPr varScale="1">
        <p:scale>
          <a:sx n="81" d="100"/>
          <a:sy n="81" d="100"/>
        </p:scale>
        <p:origin x="61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88243-4B46-4BDF-A28E-6AF2FEFAE289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10151-0A72-49C7-9EE0-85F76D4BE4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007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>
            <a:extLst>
              <a:ext uri="{FF2B5EF4-FFF2-40B4-BE49-F238E27FC236}">
                <a16:creationId xmlns:a16="http://schemas.microsoft.com/office/drawing/2014/main" id="{4CED1257-CA1B-4B9A-922C-4AE1EEC0ED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>
            <a:extLst>
              <a:ext uri="{FF2B5EF4-FFF2-40B4-BE49-F238E27FC236}">
                <a16:creationId xmlns:a16="http://schemas.microsoft.com/office/drawing/2014/main" id="{0CCF0A11-6E4A-4E40-92CE-042D5E759A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4340" name="Zástupný symbol pro číslo snímku 3">
            <a:extLst>
              <a:ext uri="{FF2B5EF4-FFF2-40B4-BE49-F238E27FC236}">
                <a16:creationId xmlns:a16="http://schemas.microsoft.com/office/drawing/2014/main" id="{5B98937E-85EE-4E2C-8B30-216643924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DD56D38-E1CE-4E83-9DF8-0CFE4C72535A}" type="slidenum">
              <a:rPr lang="cs-CZ" altLang="cs-CZ"/>
              <a:pPr/>
              <a:t>11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444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687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76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238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3413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7995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32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72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3021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56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927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DFDDB-F9D6-4B09-8885-402576C09E98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406D5-B634-40A8-8DAD-5B3E3517582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1259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Modal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verbs</a:t>
            </a:r>
            <a:r>
              <a:rPr lang="cs-CZ" u="sng" dirty="0">
                <a:solidFill>
                  <a:srgbClr val="002060"/>
                </a:solidFill>
              </a:rPr>
              <a:t> 1</a:t>
            </a: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754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04664"/>
            <a:ext cx="8208912" cy="6153547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002060"/>
                </a:solidFill>
              </a:rPr>
              <a:t>May I </a:t>
            </a:r>
            <a:r>
              <a:rPr lang="cs-CZ" dirty="0">
                <a:solidFill>
                  <a:srgbClr val="002060"/>
                </a:solidFill>
              </a:rPr>
              <a:t>open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window</a:t>
            </a:r>
            <a:r>
              <a:rPr lang="cs-CZ" dirty="0">
                <a:solidFill>
                  <a:srgbClr val="002060"/>
                </a:solidFill>
              </a:rPr>
              <a:t>? 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Smím otevřít okno?</a:t>
            </a:r>
          </a:p>
          <a:p>
            <a:r>
              <a:rPr lang="cs-CZ" b="1" dirty="0" err="1">
                <a:solidFill>
                  <a:srgbClr val="002060"/>
                </a:solidFill>
              </a:rPr>
              <a:t>Shall</a:t>
            </a:r>
            <a:r>
              <a:rPr lang="cs-CZ" b="1" dirty="0">
                <a:solidFill>
                  <a:srgbClr val="002060"/>
                </a:solidFill>
              </a:rPr>
              <a:t> I</a:t>
            </a:r>
            <a:r>
              <a:rPr lang="cs-CZ" dirty="0">
                <a:solidFill>
                  <a:srgbClr val="002060"/>
                </a:solidFill>
              </a:rPr>
              <a:t> open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window</a:t>
            </a:r>
            <a:r>
              <a:rPr lang="cs-CZ" dirty="0">
                <a:solidFill>
                  <a:srgbClr val="002060"/>
                </a:solidFill>
              </a:rPr>
              <a:t>? 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Mám otevřít okno?</a:t>
            </a:r>
          </a:p>
          <a:p>
            <a:r>
              <a:rPr lang="cs-CZ" b="1" dirty="0" err="1">
                <a:solidFill>
                  <a:srgbClr val="002060"/>
                </a:solidFill>
              </a:rPr>
              <a:t>Could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you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open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window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please</a:t>
            </a:r>
            <a:r>
              <a:rPr lang="cs-CZ" dirty="0">
                <a:solidFill>
                  <a:srgbClr val="002060"/>
                </a:solidFill>
              </a:rPr>
              <a:t>? 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Mohl bys, prosím, otevřít okno?</a:t>
            </a:r>
          </a:p>
          <a:p>
            <a:r>
              <a:rPr lang="cs-CZ" b="1" dirty="0" err="1">
                <a:solidFill>
                  <a:srgbClr val="002060"/>
                </a:solidFill>
              </a:rPr>
              <a:t>Will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you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open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window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please</a:t>
            </a:r>
            <a:r>
              <a:rPr lang="cs-CZ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Otevřeš, prosím, okno?</a:t>
            </a:r>
          </a:p>
          <a:p>
            <a:r>
              <a:rPr lang="cs-CZ" b="1" dirty="0" err="1">
                <a:solidFill>
                  <a:srgbClr val="002060"/>
                </a:solidFill>
              </a:rPr>
              <a:t>Would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you</a:t>
            </a:r>
            <a:r>
              <a:rPr lang="cs-CZ" b="1" dirty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open </a:t>
            </a:r>
            <a:r>
              <a:rPr lang="cs-CZ" dirty="0" err="1">
                <a:solidFill>
                  <a:srgbClr val="002060"/>
                </a:solidFill>
              </a:rPr>
              <a:t>the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window</a:t>
            </a:r>
            <a:r>
              <a:rPr lang="cs-CZ" dirty="0">
                <a:solidFill>
                  <a:srgbClr val="002060"/>
                </a:solidFill>
              </a:rPr>
              <a:t>, </a:t>
            </a:r>
            <a:r>
              <a:rPr lang="cs-CZ" dirty="0" err="1">
                <a:solidFill>
                  <a:srgbClr val="002060"/>
                </a:solidFill>
              </a:rPr>
              <a:t>please</a:t>
            </a:r>
            <a:r>
              <a:rPr lang="cs-CZ" dirty="0">
                <a:solidFill>
                  <a:srgbClr val="002060"/>
                </a:solidFill>
              </a:rPr>
              <a:t>?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Otevřel bys, prosím, okno?</a:t>
            </a:r>
          </a:p>
        </p:txBody>
      </p:sp>
    </p:spTree>
    <p:extLst>
      <p:ext uri="{BB962C8B-B14F-4D97-AF65-F5344CB8AC3E}">
        <p14:creationId xmlns:p14="http://schemas.microsoft.com/office/powerpoint/2010/main" val="4015784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>
            <a:extLst>
              <a:ext uri="{FF2B5EF4-FFF2-40B4-BE49-F238E27FC236}">
                <a16:creationId xmlns:a16="http://schemas.microsoft.com/office/drawing/2014/main" id="{5885B29B-A75A-40B8-8B32-0E2CF1FD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3315" name="Zástupný symbol pro obsah 2">
            <a:extLst>
              <a:ext uri="{FF2B5EF4-FFF2-40B4-BE49-F238E27FC236}">
                <a16:creationId xmlns:a16="http://schemas.microsoft.com/office/drawing/2014/main" id="{915D74A2-909D-4327-8A99-CCF93C07B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err="1">
                <a:solidFill>
                  <a:srgbClr val="002060"/>
                </a:solidFill>
              </a:rPr>
              <a:t>Modal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verbs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err="1">
                <a:solidFill>
                  <a:srgbClr val="002060"/>
                </a:solidFill>
              </a:rPr>
              <a:t>All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persons</a:t>
            </a:r>
            <a:r>
              <a:rPr lang="cs-CZ" sz="2800" dirty="0">
                <a:solidFill>
                  <a:srgbClr val="002060"/>
                </a:solidFill>
              </a:rPr>
              <a:t> –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same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form</a:t>
            </a:r>
            <a:r>
              <a:rPr lang="cs-CZ" sz="2800" dirty="0">
                <a:solidFill>
                  <a:srgbClr val="002060"/>
                </a:solidFill>
              </a:rPr>
              <a:t> (no –s in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3rd person)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Only</a:t>
            </a:r>
            <a:r>
              <a:rPr lang="cs-CZ" sz="2800" dirty="0">
                <a:solidFill>
                  <a:srgbClr val="002060"/>
                </a:solidFill>
              </a:rPr>
              <a:t> in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present</a:t>
            </a:r>
            <a:r>
              <a:rPr lang="cs-CZ" sz="2800" dirty="0">
                <a:solidFill>
                  <a:srgbClr val="002060"/>
                </a:solidFill>
              </a:rPr>
              <a:t> tense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Don´t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have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an</a:t>
            </a:r>
            <a:r>
              <a:rPr lang="cs-CZ" sz="2800" dirty="0">
                <a:solidFill>
                  <a:srgbClr val="002060"/>
                </a:solidFill>
              </a:rPr>
              <a:t> infinitive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If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you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need</a:t>
            </a:r>
            <a:r>
              <a:rPr lang="cs-CZ" sz="2800" dirty="0">
                <a:solidFill>
                  <a:srgbClr val="002060"/>
                </a:solidFill>
              </a:rPr>
              <a:t> to use </a:t>
            </a:r>
            <a:r>
              <a:rPr lang="cs-CZ" sz="2800" dirty="0" err="1">
                <a:solidFill>
                  <a:srgbClr val="002060"/>
                </a:solidFill>
              </a:rPr>
              <a:t>any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other</a:t>
            </a:r>
            <a:r>
              <a:rPr lang="cs-CZ" sz="2800" dirty="0">
                <a:solidFill>
                  <a:srgbClr val="002060"/>
                </a:solidFill>
              </a:rPr>
              <a:t> tense use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descriptive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form</a:t>
            </a:r>
            <a:endParaRPr lang="cs-CZ" sz="2800" dirty="0">
              <a:solidFill>
                <a:srgbClr val="002060"/>
              </a:solidFill>
            </a:endParaRPr>
          </a:p>
          <a:p>
            <a:r>
              <a:rPr lang="cs-CZ" sz="2800" dirty="0" err="1">
                <a:solidFill>
                  <a:srgbClr val="002060"/>
                </a:solidFill>
              </a:rPr>
              <a:t>Followed</a:t>
            </a:r>
            <a:r>
              <a:rPr lang="cs-CZ" sz="2800" dirty="0">
                <a:solidFill>
                  <a:srgbClr val="002060"/>
                </a:solidFill>
              </a:rPr>
              <a:t> by infinitive </a:t>
            </a:r>
            <a:r>
              <a:rPr lang="cs-CZ" sz="2800" dirty="0" err="1">
                <a:solidFill>
                  <a:srgbClr val="002060"/>
                </a:solidFill>
              </a:rPr>
              <a:t>without</a:t>
            </a:r>
            <a:r>
              <a:rPr lang="cs-CZ" sz="2800" dirty="0">
                <a:solidFill>
                  <a:srgbClr val="002060"/>
                </a:solidFill>
              </a:rPr>
              <a:t> „to“</a:t>
            </a:r>
          </a:p>
        </p:txBody>
      </p:sp>
    </p:spTree>
    <p:extLst>
      <p:ext uri="{BB962C8B-B14F-4D97-AF65-F5344CB8AC3E}">
        <p14:creationId xmlns:p14="http://schemas.microsoft.com/office/powerpoint/2010/main" val="140383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954402"/>
              </p:ext>
            </p:extLst>
          </p:nvPr>
        </p:nvGraphicFramePr>
        <p:xfrm>
          <a:off x="395536" y="764704"/>
          <a:ext cx="8229600" cy="525586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muset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needn´t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nemuset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umět, moci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neumět,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nemoci, nesmět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měl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bys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neměl bys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6983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may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6695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9648629"/>
              </p:ext>
            </p:extLst>
          </p:nvPr>
        </p:nvGraphicFramePr>
        <p:xfrm>
          <a:off x="179512" y="260650"/>
          <a:ext cx="8856984" cy="626469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h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ave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mustn´t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needn´t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have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– být schopen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b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- 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</a:t>
                      </a:r>
                      <a:r>
                        <a:rPr lang="cs-CZ" sz="2800">
                          <a:solidFill>
                            <a:srgbClr val="002060"/>
                          </a:solidFill>
                        </a:rPr>
                        <a:t>ot 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 – nebýt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shopen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/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- nesmět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ought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– „měl bys“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shouldn´t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ought</a:t>
                      </a:r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 to – „neměl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bys“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64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may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allowed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 - smět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7237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2688"/>
          </a:xfrm>
        </p:spPr>
        <p:txBody>
          <a:bodyPr>
            <a:noAutofit/>
          </a:bodyPr>
          <a:lstStyle/>
          <a:p>
            <a:r>
              <a:rPr lang="cs-CZ" sz="4000" u="sng" dirty="0" err="1">
                <a:solidFill>
                  <a:srgbClr val="002060"/>
                </a:solidFill>
              </a:rPr>
              <a:t>Can</a:t>
            </a:r>
            <a:r>
              <a:rPr lang="cs-CZ" sz="4000" u="sng" dirty="0">
                <a:solidFill>
                  <a:srgbClr val="002060"/>
                </a:solidFill>
              </a:rPr>
              <a:t> </a:t>
            </a: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Modal</a:t>
            </a:r>
            <a:r>
              <a:rPr lang="cs-CZ" sz="3200" dirty="0">
                <a:solidFill>
                  <a:srgbClr val="002060"/>
                </a:solidFill>
              </a:rPr>
              <a:t> verb</a:t>
            </a: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persons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endParaRPr lang="cs-CZ" sz="3200" dirty="0">
              <a:solidFill>
                <a:srgbClr val="002060"/>
              </a:solidFill>
            </a:endParaRPr>
          </a:p>
          <a:p>
            <a:pPr lvl="1"/>
            <a:r>
              <a:rPr lang="cs-CZ" sz="3200" dirty="0" err="1">
                <a:solidFill>
                  <a:srgbClr val="002060"/>
                </a:solidFill>
              </a:rPr>
              <a:t>Only</a:t>
            </a:r>
            <a:r>
              <a:rPr lang="cs-CZ" sz="3200" dirty="0">
                <a:solidFill>
                  <a:srgbClr val="002060"/>
                </a:solidFill>
              </a:rPr>
              <a:t> in </a:t>
            </a:r>
            <a:r>
              <a:rPr lang="cs-CZ" sz="3200" dirty="0" err="1">
                <a:solidFill>
                  <a:srgbClr val="002060"/>
                </a:solidFill>
              </a:rPr>
              <a:t>present</a:t>
            </a:r>
            <a:r>
              <a:rPr lang="cs-CZ" sz="3200" dirty="0">
                <a:solidFill>
                  <a:srgbClr val="002060"/>
                </a:solidFill>
              </a:rPr>
              <a:t> tense</a:t>
            </a:r>
          </a:p>
          <a:p>
            <a:pPr marL="457200" lvl="1" indent="0">
              <a:buNone/>
            </a:pPr>
            <a:r>
              <a:rPr lang="cs-CZ" sz="4000" u="sng" dirty="0" err="1">
                <a:solidFill>
                  <a:srgbClr val="002060"/>
                </a:solidFill>
              </a:rPr>
              <a:t>Could</a:t>
            </a:r>
            <a:endParaRPr lang="cs-CZ" sz="4000" u="sng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r>
              <a:rPr lang="cs-CZ" sz="3200" dirty="0">
                <a:solidFill>
                  <a:srgbClr val="002060"/>
                </a:solidFill>
              </a:rPr>
              <a:t>Past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of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can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r>
              <a:rPr lang="cs-CZ" sz="3200" dirty="0" err="1">
                <a:solidFill>
                  <a:srgbClr val="002060"/>
                </a:solidFill>
              </a:rPr>
              <a:t>All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persons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the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same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form</a:t>
            </a:r>
            <a:endParaRPr lang="cs-CZ" sz="3200" dirty="0">
              <a:solidFill>
                <a:srgbClr val="002060"/>
              </a:solidFill>
            </a:endParaRPr>
          </a:p>
          <a:p>
            <a:pPr lvl="1">
              <a:buFontTx/>
              <a:buChar char="-"/>
            </a:pPr>
            <a:r>
              <a:rPr lang="cs-CZ" sz="3200" dirty="0">
                <a:solidFill>
                  <a:srgbClr val="002060"/>
                </a:solidFill>
              </a:rPr>
              <a:t>Use: past</a:t>
            </a:r>
          </a:p>
          <a:p>
            <a:pPr marL="457200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</a:t>
            </a:r>
            <a:r>
              <a:rPr lang="cs-CZ" sz="3200" dirty="0" err="1">
                <a:solidFill>
                  <a:srgbClr val="002060"/>
                </a:solidFill>
              </a:rPr>
              <a:t>conditionals</a:t>
            </a:r>
            <a:endParaRPr lang="cs-CZ" sz="3200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cs-CZ" sz="3200" dirty="0">
                <a:solidFill>
                  <a:srgbClr val="002060"/>
                </a:solidFill>
              </a:rPr>
              <a:t>             </a:t>
            </a:r>
            <a:r>
              <a:rPr lang="cs-CZ" sz="3200" dirty="0" err="1">
                <a:solidFill>
                  <a:srgbClr val="002060"/>
                </a:solidFill>
              </a:rPr>
              <a:t>polite</a:t>
            </a:r>
            <a:r>
              <a:rPr lang="cs-CZ" sz="3200" dirty="0">
                <a:solidFill>
                  <a:srgbClr val="002060"/>
                </a:solidFill>
              </a:rPr>
              <a:t> </a:t>
            </a:r>
            <a:r>
              <a:rPr lang="cs-CZ" sz="3200" dirty="0" err="1">
                <a:solidFill>
                  <a:srgbClr val="002060"/>
                </a:solidFill>
              </a:rPr>
              <a:t>questions</a:t>
            </a:r>
            <a:r>
              <a:rPr lang="cs-CZ" sz="3200" dirty="0">
                <a:solidFill>
                  <a:srgbClr val="002060"/>
                </a:solidFill>
              </a:rPr>
              <a:t>, </a:t>
            </a:r>
            <a:r>
              <a:rPr lang="cs-CZ" sz="3200" dirty="0" err="1">
                <a:solidFill>
                  <a:srgbClr val="002060"/>
                </a:solidFill>
              </a:rPr>
              <a:t>requests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504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4772037"/>
              </p:ext>
            </p:extLst>
          </p:nvPr>
        </p:nvGraphicFramePr>
        <p:xfrm>
          <a:off x="107950" y="1125538"/>
          <a:ext cx="9036050" cy="506625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44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18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Present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am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 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can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Present</a:t>
                      </a:r>
                      <a:r>
                        <a:rPr lang="en-US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perfect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/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have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/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3476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Past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was</a:t>
                      </a:r>
                      <a:r>
                        <a:rPr lang="en-US" sz="2800" dirty="0"/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 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Past perfect 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had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been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Future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simple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w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ill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Conditional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would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/ I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could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8969"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2060"/>
                          </a:solidFill>
                        </a:rPr>
                        <a:t>g</a:t>
                      </a:r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oing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206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 err="1">
                          <a:solidFill>
                            <a:srgbClr val="002060"/>
                          </a:solidFill>
                        </a:rPr>
                        <a:t>I</a:t>
                      </a:r>
                      <a:r>
                        <a:rPr lang="cs-CZ" sz="2800" dirty="0" err="1">
                          <a:solidFill>
                            <a:srgbClr val="FF0000"/>
                          </a:solidFill>
                        </a:rPr>
                        <a:t>´m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going</a:t>
                      </a:r>
                      <a:r>
                        <a:rPr lang="cs-CZ" sz="2800" baseline="0" dirty="0">
                          <a:solidFill>
                            <a:srgbClr val="FF0000"/>
                          </a:solidFill>
                        </a:rPr>
                        <a:t> to </a:t>
                      </a:r>
                      <a:r>
                        <a:rPr lang="cs-CZ" sz="2800" baseline="0" dirty="0" err="1">
                          <a:solidFill>
                            <a:srgbClr val="FF0000"/>
                          </a:solidFill>
                        </a:rPr>
                        <a:t>be</a:t>
                      </a:r>
                      <a:r>
                        <a:rPr lang="cs-CZ" sz="2800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sz="2800" baseline="0" dirty="0" err="1">
                          <a:solidFill>
                            <a:srgbClr val="00B050"/>
                          </a:solidFill>
                        </a:rPr>
                        <a:t>able</a:t>
                      </a:r>
                      <a:r>
                        <a:rPr lang="cs-CZ" sz="2800" baseline="0" dirty="0">
                          <a:solidFill>
                            <a:srgbClr val="00B050"/>
                          </a:solidFill>
                        </a:rPr>
                        <a:t> to</a:t>
                      </a:r>
                      <a:endParaRPr lang="cs-CZ" sz="2800" dirty="0">
                        <a:solidFill>
                          <a:srgbClr val="00B050"/>
                        </a:solidFill>
                      </a:endParaRPr>
                    </a:p>
                  </a:txBody>
                  <a:tcPr marL="91435" marR="91435" marT="45713" marB="45713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4381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>
                <a:solidFill>
                  <a:srgbClr val="002060"/>
                </a:solidFill>
              </a:rPr>
              <a:t>Infinitive x </a:t>
            </a:r>
            <a:r>
              <a:rPr lang="cs-CZ" u="sng" dirty="0" err="1">
                <a:solidFill>
                  <a:srgbClr val="002060"/>
                </a:solidFill>
              </a:rPr>
              <a:t>gerund</a:t>
            </a:r>
            <a:endParaRPr lang="cs-CZ" u="sng" dirty="0">
              <a:solidFill>
                <a:srgbClr val="002060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7638962"/>
              </p:ext>
            </p:extLst>
          </p:nvPr>
        </p:nvGraphicFramePr>
        <p:xfrm>
          <a:off x="1979712" y="2780928"/>
          <a:ext cx="5688632" cy="19728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44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6408"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To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Not to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</a:t>
                      </a:r>
                      <a:endParaRPr lang="cs-CZ" sz="36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408">
                <a:tc>
                  <a:txBody>
                    <a:bodyPr/>
                    <a:lstStyle/>
                    <a:p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Being</a:t>
                      </a:r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3600" b="0" dirty="0">
                          <a:solidFill>
                            <a:srgbClr val="002060"/>
                          </a:solidFill>
                        </a:rPr>
                        <a:t>Not </a:t>
                      </a:r>
                      <a:r>
                        <a:rPr lang="cs-CZ" sz="3600" b="0" dirty="0" err="1">
                          <a:solidFill>
                            <a:srgbClr val="002060"/>
                          </a:solidFill>
                        </a:rPr>
                        <a:t>being</a:t>
                      </a:r>
                      <a:endParaRPr lang="cs-CZ" sz="3600" b="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49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 err="1">
                <a:solidFill>
                  <a:schemeClr val="tx2">
                    <a:lumMod val="50000"/>
                  </a:schemeClr>
                </a:solidFill>
              </a:rPr>
              <a:t>Have</a:t>
            </a:r>
            <a:r>
              <a:rPr lang="cs-CZ" u="sng" dirty="0">
                <a:solidFill>
                  <a:schemeClr val="tx2">
                    <a:lumMod val="50000"/>
                  </a:schemeClr>
                </a:solidFill>
              </a:rPr>
              <a:t> to</a:t>
            </a:r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9389824"/>
              </p:ext>
            </p:extLst>
          </p:nvPr>
        </p:nvGraphicFramePr>
        <p:xfrm>
          <a:off x="179512" y="1988840"/>
          <a:ext cx="8784976" cy="338437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376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6706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Present</a:t>
                      </a:r>
                      <a:r>
                        <a:rPr lang="cs-C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 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don´t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422">
                <a:tc>
                  <a:txBody>
                    <a:bodyPr/>
                    <a:lstStyle/>
                    <a:p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has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Does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he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He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doesn´t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6706">
                <a:tc>
                  <a:txBody>
                    <a:bodyPr/>
                    <a:lstStyle/>
                    <a:p>
                      <a:r>
                        <a:rPr lang="cs-C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Past </a:t>
                      </a:r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had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Did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didn´t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130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Present</a:t>
                      </a:r>
                      <a:r>
                        <a:rPr lang="cs-C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perf</a:t>
                      </a:r>
                      <a:r>
                        <a:rPr lang="cs-C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.</a:t>
                      </a:r>
                      <a:r>
                        <a:rPr lang="cs-CZ" sz="2000" b="1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had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had to…?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haven´t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had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6706">
                <a:tc>
                  <a:txBody>
                    <a:bodyPr/>
                    <a:lstStyle/>
                    <a:p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has had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Has he had to…?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He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hasn´t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had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6706">
                <a:tc>
                  <a:txBody>
                    <a:bodyPr/>
                    <a:lstStyle/>
                    <a:p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Future</a:t>
                      </a:r>
                      <a:r>
                        <a:rPr lang="cs-CZ" sz="2000" b="1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="1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simple</a:t>
                      </a:r>
                      <a:endParaRPr lang="cs-CZ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will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Will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you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baseline="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to…?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I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won´t</a:t>
                      </a:r>
                      <a:r>
                        <a:rPr lang="cs-CZ" sz="200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cs-CZ" sz="2000" dirty="0" err="1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have</a:t>
                      </a:r>
                      <a:r>
                        <a:rPr lang="cs-CZ" sz="2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 to…</a:t>
                      </a:r>
                      <a:endParaRPr lang="cs-CZ" sz="200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441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u="sng" dirty="0" err="1">
                <a:solidFill>
                  <a:srgbClr val="002060"/>
                </a:solidFill>
              </a:rPr>
              <a:t>Remember</a:t>
            </a:r>
            <a:r>
              <a:rPr lang="cs-CZ" sz="4000" u="sng" dirty="0">
                <a:solidFill>
                  <a:srgbClr val="002060"/>
                </a:solidFill>
              </a:rPr>
              <a:t>:</a:t>
            </a:r>
          </a:p>
          <a:p>
            <a:r>
              <a:rPr lang="cs-CZ" sz="3600" dirty="0">
                <a:solidFill>
                  <a:srgbClr val="002060"/>
                </a:solidFill>
              </a:rPr>
              <a:t>May I…?</a:t>
            </a:r>
          </a:p>
          <a:p>
            <a:r>
              <a:rPr lang="cs-CZ" sz="3600" dirty="0" err="1">
                <a:solidFill>
                  <a:srgbClr val="002060"/>
                </a:solidFill>
              </a:rPr>
              <a:t>Shall</a:t>
            </a:r>
            <a:r>
              <a:rPr lang="cs-CZ" sz="3600" dirty="0">
                <a:solidFill>
                  <a:srgbClr val="002060"/>
                </a:solidFill>
              </a:rPr>
              <a:t> I…?</a:t>
            </a:r>
          </a:p>
          <a:p>
            <a:r>
              <a:rPr lang="cs-CZ" sz="3600" dirty="0" err="1">
                <a:solidFill>
                  <a:srgbClr val="002060"/>
                </a:solidFill>
              </a:rPr>
              <a:t>Could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you</a:t>
            </a:r>
            <a:r>
              <a:rPr lang="cs-CZ" sz="3600" dirty="0">
                <a:solidFill>
                  <a:srgbClr val="002060"/>
                </a:solidFill>
              </a:rPr>
              <a:t>…? </a:t>
            </a:r>
          </a:p>
          <a:p>
            <a:r>
              <a:rPr lang="cs-CZ" sz="3600" dirty="0" err="1">
                <a:solidFill>
                  <a:srgbClr val="002060"/>
                </a:solidFill>
              </a:rPr>
              <a:t>Will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you</a:t>
            </a:r>
            <a:r>
              <a:rPr lang="cs-CZ" sz="3600" dirty="0">
                <a:solidFill>
                  <a:srgbClr val="002060"/>
                </a:solidFill>
              </a:rPr>
              <a:t>…?</a:t>
            </a:r>
          </a:p>
          <a:p>
            <a:r>
              <a:rPr lang="cs-CZ" sz="3600" dirty="0" err="1">
                <a:solidFill>
                  <a:srgbClr val="002060"/>
                </a:solidFill>
              </a:rPr>
              <a:t>Would</a:t>
            </a:r>
            <a:r>
              <a:rPr lang="cs-CZ" sz="3600" dirty="0">
                <a:solidFill>
                  <a:srgbClr val="002060"/>
                </a:solidFill>
              </a:rPr>
              <a:t> </a:t>
            </a:r>
            <a:r>
              <a:rPr lang="cs-CZ" sz="3600" dirty="0" err="1">
                <a:solidFill>
                  <a:srgbClr val="002060"/>
                </a:solidFill>
              </a:rPr>
              <a:t>you</a:t>
            </a:r>
            <a:r>
              <a:rPr lang="cs-CZ" sz="3600" dirty="0">
                <a:solidFill>
                  <a:srgbClr val="002060"/>
                </a:solidFill>
              </a:rPr>
              <a:t>…?</a:t>
            </a:r>
          </a:p>
        </p:txBody>
      </p:sp>
    </p:spTree>
    <p:extLst>
      <p:ext uri="{BB962C8B-B14F-4D97-AF65-F5344CB8AC3E}">
        <p14:creationId xmlns:p14="http://schemas.microsoft.com/office/powerpoint/2010/main" val="23399984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596</Words>
  <Application>Microsoft Office PowerPoint</Application>
  <PresentationFormat>Předvádění na obrazovce (4:3)</PresentationFormat>
  <Paragraphs>120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Calibri</vt:lpstr>
      <vt:lpstr>Motiv systému Office</vt:lpstr>
      <vt:lpstr>Modal verbs 1</vt:lpstr>
      <vt:lpstr>Modal verbs</vt:lpstr>
      <vt:lpstr>Prezentace aplikace PowerPoint</vt:lpstr>
      <vt:lpstr>Prezentace aplikace PowerPoint</vt:lpstr>
      <vt:lpstr>Prezentace aplikace PowerPoint</vt:lpstr>
      <vt:lpstr>Prezentace aplikace PowerPoint</vt:lpstr>
      <vt:lpstr>Infinitive x gerund</vt:lpstr>
      <vt:lpstr>Have to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Krejčová Kristýna</dc:creator>
  <cp:lastModifiedBy>Kristýna Krejčová</cp:lastModifiedBy>
  <cp:revision>17</cp:revision>
  <dcterms:created xsi:type="dcterms:W3CDTF">2015-11-09T12:30:48Z</dcterms:created>
  <dcterms:modified xsi:type="dcterms:W3CDTF">2020-11-25T13:08:52Z</dcterms:modified>
</cp:coreProperties>
</file>