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2" r:id="rId4"/>
    <p:sldId id="272" r:id="rId5"/>
    <p:sldId id="273" r:id="rId6"/>
    <p:sldId id="264" r:id="rId7"/>
    <p:sldId id="271" r:id="rId8"/>
    <p:sldId id="269" r:id="rId9"/>
    <p:sldId id="265" r:id="rId10"/>
    <p:sldId id="268" r:id="rId11"/>
    <p:sldId id="274" r:id="rId12"/>
    <p:sldId id="275" r:id="rId13"/>
    <p:sldId id="276" r:id="rId14"/>
    <p:sldId id="295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BB260-CB1F-4A6D-A91F-0B2EC5AFC306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0D694-E2E1-4F34-8AAE-8E487435CF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7718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>
            <a:extLst>
              <a:ext uri="{FF2B5EF4-FFF2-40B4-BE49-F238E27FC236}">
                <a16:creationId xmlns:a16="http://schemas.microsoft.com/office/drawing/2014/main" id="{244B08EF-DB8D-48FA-8B8B-C08FA6B5FC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>
            <a:extLst>
              <a:ext uri="{FF2B5EF4-FFF2-40B4-BE49-F238E27FC236}">
                <a16:creationId xmlns:a16="http://schemas.microsoft.com/office/drawing/2014/main" id="{8559AABA-021C-4F51-B682-659B7FADCA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4340" name="Zástupný symbol pro číslo snímku 3">
            <a:extLst>
              <a:ext uri="{FF2B5EF4-FFF2-40B4-BE49-F238E27FC236}">
                <a16:creationId xmlns:a16="http://schemas.microsoft.com/office/drawing/2014/main" id="{E26A644C-CAF3-4CC5-8443-692C627541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13E05F8-EE17-48D4-82FF-B354EEE22268}" type="slidenum">
              <a:rPr lang="cs-CZ" altLang="cs-CZ"/>
              <a:pPr/>
              <a:t>14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731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8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65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9139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986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514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57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711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19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993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60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F8B16-D219-4175-AC3E-4BF4E6F6D492}" type="datetimeFigureOut">
              <a:rPr lang="cs-CZ" smtClean="0"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0DD52-A7AE-4E18-82EE-ED40E6B449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16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Have</a:t>
            </a:r>
            <a:r>
              <a:rPr lang="cs-CZ" u="sng" dirty="0">
                <a:solidFill>
                  <a:srgbClr val="002060"/>
                </a:solidFill>
              </a:rPr>
              <a:t> to, </a:t>
            </a:r>
            <a:r>
              <a:rPr lang="cs-CZ" u="sng" dirty="0" err="1">
                <a:solidFill>
                  <a:srgbClr val="002060"/>
                </a:solidFill>
              </a:rPr>
              <a:t>must</a:t>
            </a:r>
            <a:r>
              <a:rPr lang="cs-CZ" u="sng" dirty="0">
                <a:solidFill>
                  <a:srgbClr val="002060"/>
                </a:solidFill>
              </a:rPr>
              <a:t>, </a:t>
            </a:r>
            <a:r>
              <a:rPr lang="cs-CZ" u="sng" dirty="0" err="1">
                <a:solidFill>
                  <a:srgbClr val="002060"/>
                </a:solidFill>
              </a:rPr>
              <a:t>should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xfrm>
            <a:off x="1371600" y="3212976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237293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264082"/>
              </p:ext>
            </p:extLst>
          </p:nvPr>
        </p:nvGraphicFramePr>
        <p:xfrm>
          <a:off x="413538" y="609889"/>
          <a:ext cx="8316924" cy="563822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06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0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must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h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ave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mustn´t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allowed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needn´t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– být schopen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b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allowed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- smět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can´t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 – nebýt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shopen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can´t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allowed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- nesmět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ought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– „měl bys“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ought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– „neměl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bys“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188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Autofit/>
          </a:bodyPr>
          <a:lstStyle/>
          <a:p>
            <a:r>
              <a:rPr lang="cs-CZ" sz="4000" u="sng" dirty="0" err="1">
                <a:solidFill>
                  <a:srgbClr val="002060"/>
                </a:solidFill>
              </a:rPr>
              <a:t>Can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Modal</a:t>
            </a:r>
            <a:r>
              <a:rPr lang="cs-CZ" sz="3200" dirty="0">
                <a:solidFill>
                  <a:srgbClr val="002060"/>
                </a:solidFill>
              </a:rPr>
              <a:t> verb</a:t>
            </a: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All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persons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same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endParaRPr lang="cs-CZ" sz="3200" dirty="0">
              <a:solidFill>
                <a:srgbClr val="002060"/>
              </a:solidFill>
            </a:endParaRP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Only</a:t>
            </a:r>
            <a:r>
              <a:rPr lang="cs-CZ" sz="3200" dirty="0">
                <a:solidFill>
                  <a:srgbClr val="002060"/>
                </a:solidFill>
              </a:rPr>
              <a:t> in </a:t>
            </a:r>
            <a:r>
              <a:rPr lang="cs-CZ" sz="3200" dirty="0" err="1">
                <a:solidFill>
                  <a:srgbClr val="002060"/>
                </a:solidFill>
              </a:rPr>
              <a:t>present</a:t>
            </a:r>
            <a:r>
              <a:rPr lang="cs-CZ" sz="3200" dirty="0">
                <a:solidFill>
                  <a:srgbClr val="002060"/>
                </a:solidFill>
              </a:rPr>
              <a:t> tense</a:t>
            </a:r>
          </a:p>
          <a:p>
            <a:pPr marL="457200" lvl="1" indent="0">
              <a:buNone/>
            </a:pPr>
            <a:r>
              <a:rPr lang="cs-CZ" sz="4000" u="sng" dirty="0" err="1">
                <a:solidFill>
                  <a:srgbClr val="002060"/>
                </a:solidFill>
              </a:rPr>
              <a:t>Could</a:t>
            </a:r>
            <a:endParaRPr lang="cs-CZ" sz="4000" u="sng" dirty="0">
              <a:solidFill>
                <a:srgbClr val="002060"/>
              </a:solidFill>
            </a:endParaRPr>
          </a:p>
          <a:p>
            <a:pPr lvl="1">
              <a:buFontTx/>
              <a:buChar char="-"/>
            </a:pPr>
            <a:r>
              <a:rPr lang="cs-CZ" sz="3200" dirty="0">
                <a:solidFill>
                  <a:srgbClr val="002060"/>
                </a:solidFill>
              </a:rPr>
              <a:t>Past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endParaRPr lang="cs-CZ" sz="3200" dirty="0">
              <a:solidFill>
                <a:srgbClr val="002060"/>
              </a:solidFill>
            </a:endParaRPr>
          </a:p>
          <a:p>
            <a:pPr lvl="1">
              <a:buFontTx/>
              <a:buChar char="-"/>
            </a:pPr>
            <a:r>
              <a:rPr lang="cs-CZ" sz="3200" dirty="0" err="1">
                <a:solidFill>
                  <a:srgbClr val="002060"/>
                </a:solidFill>
              </a:rPr>
              <a:t>All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persons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same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endParaRPr lang="cs-CZ" sz="3200" dirty="0">
              <a:solidFill>
                <a:srgbClr val="002060"/>
              </a:solidFill>
            </a:endParaRPr>
          </a:p>
          <a:p>
            <a:pPr lvl="1">
              <a:buFontTx/>
              <a:buChar char="-"/>
            </a:pPr>
            <a:r>
              <a:rPr lang="cs-CZ" sz="3200" dirty="0">
                <a:solidFill>
                  <a:srgbClr val="002060"/>
                </a:solidFill>
              </a:rPr>
              <a:t>Use: past</a:t>
            </a:r>
          </a:p>
          <a:p>
            <a:pPr marL="457200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</a:t>
            </a:r>
            <a:r>
              <a:rPr lang="cs-CZ" sz="3200" dirty="0" err="1">
                <a:solidFill>
                  <a:srgbClr val="002060"/>
                </a:solidFill>
              </a:rPr>
              <a:t>conditionals</a:t>
            </a:r>
            <a:endParaRPr lang="cs-CZ" sz="3200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</a:t>
            </a:r>
            <a:r>
              <a:rPr lang="cs-CZ" sz="3200" dirty="0" err="1">
                <a:solidFill>
                  <a:srgbClr val="002060"/>
                </a:solidFill>
              </a:rPr>
              <a:t>polite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questions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requests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033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293522"/>
              </p:ext>
            </p:extLst>
          </p:nvPr>
        </p:nvGraphicFramePr>
        <p:xfrm>
          <a:off x="107950" y="1125538"/>
          <a:ext cx="9036050" cy="50662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4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Present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 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/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476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Past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n-US" sz="2800" dirty="0"/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 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Past perfect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ill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Conditional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would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g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oing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´m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297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Infinitive x </a:t>
            </a:r>
            <a:r>
              <a:rPr lang="cs-CZ" u="sng" dirty="0" err="1">
                <a:solidFill>
                  <a:srgbClr val="002060"/>
                </a:solidFill>
              </a:rPr>
              <a:t>gerund</a:t>
            </a:r>
            <a:endParaRPr lang="cs-CZ" u="sng" dirty="0">
              <a:solidFill>
                <a:srgbClr val="00206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146974"/>
              </p:ext>
            </p:extLst>
          </p:nvPr>
        </p:nvGraphicFramePr>
        <p:xfrm>
          <a:off x="827584" y="2636912"/>
          <a:ext cx="7272808" cy="19728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36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6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6408"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408">
                <a:tc>
                  <a:txBody>
                    <a:bodyPr/>
                    <a:lstStyle/>
                    <a:p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Being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Not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being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079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>
            <a:extLst>
              <a:ext uri="{FF2B5EF4-FFF2-40B4-BE49-F238E27FC236}">
                <a16:creationId xmlns:a16="http://schemas.microsoft.com/office/drawing/2014/main" id="{51D95D28-6307-4494-A5BB-15C6BEB51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3315" name="Zástupný symbol pro obsah 2">
            <a:extLst>
              <a:ext uri="{FF2B5EF4-FFF2-40B4-BE49-F238E27FC236}">
                <a16:creationId xmlns:a16="http://schemas.microsoft.com/office/drawing/2014/main" id="{0068AC04-54E5-4F25-9B96-0A9327E1A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 anchor="ctr">
            <a:normAutofit/>
          </a:bodyPr>
          <a:lstStyle/>
          <a:p>
            <a:r>
              <a:rPr lang="cs-CZ" sz="3600" b="1" dirty="0" err="1">
                <a:solidFill>
                  <a:srgbClr val="002060"/>
                </a:solidFill>
              </a:rPr>
              <a:t>Have</a:t>
            </a:r>
            <a:r>
              <a:rPr lang="cs-CZ" sz="3600" b="1" dirty="0">
                <a:solidFill>
                  <a:srgbClr val="002060"/>
                </a:solidFill>
              </a:rPr>
              <a:t> to </a:t>
            </a:r>
            <a:r>
              <a:rPr lang="cs-CZ" sz="3600" dirty="0">
                <a:solidFill>
                  <a:srgbClr val="002060"/>
                </a:solidFill>
              </a:rPr>
              <a:t>– muset</a:t>
            </a:r>
          </a:p>
          <a:p>
            <a:r>
              <a:rPr lang="cs-CZ" sz="3600" b="1" dirty="0" err="1">
                <a:solidFill>
                  <a:srgbClr val="002060"/>
                </a:solidFill>
              </a:rPr>
              <a:t>Must</a:t>
            </a:r>
            <a:r>
              <a:rPr lang="cs-CZ" sz="3600" dirty="0">
                <a:solidFill>
                  <a:srgbClr val="002060"/>
                </a:solidFill>
              </a:rPr>
              <a:t> – muset</a:t>
            </a:r>
          </a:p>
          <a:p>
            <a:r>
              <a:rPr lang="cs-CZ" sz="3600" b="1" dirty="0" err="1">
                <a:solidFill>
                  <a:srgbClr val="002060"/>
                </a:solidFill>
              </a:rPr>
              <a:t>Don´t</a:t>
            </a:r>
            <a:r>
              <a:rPr lang="cs-CZ" sz="3600" b="1" dirty="0">
                <a:solidFill>
                  <a:srgbClr val="002060"/>
                </a:solidFill>
              </a:rPr>
              <a:t>/</a:t>
            </a:r>
            <a:r>
              <a:rPr lang="cs-CZ" sz="3600" b="1" dirty="0" err="1">
                <a:solidFill>
                  <a:srgbClr val="002060"/>
                </a:solidFill>
              </a:rPr>
              <a:t>doesn´t</a:t>
            </a:r>
            <a:r>
              <a:rPr lang="cs-CZ" sz="3600" b="1" dirty="0">
                <a:solidFill>
                  <a:srgbClr val="002060"/>
                </a:solidFill>
              </a:rPr>
              <a:t> </a:t>
            </a:r>
            <a:r>
              <a:rPr lang="cs-CZ" sz="3600" b="1" dirty="0" err="1">
                <a:solidFill>
                  <a:srgbClr val="002060"/>
                </a:solidFill>
              </a:rPr>
              <a:t>have</a:t>
            </a:r>
            <a:r>
              <a:rPr lang="cs-CZ" sz="3600" b="1" dirty="0">
                <a:solidFill>
                  <a:srgbClr val="002060"/>
                </a:solidFill>
              </a:rPr>
              <a:t> to </a:t>
            </a:r>
            <a:r>
              <a:rPr lang="cs-CZ" sz="3600" dirty="0">
                <a:solidFill>
                  <a:srgbClr val="002060"/>
                </a:solidFill>
              </a:rPr>
              <a:t>– nemuset</a:t>
            </a:r>
          </a:p>
          <a:p>
            <a:r>
              <a:rPr lang="cs-CZ" sz="3600" b="1" dirty="0" err="1">
                <a:solidFill>
                  <a:srgbClr val="002060"/>
                </a:solidFill>
              </a:rPr>
              <a:t>Mustn´t</a:t>
            </a:r>
            <a:r>
              <a:rPr lang="cs-CZ" sz="3600" b="1" dirty="0">
                <a:solidFill>
                  <a:srgbClr val="002060"/>
                </a:solidFill>
              </a:rPr>
              <a:t> </a:t>
            </a:r>
            <a:r>
              <a:rPr lang="cs-CZ" sz="3600" dirty="0">
                <a:solidFill>
                  <a:srgbClr val="002060"/>
                </a:solidFill>
              </a:rPr>
              <a:t>- nesmět</a:t>
            </a:r>
          </a:p>
        </p:txBody>
      </p:sp>
    </p:spTree>
    <p:extLst>
      <p:ext uri="{BB962C8B-B14F-4D97-AF65-F5344CB8AC3E}">
        <p14:creationId xmlns:p14="http://schemas.microsoft.com/office/powerpoint/2010/main" val="44368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5793507"/>
          </a:xfrm>
        </p:spPr>
        <p:txBody>
          <a:bodyPr anchor="ctr">
            <a:normAutofit/>
          </a:bodyPr>
          <a:lstStyle/>
          <a:p>
            <a:r>
              <a:rPr lang="cs-CZ" sz="3600" b="1" dirty="0" err="1">
                <a:solidFill>
                  <a:srgbClr val="002060"/>
                </a:solidFill>
              </a:rPr>
              <a:t>Have</a:t>
            </a:r>
            <a:r>
              <a:rPr lang="cs-CZ" sz="3600" b="1" dirty="0">
                <a:solidFill>
                  <a:srgbClr val="002060"/>
                </a:solidFill>
              </a:rPr>
              <a:t> to </a:t>
            </a:r>
            <a:r>
              <a:rPr lang="cs-CZ" sz="3600" dirty="0">
                <a:solidFill>
                  <a:srgbClr val="002060"/>
                </a:solidFill>
              </a:rPr>
              <a:t>– </a:t>
            </a:r>
            <a:r>
              <a:rPr lang="cs-CZ" sz="3600" dirty="0" err="1">
                <a:solidFill>
                  <a:srgbClr val="002060"/>
                </a:solidFill>
              </a:rPr>
              <a:t>general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obligation</a:t>
            </a:r>
            <a:r>
              <a:rPr lang="cs-CZ" sz="3600" dirty="0">
                <a:solidFill>
                  <a:srgbClr val="002060"/>
                </a:solidFill>
              </a:rPr>
              <a:t> – rule, </a:t>
            </a:r>
            <a:r>
              <a:rPr lang="cs-CZ" sz="3600" dirty="0" err="1">
                <a:solidFill>
                  <a:srgbClr val="002060"/>
                </a:solidFill>
              </a:rPr>
              <a:t>law</a:t>
            </a:r>
            <a:endParaRPr lang="cs-CZ" sz="3600" dirty="0">
              <a:solidFill>
                <a:srgbClr val="002060"/>
              </a:solidFill>
            </a:endParaRPr>
          </a:p>
          <a:p>
            <a:r>
              <a:rPr lang="cs-CZ" sz="3600" b="1" dirty="0" err="1">
                <a:solidFill>
                  <a:srgbClr val="002060"/>
                </a:solidFill>
              </a:rPr>
              <a:t>Must</a:t>
            </a:r>
            <a:r>
              <a:rPr lang="cs-CZ" sz="3600" dirty="0">
                <a:solidFill>
                  <a:srgbClr val="002060"/>
                </a:solidFill>
              </a:rPr>
              <a:t> – </a:t>
            </a:r>
            <a:r>
              <a:rPr lang="cs-CZ" sz="3600" dirty="0" err="1">
                <a:solidFill>
                  <a:srgbClr val="002060"/>
                </a:solidFill>
              </a:rPr>
              <a:t>personal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obligation</a:t>
            </a:r>
            <a:endParaRPr lang="cs-CZ" sz="3600" dirty="0">
              <a:solidFill>
                <a:srgbClr val="002060"/>
              </a:solidFill>
            </a:endParaRPr>
          </a:p>
          <a:p>
            <a:r>
              <a:rPr lang="cs-CZ" sz="3600" b="1" dirty="0" err="1">
                <a:solidFill>
                  <a:srgbClr val="002060"/>
                </a:solidFill>
              </a:rPr>
              <a:t>Don´t</a:t>
            </a:r>
            <a:r>
              <a:rPr lang="cs-CZ" sz="3600" b="1" dirty="0">
                <a:solidFill>
                  <a:srgbClr val="002060"/>
                </a:solidFill>
              </a:rPr>
              <a:t> </a:t>
            </a:r>
            <a:r>
              <a:rPr lang="cs-CZ" sz="3600" b="1" dirty="0" err="1">
                <a:solidFill>
                  <a:srgbClr val="002060"/>
                </a:solidFill>
              </a:rPr>
              <a:t>have</a:t>
            </a:r>
            <a:r>
              <a:rPr lang="cs-CZ" sz="3600" b="1" dirty="0">
                <a:solidFill>
                  <a:srgbClr val="002060"/>
                </a:solidFill>
              </a:rPr>
              <a:t> to </a:t>
            </a:r>
            <a:r>
              <a:rPr lang="cs-CZ" sz="3600" dirty="0">
                <a:solidFill>
                  <a:srgbClr val="002060"/>
                </a:solidFill>
              </a:rPr>
              <a:t>– not </a:t>
            </a:r>
            <a:r>
              <a:rPr lang="cs-CZ" sz="3600" dirty="0" err="1">
                <a:solidFill>
                  <a:srgbClr val="002060"/>
                </a:solidFill>
              </a:rPr>
              <a:t>obligatory</a:t>
            </a:r>
            <a:r>
              <a:rPr lang="cs-CZ" sz="3600" dirty="0">
                <a:solidFill>
                  <a:srgbClr val="002060"/>
                </a:solidFill>
              </a:rPr>
              <a:t>/</a:t>
            </a:r>
            <a:r>
              <a:rPr lang="cs-CZ" sz="3600" dirty="0" err="1">
                <a:solidFill>
                  <a:srgbClr val="002060"/>
                </a:solidFill>
              </a:rPr>
              <a:t>necessary</a:t>
            </a:r>
            <a:endParaRPr lang="cs-CZ" sz="3600" dirty="0">
              <a:solidFill>
                <a:srgbClr val="002060"/>
              </a:solidFill>
            </a:endParaRPr>
          </a:p>
          <a:p>
            <a:r>
              <a:rPr lang="cs-CZ" sz="3600" b="1" dirty="0" err="1">
                <a:solidFill>
                  <a:srgbClr val="002060"/>
                </a:solidFill>
              </a:rPr>
              <a:t>Mustn´t</a:t>
            </a:r>
            <a:r>
              <a:rPr lang="cs-CZ" sz="3600" b="1" dirty="0">
                <a:solidFill>
                  <a:srgbClr val="002060"/>
                </a:solidFill>
              </a:rPr>
              <a:t> </a:t>
            </a:r>
            <a:r>
              <a:rPr lang="cs-CZ" sz="3600" dirty="0">
                <a:solidFill>
                  <a:srgbClr val="002060"/>
                </a:solidFill>
              </a:rPr>
              <a:t>– </a:t>
            </a:r>
            <a:r>
              <a:rPr lang="cs-CZ" sz="3600" dirty="0" err="1">
                <a:solidFill>
                  <a:srgbClr val="002060"/>
                </a:solidFill>
              </a:rPr>
              <a:t>It´s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prohibited</a:t>
            </a:r>
            <a:endParaRPr lang="cs-CZ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1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8840"/>
          </a:xfrm>
        </p:spPr>
        <p:txBody>
          <a:bodyPr>
            <a:normAutofit fontScale="90000"/>
          </a:bodyPr>
          <a:lstStyle/>
          <a:p>
            <a:r>
              <a:rPr lang="cs-CZ" u="sng" dirty="0" err="1">
                <a:solidFill>
                  <a:srgbClr val="002060"/>
                </a:solidFill>
              </a:rPr>
              <a:t>Have</a:t>
            </a:r>
            <a:r>
              <a:rPr lang="cs-CZ" u="sng" dirty="0">
                <a:solidFill>
                  <a:srgbClr val="002060"/>
                </a:solidFill>
              </a:rPr>
              <a:t> to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3</a:t>
            </a:r>
            <a:r>
              <a:rPr lang="cs-CZ" sz="3100" baseline="30000" dirty="0">
                <a:solidFill>
                  <a:srgbClr val="002060"/>
                </a:solidFill>
              </a:rPr>
              <a:t>rd</a:t>
            </a:r>
            <a:r>
              <a:rPr lang="cs-CZ" sz="3100" dirty="0">
                <a:solidFill>
                  <a:srgbClr val="002060"/>
                </a:solidFill>
              </a:rPr>
              <a:t> person</a:t>
            </a:r>
            <a:r>
              <a:rPr lang="en-US" sz="3100" dirty="0">
                <a:solidFill>
                  <a:srgbClr val="002060"/>
                </a:solidFill>
              </a:rPr>
              <a:t> singular</a:t>
            </a:r>
            <a:r>
              <a:rPr lang="cs-CZ" sz="3100" dirty="0">
                <a:solidFill>
                  <a:srgbClr val="002060"/>
                </a:solidFill>
              </a:rPr>
              <a:t> has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do/does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don’t/doesn’t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</p:spPr>
        <p:txBody>
          <a:bodyPr numCol="3">
            <a:noAutofit/>
          </a:bodyPr>
          <a:lstStyle/>
          <a:p>
            <a:pPr>
              <a:defRPr/>
            </a:pPr>
            <a:r>
              <a:rPr lang="cs-CZ" sz="2000" dirty="0">
                <a:solidFill>
                  <a:srgbClr val="002060"/>
                </a:solidFill>
              </a:rPr>
              <a:t>I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cs-CZ" sz="2000" dirty="0" err="1">
                <a:solidFill>
                  <a:srgbClr val="002060"/>
                </a:solidFill>
              </a:rPr>
              <a:t>work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You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cs-CZ" sz="2000" dirty="0" err="1">
                <a:solidFill>
                  <a:srgbClr val="002060"/>
                </a:solidFill>
              </a:rPr>
              <a:t>work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He </a:t>
            </a:r>
            <a:r>
              <a:rPr lang="cs-CZ" sz="2000" dirty="0">
                <a:solidFill>
                  <a:srgbClr val="00B050"/>
                </a:solidFill>
              </a:rPr>
              <a:t>has to </a:t>
            </a:r>
            <a:r>
              <a:rPr lang="cs-CZ" sz="2000" dirty="0" err="1">
                <a:solidFill>
                  <a:srgbClr val="002060"/>
                </a:solidFill>
              </a:rPr>
              <a:t>work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She </a:t>
            </a:r>
            <a:r>
              <a:rPr lang="cs-CZ" sz="2000" dirty="0">
                <a:solidFill>
                  <a:srgbClr val="00B050"/>
                </a:solidFill>
              </a:rPr>
              <a:t>has to </a:t>
            </a:r>
            <a:r>
              <a:rPr lang="cs-CZ" sz="2000" dirty="0" err="1">
                <a:solidFill>
                  <a:srgbClr val="002060"/>
                </a:solidFill>
              </a:rPr>
              <a:t>work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It </a:t>
            </a:r>
            <a:r>
              <a:rPr lang="cs-CZ" sz="2000" dirty="0">
                <a:solidFill>
                  <a:srgbClr val="00B050"/>
                </a:solidFill>
              </a:rPr>
              <a:t>has to </a:t>
            </a:r>
            <a:r>
              <a:rPr lang="cs-CZ" sz="2000" dirty="0" err="1">
                <a:solidFill>
                  <a:srgbClr val="002060"/>
                </a:solidFill>
              </a:rPr>
              <a:t>work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We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cs-CZ" sz="2000" dirty="0" err="1">
                <a:solidFill>
                  <a:srgbClr val="002060"/>
                </a:solidFill>
              </a:rPr>
              <a:t>work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You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cs-CZ" sz="2000" dirty="0" err="1">
                <a:solidFill>
                  <a:srgbClr val="002060"/>
                </a:solidFill>
              </a:rPr>
              <a:t>work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They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cs-CZ" sz="2000" dirty="0" err="1">
                <a:solidFill>
                  <a:srgbClr val="002060"/>
                </a:solidFill>
              </a:rPr>
              <a:t>work</a:t>
            </a:r>
            <a:r>
              <a:rPr lang="cs-CZ" sz="2000" dirty="0">
                <a:solidFill>
                  <a:srgbClr val="002060"/>
                </a:solidFill>
              </a:rPr>
              <a:t>.</a:t>
            </a: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buNone/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Do</a:t>
            </a:r>
            <a:r>
              <a:rPr lang="en-US" sz="2000" dirty="0">
                <a:solidFill>
                  <a:srgbClr val="002060"/>
                </a:solidFill>
              </a:rPr>
              <a:t> I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work?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Do</a:t>
            </a:r>
            <a:r>
              <a:rPr lang="en-US" sz="2000" dirty="0">
                <a:solidFill>
                  <a:srgbClr val="002060"/>
                </a:solidFill>
              </a:rPr>
              <a:t> you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work?</a:t>
            </a: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Does </a:t>
            </a:r>
            <a:r>
              <a:rPr lang="en-US" sz="2000" dirty="0">
                <a:solidFill>
                  <a:srgbClr val="002060"/>
                </a:solidFill>
              </a:rPr>
              <a:t>he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work?</a:t>
            </a: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Does </a:t>
            </a:r>
            <a:r>
              <a:rPr lang="en-US" sz="2000" dirty="0">
                <a:solidFill>
                  <a:srgbClr val="002060"/>
                </a:solidFill>
              </a:rPr>
              <a:t>she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en-US" sz="2000" dirty="0">
                <a:solidFill>
                  <a:srgbClr val="002060"/>
                </a:solidFill>
              </a:rPr>
              <a:t>work?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Does </a:t>
            </a:r>
            <a:r>
              <a:rPr lang="en-US" sz="2000" dirty="0">
                <a:solidFill>
                  <a:srgbClr val="002060"/>
                </a:solidFill>
              </a:rPr>
              <a:t>it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work?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buNone/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Do</a:t>
            </a:r>
            <a:r>
              <a:rPr lang="en-US" sz="2000" dirty="0">
                <a:solidFill>
                  <a:srgbClr val="002060"/>
                </a:solidFill>
              </a:rPr>
              <a:t> we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work?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Do</a:t>
            </a:r>
            <a:r>
              <a:rPr lang="en-US" sz="2000" dirty="0">
                <a:solidFill>
                  <a:srgbClr val="002060"/>
                </a:solidFill>
              </a:rPr>
              <a:t> you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work?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FF0000"/>
                </a:solidFill>
              </a:rPr>
              <a:t>Do</a:t>
            </a:r>
            <a:r>
              <a:rPr lang="en-US" sz="2000" dirty="0">
                <a:solidFill>
                  <a:srgbClr val="002060"/>
                </a:solidFill>
              </a:rPr>
              <a:t> they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work?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I </a:t>
            </a:r>
            <a:r>
              <a:rPr lang="en-US" sz="2000" dirty="0">
                <a:solidFill>
                  <a:srgbClr val="FF0000"/>
                </a:solidFill>
              </a:rPr>
              <a:t>don’t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work.</a:t>
            </a: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You </a:t>
            </a:r>
            <a:r>
              <a:rPr lang="en-US" sz="2000" dirty="0">
                <a:solidFill>
                  <a:srgbClr val="FF0000"/>
                </a:solidFill>
              </a:rPr>
              <a:t>don’t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work.</a:t>
            </a: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He </a:t>
            </a:r>
            <a:r>
              <a:rPr lang="en-US" sz="2000" dirty="0">
                <a:solidFill>
                  <a:srgbClr val="FF0000"/>
                </a:solidFill>
              </a:rPr>
              <a:t>doesn’t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work.</a:t>
            </a: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She </a:t>
            </a:r>
            <a:r>
              <a:rPr lang="en-US" sz="2000" dirty="0">
                <a:solidFill>
                  <a:srgbClr val="FF0000"/>
                </a:solidFill>
              </a:rPr>
              <a:t>doesn’t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</a:t>
            </a:r>
            <a:r>
              <a:rPr lang="en-US" sz="2000" dirty="0">
                <a:solidFill>
                  <a:srgbClr val="002060"/>
                </a:solidFill>
              </a:rPr>
              <a:t>work.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It </a:t>
            </a:r>
            <a:r>
              <a:rPr lang="en-US" sz="2000" dirty="0">
                <a:solidFill>
                  <a:srgbClr val="FF0000"/>
                </a:solidFill>
              </a:rPr>
              <a:t>doesn’t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work.</a:t>
            </a:r>
            <a:endParaRPr lang="cs-CZ" sz="20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We </a:t>
            </a:r>
            <a:r>
              <a:rPr lang="en-US" sz="2000" dirty="0">
                <a:solidFill>
                  <a:srgbClr val="FF0000"/>
                </a:solidFill>
              </a:rPr>
              <a:t>don’t</a:t>
            </a:r>
            <a:r>
              <a:rPr lang="cs-CZ" sz="2000" dirty="0">
                <a:solidFill>
                  <a:srgbClr val="00B05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work.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You </a:t>
            </a:r>
            <a:r>
              <a:rPr lang="en-US" sz="2000" dirty="0">
                <a:solidFill>
                  <a:srgbClr val="FF0000"/>
                </a:solidFill>
              </a:rPr>
              <a:t>don’t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work.</a:t>
            </a:r>
            <a:endParaRPr lang="cs-CZ" sz="20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2060"/>
                </a:solidFill>
              </a:rPr>
              <a:t>They </a:t>
            </a:r>
            <a:r>
              <a:rPr lang="en-US" sz="2000" dirty="0">
                <a:solidFill>
                  <a:srgbClr val="FF0000"/>
                </a:solidFill>
              </a:rPr>
              <a:t>don’t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cs-CZ" sz="2000" dirty="0" err="1">
                <a:solidFill>
                  <a:srgbClr val="00B050"/>
                </a:solidFill>
              </a:rPr>
              <a:t>have</a:t>
            </a:r>
            <a:r>
              <a:rPr lang="cs-CZ" sz="2000" dirty="0">
                <a:solidFill>
                  <a:srgbClr val="00B050"/>
                </a:solidFill>
              </a:rPr>
              <a:t> to </a:t>
            </a:r>
            <a:r>
              <a:rPr lang="en-US" sz="2000" dirty="0">
                <a:solidFill>
                  <a:srgbClr val="002060"/>
                </a:solidFill>
              </a:rPr>
              <a:t>work.</a:t>
            </a:r>
            <a:endParaRPr lang="cs-CZ" sz="2000" dirty="0">
              <a:solidFill>
                <a:srgbClr val="002060"/>
              </a:solidFill>
            </a:endParaRP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340910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Have</a:t>
            </a:r>
            <a:r>
              <a:rPr lang="cs-CZ" u="sng" dirty="0">
                <a:solidFill>
                  <a:srgbClr val="002060"/>
                </a:solidFill>
              </a:rPr>
              <a:t> to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09430"/>
              </p:ext>
            </p:extLst>
          </p:nvPr>
        </p:nvGraphicFramePr>
        <p:xfrm>
          <a:off x="179512" y="1988840"/>
          <a:ext cx="8784976" cy="338437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4063"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to 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Do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to…?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don´t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to…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has to…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Does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he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to…?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He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doesn´t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to…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Past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had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to…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Did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to…?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didn´t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to…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perf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.</a:t>
                      </a:r>
                      <a:r>
                        <a:rPr lang="cs-CZ" sz="20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had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to…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had to…?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haven´t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had to…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has had to…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Has he had to…?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He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hasn´t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had to…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063"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0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will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to…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Will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you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to…?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won´t</a:t>
                      </a:r>
                      <a:r>
                        <a:rPr lang="cs-CZ" sz="20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rgbClr val="002060"/>
                          </a:solidFill>
                        </a:rPr>
                        <a:t> to…</a:t>
                      </a:r>
                      <a:endParaRPr lang="cs-CZ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833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Infinitive x </a:t>
            </a:r>
            <a:r>
              <a:rPr lang="cs-CZ" u="sng" dirty="0" err="1">
                <a:solidFill>
                  <a:srgbClr val="002060"/>
                </a:solidFill>
              </a:rPr>
              <a:t>gerund</a:t>
            </a:r>
            <a:endParaRPr lang="cs-CZ" u="sng" dirty="0">
              <a:solidFill>
                <a:srgbClr val="00206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932791"/>
              </p:ext>
            </p:extLst>
          </p:nvPr>
        </p:nvGraphicFramePr>
        <p:xfrm>
          <a:off x="1835696" y="2780928"/>
          <a:ext cx="5688632" cy="1994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44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3600" b="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36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3600" b="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36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408">
                <a:tc>
                  <a:txBody>
                    <a:bodyPr/>
                    <a:lstStyle/>
                    <a:p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having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Not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having</a:t>
                      </a:r>
                      <a:endParaRPr lang="cs-CZ" sz="36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205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Modal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verbs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0294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err="1">
                <a:solidFill>
                  <a:srgbClr val="002060"/>
                </a:solidFill>
              </a:rPr>
              <a:t>Modal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verbs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>
                <a:solidFill>
                  <a:srgbClr val="002060"/>
                </a:solidFill>
              </a:rPr>
              <a:t>All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persons</a:t>
            </a:r>
            <a:r>
              <a:rPr lang="cs-CZ" sz="2800" dirty="0">
                <a:solidFill>
                  <a:srgbClr val="002060"/>
                </a:solidFill>
              </a:rPr>
              <a:t> –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same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form</a:t>
            </a:r>
            <a:r>
              <a:rPr lang="cs-CZ" sz="2800" dirty="0">
                <a:solidFill>
                  <a:srgbClr val="002060"/>
                </a:solidFill>
              </a:rPr>
              <a:t> (no –s in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3rd person)</a:t>
            </a:r>
          </a:p>
          <a:p>
            <a:r>
              <a:rPr lang="cs-CZ" sz="2800" dirty="0" err="1">
                <a:solidFill>
                  <a:srgbClr val="002060"/>
                </a:solidFill>
              </a:rPr>
              <a:t>Only</a:t>
            </a:r>
            <a:r>
              <a:rPr lang="cs-CZ" sz="2800" dirty="0">
                <a:solidFill>
                  <a:srgbClr val="002060"/>
                </a:solidFill>
              </a:rPr>
              <a:t> in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present</a:t>
            </a:r>
            <a:r>
              <a:rPr lang="cs-CZ" sz="2800" dirty="0">
                <a:solidFill>
                  <a:srgbClr val="002060"/>
                </a:solidFill>
              </a:rPr>
              <a:t> tense</a:t>
            </a:r>
          </a:p>
          <a:p>
            <a:r>
              <a:rPr lang="cs-CZ" sz="2800" dirty="0" err="1">
                <a:solidFill>
                  <a:srgbClr val="002060"/>
                </a:solidFill>
              </a:rPr>
              <a:t>Don´t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have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an</a:t>
            </a:r>
            <a:r>
              <a:rPr lang="cs-CZ" sz="2800" dirty="0">
                <a:solidFill>
                  <a:srgbClr val="002060"/>
                </a:solidFill>
              </a:rPr>
              <a:t> infinitive</a:t>
            </a:r>
          </a:p>
          <a:p>
            <a:r>
              <a:rPr lang="cs-CZ" sz="2800" dirty="0" err="1">
                <a:solidFill>
                  <a:srgbClr val="002060"/>
                </a:solidFill>
              </a:rPr>
              <a:t>If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you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need</a:t>
            </a:r>
            <a:r>
              <a:rPr lang="cs-CZ" sz="2800" dirty="0">
                <a:solidFill>
                  <a:srgbClr val="002060"/>
                </a:solidFill>
              </a:rPr>
              <a:t> to use </a:t>
            </a:r>
            <a:r>
              <a:rPr lang="cs-CZ" sz="2800" dirty="0" err="1">
                <a:solidFill>
                  <a:srgbClr val="002060"/>
                </a:solidFill>
              </a:rPr>
              <a:t>any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other</a:t>
            </a:r>
            <a:r>
              <a:rPr lang="cs-CZ" sz="2800" dirty="0">
                <a:solidFill>
                  <a:srgbClr val="002060"/>
                </a:solidFill>
              </a:rPr>
              <a:t> tense use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descriptive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form</a:t>
            </a:r>
            <a:endParaRPr lang="cs-CZ" sz="2800" dirty="0">
              <a:solidFill>
                <a:srgbClr val="002060"/>
              </a:solidFill>
            </a:endParaRPr>
          </a:p>
          <a:p>
            <a:r>
              <a:rPr lang="cs-CZ" sz="2800" dirty="0" err="1">
                <a:solidFill>
                  <a:srgbClr val="002060"/>
                </a:solidFill>
              </a:rPr>
              <a:t>Followed</a:t>
            </a:r>
            <a:r>
              <a:rPr lang="cs-CZ" sz="2800" dirty="0">
                <a:solidFill>
                  <a:srgbClr val="002060"/>
                </a:solidFill>
              </a:rPr>
              <a:t> by infinitive </a:t>
            </a:r>
            <a:r>
              <a:rPr lang="cs-CZ" sz="2800" dirty="0" err="1">
                <a:solidFill>
                  <a:srgbClr val="002060"/>
                </a:solidFill>
              </a:rPr>
              <a:t>without</a:t>
            </a:r>
            <a:r>
              <a:rPr lang="cs-CZ" sz="2800" dirty="0">
                <a:solidFill>
                  <a:srgbClr val="002060"/>
                </a:solidFill>
              </a:rPr>
              <a:t> „to“</a:t>
            </a:r>
          </a:p>
        </p:txBody>
      </p:sp>
    </p:spTree>
    <p:extLst>
      <p:ext uri="{BB962C8B-B14F-4D97-AF65-F5344CB8AC3E}">
        <p14:creationId xmlns:p14="http://schemas.microsoft.com/office/powerpoint/2010/main" val="2580120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>
                <a:solidFill>
                  <a:schemeClr val="tx2">
                    <a:lumMod val="50000"/>
                  </a:schemeClr>
                </a:solidFill>
              </a:rPr>
              <a:t>Modal</a:t>
            </a:r>
            <a:r>
              <a:rPr lang="cs-CZ" u="sng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u="sng" dirty="0" err="1">
                <a:solidFill>
                  <a:schemeClr val="tx2">
                    <a:lumMod val="50000"/>
                  </a:schemeClr>
                </a:solidFill>
              </a:rPr>
              <a:t>verbs</a:t>
            </a:r>
            <a:endParaRPr lang="cs-CZ" u="sng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6124680"/>
              </p:ext>
            </p:extLst>
          </p:nvPr>
        </p:nvGraphicFramePr>
        <p:xfrm>
          <a:off x="457200" y="1600200"/>
          <a:ext cx="8229600" cy="459888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must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muset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mustn´t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nesmět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needn´t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nemuset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umět, moci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can´t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neumět,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nemoci, nesmět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měl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bys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neměl bys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7625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738</Words>
  <Application>Microsoft Office PowerPoint</Application>
  <PresentationFormat>Předvádění na obrazovce (4:3)</PresentationFormat>
  <Paragraphs>149</Paragraphs>
  <Slides>14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systému Office</vt:lpstr>
      <vt:lpstr>Have to, must, should</vt:lpstr>
      <vt:lpstr>Prezentace aplikace PowerPoint</vt:lpstr>
      <vt:lpstr>Prezentace aplikace PowerPoint</vt:lpstr>
      <vt:lpstr>Have to 3rd person singular has Questions – do/does Negative – don’t/doesn’t</vt:lpstr>
      <vt:lpstr>Have to</vt:lpstr>
      <vt:lpstr>Infinitive x gerund</vt:lpstr>
      <vt:lpstr>Modal verbs</vt:lpstr>
      <vt:lpstr>Modal verbs</vt:lpstr>
      <vt:lpstr>Modal verbs</vt:lpstr>
      <vt:lpstr>Prezentace aplikace PowerPoint</vt:lpstr>
      <vt:lpstr>Prezentace aplikace PowerPoint</vt:lpstr>
      <vt:lpstr>Prezentace aplikace PowerPoint</vt:lpstr>
      <vt:lpstr>Infinitive x gerund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to, must</dc:title>
  <dc:creator>Krejčová Kristýna</dc:creator>
  <cp:lastModifiedBy>Kristýna Krejčová</cp:lastModifiedBy>
  <cp:revision>10</cp:revision>
  <dcterms:created xsi:type="dcterms:W3CDTF">2014-05-29T11:08:01Z</dcterms:created>
  <dcterms:modified xsi:type="dcterms:W3CDTF">2020-11-24T13:17:12Z</dcterms:modified>
</cp:coreProperties>
</file>