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4"/>
  </p:notesMasterIdLst>
  <p:sldIdLst>
    <p:sldId id="256" r:id="rId2"/>
    <p:sldId id="258" r:id="rId3"/>
    <p:sldId id="273" r:id="rId4"/>
    <p:sldId id="275" r:id="rId5"/>
    <p:sldId id="279" r:id="rId6"/>
    <p:sldId id="259" r:id="rId7"/>
    <p:sldId id="274" r:id="rId8"/>
    <p:sldId id="276" r:id="rId9"/>
    <p:sldId id="260" r:id="rId10"/>
    <p:sldId id="278" r:id="rId11"/>
    <p:sldId id="261" r:id="rId12"/>
    <p:sldId id="264" r:id="rId13"/>
    <p:sldId id="267" r:id="rId14"/>
    <p:sldId id="265" r:id="rId15"/>
    <p:sldId id="268" r:id="rId16"/>
    <p:sldId id="266" r:id="rId17"/>
    <p:sldId id="269" r:id="rId18"/>
    <p:sldId id="270" r:id="rId19"/>
    <p:sldId id="271" r:id="rId20"/>
    <p:sldId id="272" r:id="rId21"/>
    <p:sldId id="257" r:id="rId22"/>
    <p:sldId id="280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86" d="100"/>
          <a:sy n="86" d="100"/>
        </p:scale>
        <p:origin x="33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20C838-D25D-4641-B7BD-83DFD35291B2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9D6CB1-9182-4499-AC45-C8A0DA44B1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1740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Zástupný symbol pro obrázek snímku 1">
            <a:extLst>
              <a:ext uri="{FF2B5EF4-FFF2-40B4-BE49-F238E27FC236}">
                <a16:creationId xmlns:a16="http://schemas.microsoft.com/office/drawing/2014/main" id="{F7A1ABA0-3E7A-4020-AFC8-AD70048F55A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Zástupný symbol pro poznámky 2">
            <a:extLst>
              <a:ext uri="{FF2B5EF4-FFF2-40B4-BE49-F238E27FC236}">
                <a16:creationId xmlns:a16="http://schemas.microsoft.com/office/drawing/2014/main" id="{6B8C8B89-EF06-4DDF-8C29-3DB4DB5C3F4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20484" name="Zástupný symbol pro číslo snímku 3">
            <a:extLst>
              <a:ext uri="{FF2B5EF4-FFF2-40B4-BE49-F238E27FC236}">
                <a16:creationId xmlns:a16="http://schemas.microsoft.com/office/drawing/2014/main" id="{74FD01C3-53BE-4C31-8C28-3F36BA5740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76A8430-19AE-4628-A26D-5FC990FF0274}" type="slidenum">
              <a:rPr lang="cs-CZ" altLang="cs-CZ"/>
              <a:pPr/>
              <a:t>22</a:t>
            </a:fld>
            <a:endParaRPr lang="cs-CZ" alt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93700" ty="-82550" sx="35000" sy="3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0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393700" ty="-82550" sx="35000" sy="3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11/20/2020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11/20/2020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>
                <a:solidFill>
                  <a:srgbClr val="002060"/>
                </a:solidFill>
              </a:rPr>
              <a:t>InfinitivE</a:t>
            </a:r>
            <a:r>
              <a:rPr lang="cs-CZ" dirty="0">
                <a:solidFill>
                  <a:srgbClr val="002060"/>
                </a:solidFill>
              </a:rPr>
              <a:t> x </a:t>
            </a:r>
            <a:r>
              <a:rPr lang="cs-CZ" dirty="0" err="1">
                <a:solidFill>
                  <a:srgbClr val="002060"/>
                </a:solidFill>
              </a:rPr>
              <a:t>gerund</a:t>
            </a: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>
                <a:solidFill>
                  <a:srgbClr val="002060"/>
                </a:solidFill>
              </a:rPr>
              <a:t>Kristýna Krejčová</a:t>
            </a:r>
          </a:p>
        </p:txBody>
      </p:sp>
    </p:spTree>
    <p:extLst>
      <p:ext uri="{BB962C8B-B14F-4D97-AF65-F5344CB8AC3E}">
        <p14:creationId xmlns:p14="http://schemas.microsoft.com/office/powerpoint/2010/main" val="33787691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2060"/>
                </a:solidFill>
              </a:rPr>
              <a:t>INFINITIVE (</a:t>
            </a:r>
            <a:r>
              <a:rPr lang="cs-CZ" dirty="0" err="1">
                <a:solidFill>
                  <a:srgbClr val="002060"/>
                </a:solidFill>
              </a:rPr>
              <a:t>without</a:t>
            </a:r>
            <a:r>
              <a:rPr lang="cs-CZ" dirty="0">
                <a:solidFill>
                  <a:srgbClr val="002060"/>
                </a:solidFill>
              </a:rPr>
              <a:t> to)- LIST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1828799"/>
            <a:ext cx="9720073" cy="4808483"/>
          </a:xfrm>
        </p:spPr>
        <p:txBody>
          <a:bodyPr/>
          <a:lstStyle/>
          <a:p>
            <a:r>
              <a:rPr lang="cs-CZ" dirty="0">
                <a:solidFill>
                  <a:srgbClr val="002060"/>
                </a:solidFill>
              </a:rPr>
              <a:t>MAKE</a:t>
            </a:r>
          </a:p>
          <a:p>
            <a:r>
              <a:rPr lang="cs-CZ" dirty="0">
                <a:solidFill>
                  <a:srgbClr val="002060"/>
                </a:solidFill>
              </a:rPr>
              <a:t>LET</a:t>
            </a:r>
          </a:p>
          <a:p>
            <a:r>
              <a:rPr lang="cs-CZ" dirty="0">
                <a:solidFill>
                  <a:srgbClr val="002060"/>
                </a:solidFill>
              </a:rPr>
              <a:t>HELP</a:t>
            </a:r>
          </a:p>
        </p:txBody>
      </p:sp>
    </p:spTree>
    <p:extLst>
      <p:ext uri="{BB962C8B-B14F-4D97-AF65-F5344CB8AC3E}">
        <p14:creationId xmlns:p14="http://schemas.microsoft.com/office/powerpoint/2010/main" val="4281227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2060"/>
                </a:solidFill>
              </a:rPr>
              <a:t>GERUND - LIST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rgbClr val="002060"/>
                </a:solidFill>
              </a:rPr>
              <a:t>ENJOY</a:t>
            </a:r>
          </a:p>
          <a:p>
            <a:r>
              <a:rPr lang="cs-CZ" dirty="0">
                <a:solidFill>
                  <a:srgbClr val="002060"/>
                </a:solidFill>
              </a:rPr>
              <a:t>FINISH</a:t>
            </a:r>
          </a:p>
          <a:p>
            <a:r>
              <a:rPr lang="cs-CZ" dirty="0">
                <a:solidFill>
                  <a:srgbClr val="002060"/>
                </a:solidFill>
              </a:rPr>
              <a:t>HATE</a:t>
            </a:r>
          </a:p>
          <a:p>
            <a:r>
              <a:rPr lang="cs-CZ" dirty="0">
                <a:solidFill>
                  <a:srgbClr val="002060"/>
                </a:solidFill>
              </a:rPr>
              <a:t>LIKE </a:t>
            </a:r>
          </a:p>
          <a:p>
            <a:r>
              <a:rPr lang="cs-CZ" dirty="0">
                <a:solidFill>
                  <a:srgbClr val="002060"/>
                </a:solidFill>
              </a:rPr>
              <a:t>LOVE</a:t>
            </a:r>
          </a:p>
          <a:p>
            <a:r>
              <a:rPr lang="cs-CZ" dirty="0">
                <a:solidFill>
                  <a:srgbClr val="002060"/>
                </a:solidFill>
              </a:rPr>
              <a:t>(DON´T) MIND</a:t>
            </a:r>
          </a:p>
          <a:p>
            <a:r>
              <a:rPr lang="cs-CZ" dirty="0">
                <a:solidFill>
                  <a:srgbClr val="002060"/>
                </a:solidFill>
              </a:rPr>
              <a:t>SPEND</a:t>
            </a:r>
          </a:p>
          <a:p>
            <a:r>
              <a:rPr lang="cs-CZ" dirty="0">
                <a:solidFill>
                  <a:srgbClr val="002060"/>
                </a:solidFill>
              </a:rPr>
              <a:t>FEEL LIKE</a:t>
            </a:r>
          </a:p>
        </p:txBody>
      </p:sp>
    </p:spTree>
    <p:extLst>
      <p:ext uri="{BB962C8B-B14F-4D97-AF65-F5344CB8AC3E}">
        <p14:creationId xmlns:p14="http://schemas.microsoft.com/office/powerpoint/2010/main" val="2497880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409903"/>
            <a:ext cx="9720073" cy="5899457"/>
          </a:xfrm>
        </p:spPr>
        <p:txBody>
          <a:bodyPr>
            <a:normAutofit/>
          </a:bodyPr>
          <a:lstStyle/>
          <a:p>
            <a:endParaRPr lang="cs-CZ" sz="3200" dirty="0"/>
          </a:p>
          <a:p>
            <a:endParaRPr lang="cs-CZ" sz="3200" dirty="0"/>
          </a:p>
          <a:p>
            <a:pPr marL="0" indent="0">
              <a:buNone/>
            </a:pPr>
            <a:r>
              <a:rPr lang="cs-CZ" sz="3200" dirty="0"/>
              <a:t>                        </a:t>
            </a:r>
            <a:r>
              <a:rPr lang="cs-CZ" sz="3200" dirty="0">
                <a:solidFill>
                  <a:srgbClr val="002060"/>
                </a:solidFill>
              </a:rPr>
              <a:t>+ ING </a:t>
            </a:r>
          </a:p>
          <a:p>
            <a:pPr marL="0" indent="0">
              <a:buNone/>
            </a:pPr>
            <a:endParaRPr lang="cs-CZ" sz="3200" dirty="0"/>
          </a:p>
          <a:p>
            <a:r>
              <a:rPr lang="cs-CZ" sz="4000" dirty="0">
                <a:solidFill>
                  <a:srgbClr val="002060"/>
                </a:solidFill>
              </a:rPr>
              <a:t>STOP</a:t>
            </a:r>
          </a:p>
          <a:p>
            <a:endParaRPr lang="cs-CZ" sz="3200" dirty="0"/>
          </a:p>
          <a:p>
            <a:r>
              <a:rPr lang="cs-CZ" sz="3200" dirty="0"/>
              <a:t>                        </a:t>
            </a:r>
            <a:r>
              <a:rPr lang="cs-CZ" sz="3200" dirty="0">
                <a:solidFill>
                  <a:srgbClr val="002060"/>
                </a:solidFill>
              </a:rPr>
              <a:t>TO DO</a:t>
            </a:r>
          </a:p>
        </p:txBody>
      </p:sp>
      <p:sp>
        <p:nvSpPr>
          <p:cNvPr id="7" name="Šipka doprava 6"/>
          <p:cNvSpPr/>
          <p:nvPr/>
        </p:nvSpPr>
        <p:spPr>
          <a:xfrm>
            <a:off x="2459421" y="171844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 doprava 7"/>
          <p:cNvSpPr/>
          <p:nvPr/>
        </p:nvSpPr>
        <p:spPr>
          <a:xfrm>
            <a:off x="2475660" y="401390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0" name="Přímá spojnice 9"/>
          <p:cNvCxnSpPr>
            <a:stCxn id="7" idx="1"/>
            <a:endCxn id="8" idx="1"/>
          </p:cNvCxnSpPr>
          <p:nvPr/>
        </p:nvCxnSpPr>
        <p:spPr>
          <a:xfrm>
            <a:off x="2459421" y="1960758"/>
            <a:ext cx="16239" cy="22954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86283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6028" y="409903"/>
            <a:ext cx="10208173" cy="5899457"/>
          </a:xfrm>
        </p:spPr>
        <p:txBody>
          <a:bodyPr>
            <a:normAutofit/>
          </a:bodyPr>
          <a:lstStyle/>
          <a:p>
            <a:endParaRPr lang="cs-CZ" sz="3200" dirty="0"/>
          </a:p>
          <a:p>
            <a:endParaRPr lang="cs-CZ" sz="3200" dirty="0"/>
          </a:p>
          <a:p>
            <a:pPr marL="0" indent="0">
              <a:buNone/>
            </a:pPr>
            <a:r>
              <a:rPr lang="cs-CZ" sz="3200" dirty="0"/>
              <a:t>                            </a:t>
            </a:r>
            <a:r>
              <a:rPr lang="cs-CZ" sz="3200" dirty="0">
                <a:solidFill>
                  <a:srgbClr val="002060"/>
                </a:solidFill>
              </a:rPr>
              <a:t>SMOKING. </a:t>
            </a:r>
          </a:p>
          <a:p>
            <a:pPr marL="0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                            Přestal jsem kouřit.</a:t>
            </a:r>
          </a:p>
          <a:p>
            <a:pPr marL="0" indent="0">
              <a:buNone/>
            </a:pPr>
            <a:endParaRPr lang="cs-CZ" sz="3200" dirty="0"/>
          </a:p>
          <a:p>
            <a:r>
              <a:rPr lang="cs-CZ" sz="3200" dirty="0">
                <a:solidFill>
                  <a:srgbClr val="002060"/>
                </a:solidFill>
              </a:rPr>
              <a:t>I </a:t>
            </a:r>
            <a:r>
              <a:rPr lang="cs-CZ" sz="3200" dirty="0" err="1">
                <a:solidFill>
                  <a:srgbClr val="002060"/>
                </a:solidFill>
              </a:rPr>
              <a:t>stopped</a:t>
            </a:r>
            <a:endParaRPr lang="cs-CZ" sz="3200" dirty="0">
              <a:solidFill>
                <a:srgbClr val="002060"/>
              </a:solidFill>
            </a:endParaRPr>
          </a:p>
          <a:p>
            <a:endParaRPr lang="cs-CZ" sz="3200" dirty="0"/>
          </a:p>
          <a:p>
            <a:r>
              <a:rPr lang="cs-CZ" sz="3200" dirty="0"/>
              <a:t>                           </a:t>
            </a:r>
            <a:r>
              <a:rPr lang="cs-CZ" sz="3200" dirty="0">
                <a:solidFill>
                  <a:srgbClr val="002060"/>
                </a:solidFill>
              </a:rPr>
              <a:t>TO SMOKE.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                            Zastavil jsem se, abych si zapálil.</a:t>
            </a:r>
          </a:p>
        </p:txBody>
      </p:sp>
      <p:sp>
        <p:nvSpPr>
          <p:cNvPr id="7" name="Šipka doprava 6"/>
          <p:cNvSpPr/>
          <p:nvPr/>
        </p:nvSpPr>
        <p:spPr>
          <a:xfrm>
            <a:off x="2459421" y="171844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 doprava 7"/>
          <p:cNvSpPr/>
          <p:nvPr/>
        </p:nvSpPr>
        <p:spPr>
          <a:xfrm>
            <a:off x="2459421" y="455584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0" name="Přímá spojnice 9"/>
          <p:cNvCxnSpPr>
            <a:stCxn id="7" idx="1"/>
            <a:endCxn id="8" idx="1"/>
          </p:cNvCxnSpPr>
          <p:nvPr/>
        </p:nvCxnSpPr>
        <p:spPr>
          <a:xfrm>
            <a:off x="2459421" y="1960758"/>
            <a:ext cx="0" cy="28373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69136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409903"/>
            <a:ext cx="9720073" cy="5899457"/>
          </a:xfrm>
        </p:spPr>
        <p:txBody>
          <a:bodyPr>
            <a:normAutofit/>
          </a:bodyPr>
          <a:lstStyle/>
          <a:p>
            <a:endParaRPr lang="cs-CZ" sz="3200" dirty="0"/>
          </a:p>
          <a:p>
            <a:endParaRPr lang="cs-CZ" sz="32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                        + ING </a:t>
            </a:r>
          </a:p>
          <a:p>
            <a:pPr marL="0" indent="0">
              <a:buNone/>
            </a:pPr>
            <a:endParaRPr lang="cs-CZ" sz="3200" dirty="0">
              <a:solidFill>
                <a:srgbClr val="002060"/>
              </a:solidFill>
            </a:endParaRPr>
          </a:p>
          <a:p>
            <a:r>
              <a:rPr lang="cs-CZ" sz="4000" dirty="0">
                <a:solidFill>
                  <a:srgbClr val="002060"/>
                </a:solidFill>
              </a:rPr>
              <a:t>TRY</a:t>
            </a:r>
          </a:p>
          <a:p>
            <a:endParaRPr lang="cs-CZ" sz="3200" dirty="0">
              <a:solidFill>
                <a:srgbClr val="002060"/>
              </a:solidFill>
            </a:endParaRPr>
          </a:p>
          <a:p>
            <a:r>
              <a:rPr lang="cs-CZ" sz="3200" dirty="0">
                <a:solidFill>
                  <a:srgbClr val="002060"/>
                </a:solidFill>
              </a:rPr>
              <a:t>                        TO DO</a:t>
            </a:r>
          </a:p>
        </p:txBody>
      </p:sp>
      <p:sp>
        <p:nvSpPr>
          <p:cNvPr id="7" name="Šipka doprava 6"/>
          <p:cNvSpPr/>
          <p:nvPr/>
        </p:nvSpPr>
        <p:spPr>
          <a:xfrm>
            <a:off x="2459421" y="171844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 doprava 7"/>
          <p:cNvSpPr/>
          <p:nvPr/>
        </p:nvSpPr>
        <p:spPr>
          <a:xfrm>
            <a:off x="2475660" y="401390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" name="Přímá spojnice 3"/>
          <p:cNvCxnSpPr>
            <a:stCxn id="7" idx="1"/>
          </p:cNvCxnSpPr>
          <p:nvPr/>
        </p:nvCxnSpPr>
        <p:spPr>
          <a:xfrm>
            <a:off x="2459421" y="1960758"/>
            <a:ext cx="0" cy="23116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64092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409903"/>
            <a:ext cx="9720073" cy="5899457"/>
          </a:xfrm>
        </p:spPr>
        <p:txBody>
          <a:bodyPr>
            <a:normAutofit/>
          </a:bodyPr>
          <a:lstStyle/>
          <a:p>
            <a:endParaRPr lang="cs-CZ" sz="3200" dirty="0"/>
          </a:p>
          <a:p>
            <a:endParaRPr lang="cs-CZ" sz="3200" dirty="0"/>
          </a:p>
          <a:p>
            <a:pPr marL="0" indent="0">
              <a:buNone/>
            </a:pPr>
            <a:r>
              <a:rPr lang="cs-CZ" sz="3200" dirty="0"/>
              <a:t>                        ADDING </a:t>
            </a:r>
            <a:r>
              <a:rPr lang="cs-CZ" sz="3200" dirty="0" err="1"/>
              <a:t>sugar</a:t>
            </a:r>
            <a:r>
              <a:rPr lang="cs-CZ" sz="3200" dirty="0"/>
              <a:t>.</a:t>
            </a:r>
          </a:p>
          <a:p>
            <a:pPr marL="0" indent="0">
              <a:buNone/>
            </a:pPr>
            <a:r>
              <a:rPr lang="cs-CZ" sz="3200" dirty="0"/>
              <a:t>                         Zkusil jsem přidat cukr.  </a:t>
            </a:r>
          </a:p>
          <a:p>
            <a:r>
              <a:rPr lang="cs-CZ" sz="3200" dirty="0"/>
              <a:t>I </a:t>
            </a:r>
            <a:r>
              <a:rPr lang="cs-CZ" sz="3200" dirty="0" err="1"/>
              <a:t>tried</a:t>
            </a:r>
            <a:endParaRPr lang="cs-CZ" sz="3200" dirty="0"/>
          </a:p>
          <a:p>
            <a:endParaRPr lang="cs-CZ" sz="3200" dirty="0"/>
          </a:p>
          <a:p>
            <a:r>
              <a:rPr lang="cs-CZ" sz="3200" dirty="0"/>
              <a:t>                        TO HELP </a:t>
            </a:r>
            <a:r>
              <a:rPr lang="cs-CZ" sz="3200" dirty="0" err="1"/>
              <a:t>him</a:t>
            </a:r>
            <a:r>
              <a:rPr lang="cs-CZ" sz="3200" dirty="0"/>
              <a:t>.</a:t>
            </a:r>
          </a:p>
          <a:p>
            <a:r>
              <a:rPr lang="cs-CZ" sz="3200" dirty="0"/>
              <a:t>                         Snažil jsem se mu pomoci.</a:t>
            </a:r>
          </a:p>
        </p:txBody>
      </p:sp>
      <p:sp>
        <p:nvSpPr>
          <p:cNvPr id="7" name="Šipka doprava 6"/>
          <p:cNvSpPr/>
          <p:nvPr/>
        </p:nvSpPr>
        <p:spPr>
          <a:xfrm>
            <a:off x="2459421" y="171844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 doprava 7"/>
          <p:cNvSpPr/>
          <p:nvPr/>
        </p:nvSpPr>
        <p:spPr>
          <a:xfrm>
            <a:off x="2475660" y="401390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" name="Přímá spojnice 3"/>
          <p:cNvCxnSpPr>
            <a:stCxn id="7" idx="1"/>
          </p:cNvCxnSpPr>
          <p:nvPr/>
        </p:nvCxnSpPr>
        <p:spPr>
          <a:xfrm>
            <a:off x="2459421" y="1960758"/>
            <a:ext cx="0" cy="23116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38744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409903"/>
            <a:ext cx="9720073" cy="5899457"/>
          </a:xfrm>
        </p:spPr>
        <p:txBody>
          <a:bodyPr>
            <a:normAutofit/>
          </a:bodyPr>
          <a:lstStyle/>
          <a:p>
            <a:endParaRPr lang="cs-CZ" sz="3200" dirty="0"/>
          </a:p>
          <a:p>
            <a:endParaRPr lang="cs-CZ" sz="32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                                        TO DO</a:t>
            </a:r>
          </a:p>
          <a:p>
            <a:pPr marL="0" indent="0">
              <a:buNone/>
            </a:pPr>
            <a:endParaRPr lang="cs-CZ" sz="3200" dirty="0">
              <a:solidFill>
                <a:srgbClr val="002060"/>
              </a:solidFill>
            </a:endParaRPr>
          </a:p>
          <a:p>
            <a:r>
              <a:rPr lang="cs-CZ" sz="4000" dirty="0">
                <a:solidFill>
                  <a:srgbClr val="002060"/>
                </a:solidFill>
              </a:rPr>
              <a:t>REMEMBER </a:t>
            </a:r>
          </a:p>
          <a:p>
            <a:r>
              <a:rPr lang="cs-CZ" sz="4000" dirty="0">
                <a:solidFill>
                  <a:srgbClr val="002060"/>
                </a:solidFill>
              </a:rPr>
              <a:t>FORGET</a:t>
            </a:r>
          </a:p>
          <a:p>
            <a:r>
              <a:rPr lang="cs-CZ" sz="4000" dirty="0">
                <a:solidFill>
                  <a:srgbClr val="002060"/>
                </a:solidFill>
              </a:rPr>
              <a:t>REGRET</a:t>
            </a:r>
          </a:p>
          <a:p>
            <a:r>
              <a:rPr lang="cs-CZ" sz="3200" dirty="0">
                <a:solidFill>
                  <a:srgbClr val="002060"/>
                </a:solidFill>
              </a:rPr>
              <a:t>                                       </a:t>
            </a:r>
          </a:p>
          <a:p>
            <a:r>
              <a:rPr lang="cs-CZ" sz="3200" dirty="0">
                <a:solidFill>
                  <a:srgbClr val="002060"/>
                </a:solidFill>
              </a:rPr>
              <a:t>                                        + ING</a:t>
            </a:r>
          </a:p>
        </p:txBody>
      </p:sp>
      <p:sp>
        <p:nvSpPr>
          <p:cNvPr id="7" name="Šipka doprava 6"/>
          <p:cNvSpPr/>
          <p:nvPr/>
        </p:nvSpPr>
        <p:spPr>
          <a:xfrm>
            <a:off x="3988676" y="168691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 doprava 7"/>
          <p:cNvSpPr/>
          <p:nvPr/>
        </p:nvSpPr>
        <p:spPr>
          <a:xfrm>
            <a:off x="3988676" y="536973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" name="Přímá spojnice 3"/>
          <p:cNvCxnSpPr>
            <a:stCxn id="7" idx="1"/>
          </p:cNvCxnSpPr>
          <p:nvPr/>
        </p:nvCxnSpPr>
        <p:spPr>
          <a:xfrm>
            <a:off x="3988676" y="1929227"/>
            <a:ext cx="0" cy="36828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94717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409903"/>
            <a:ext cx="9720073" cy="6242357"/>
          </a:xfrm>
        </p:spPr>
        <p:txBody>
          <a:bodyPr>
            <a:normAutofit/>
          </a:bodyPr>
          <a:lstStyle/>
          <a:p>
            <a:endParaRPr lang="cs-CZ" sz="3200" dirty="0"/>
          </a:p>
          <a:p>
            <a:endParaRPr lang="cs-CZ" sz="32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                                        TO DO</a:t>
            </a:r>
          </a:p>
          <a:p>
            <a:pPr marL="0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                                        Následnost    </a:t>
            </a:r>
          </a:p>
          <a:p>
            <a:r>
              <a:rPr lang="cs-CZ" sz="3200" dirty="0">
                <a:solidFill>
                  <a:srgbClr val="002060"/>
                </a:solidFill>
              </a:rPr>
              <a:t>REMEMBER </a:t>
            </a:r>
          </a:p>
          <a:p>
            <a:r>
              <a:rPr lang="cs-CZ" sz="3200" dirty="0">
                <a:solidFill>
                  <a:srgbClr val="002060"/>
                </a:solidFill>
              </a:rPr>
              <a:t>FORGET</a:t>
            </a:r>
          </a:p>
          <a:p>
            <a:r>
              <a:rPr lang="cs-CZ" sz="3200" dirty="0">
                <a:solidFill>
                  <a:srgbClr val="002060"/>
                </a:solidFill>
              </a:rPr>
              <a:t>REGRET</a:t>
            </a:r>
          </a:p>
          <a:p>
            <a:r>
              <a:rPr lang="cs-CZ" sz="3200" dirty="0">
                <a:solidFill>
                  <a:srgbClr val="002060"/>
                </a:solidFill>
              </a:rPr>
              <a:t>                                       </a:t>
            </a:r>
          </a:p>
          <a:p>
            <a:r>
              <a:rPr lang="cs-CZ" sz="3200" dirty="0">
                <a:solidFill>
                  <a:srgbClr val="002060"/>
                </a:solidFill>
              </a:rPr>
              <a:t>                                        + ING</a:t>
            </a:r>
          </a:p>
          <a:p>
            <a:r>
              <a:rPr lang="cs-CZ" sz="3200" dirty="0">
                <a:solidFill>
                  <a:srgbClr val="002060"/>
                </a:solidFill>
              </a:rPr>
              <a:t>                                         Předčasnost </a:t>
            </a:r>
          </a:p>
          <a:p>
            <a:endParaRPr lang="cs-CZ" sz="3200" dirty="0"/>
          </a:p>
        </p:txBody>
      </p:sp>
      <p:sp>
        <p:nvSpPr>
          <p:cNvPr id="7" name="Šipka doprava 6"/>
          <p:cNvSpPr/>
          <p:nvPr/>
        </p:nvSpPr>
        <p:spPr>
          <a:xfrm>
            <a:off x="3988676" y="168691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 doprava 7"/>
          <p:cNvSpPr/>
          <p:nvPr/>
        </p:nvSpPr>
        <p:spPr>
          <a:xfrm>
            <a:off x="3988676" y="536973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" name="Přímá spojnice 3"/>
          <p:cNvCxnSpPr>
            <a:stCxn id="7" idx="1"/>
          </p:cNvCxnSpPr>
          <p:nvPr/>
        </p:nvCxnSpPr>
        <p:spPr>
          <a:xfrm>
            <a:off x="3988676" y="1929227"/>
            <a:ext cx="0" cy="36828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14868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409903"/>
            <a:ext cx="11167872" cy="6242357"/>
          </a:xfrm>
        </p:spPr>
        <p:txBody>
          <a:bodyPr>
            <a:normAutofit lnSpcReduction="10000"/>
          </a:bodyPr>
          <a:lstStyle/>
          <a:p>
            <a:endParaRPr lang="cs-CZ" sz="3200" dirty="0">
              <a:solidFill>
                <a:srgbClr val="002060"/>
              </a:solidFill>
            </a:endParaRPr>
          </a:p>
          <a:p>
            <a:endParaRPr lang="cs-CZ" sz="32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                                        TO DO </a:t>
            </a:r>
            <a:r>
              <a:rPr lang="cs-CZ" sz="3200" dirty="0" err="1">
                <a:solidFill>
                  <a:srgbClr val="002060"/>
                </a:solidFill>
              </a:rPr>
              <a:t>the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homework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                                        Nepamatoval jsem na to, že  mám                                  					udělat domácí úkol.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I </a:t>
            </a:r>
            <a:r>
              <a:rPr lang="cs-CZ" sz="3200" dirty="0" err="1">
                <a:solidFill>
                  <a:srgbClr val="002060"/>
                </a:solidFill>
              </a:rPr>
              <a:t>didn´t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</a:p>
          <a:p>
            <a:r>
              <a:rPr lang="cs-CZ" sz="3200" dirty="0" err="1">
                <a:solidFill>
                  <a:srgbClr val="002060"/>
                </a:solidFill>
              </a:rPr>
              <a:t>remember</a:t>
            </a:r>
            <a:endParaRPr lang="cs-CZ" sz="3200" dirty="0">
              <a:solidFill>
                <a:srgbClr val="002060"/>
              </a:solidFill>
            </a:endParaRPr>
          </a:p>
          <a:p>
            <a:r>
              <a:rPr lang="cs-CZ" sz="3200" dirty="0">
                <a:solidFill>
                  <a:srgbClr val="002060"/>
                </a:solidFill>
              </a:rPr>
              <a:t>                                       </a:t>
            </a:r>
          </a:p>
          <a:p>
            <a:r>
              <a:rPr lang="cs-CZ" sz="3200" dirty="0">
                <a:solidFill>
                  <a:srgbClr val="002060"/>
                </a:solidFill>
              </a:rPr>
              <a:t>                                        DOING </a:t>
            </a:r>
            <a:r>
              <a:rPr lang="cs-CZ" sz="3200" dirty="0" err="1">
                <a:solidFill>
                  <a:srgbClr val="002060"/>
                </a:solidFill>
              </a:rPr>
              <a:t>the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homework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                                        Nepamatoval jsem si, že jsem ten úkol 						dělal.</a:t>
            </a:r>
          </a:p>
          <a:p>
            <a:endParaRPr lang="cs-CZ" sz="3200" dirty="0"/>
          </a:p>
        </p:txBody>
      </p:sp>
      <p:sp>
        <p:nvSpPr>
          <p:cNvPr id="7" name="Šipka doprava 6"/>
          <p:cNvSpPr/>
          <p:nvPr/>
        </p:nvSpPr>
        <p:spPr>
          <a:xfrm>
            <a:off x="3988676" y="168691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 doprava 7"/>
          <p:cNvSpPr/>
          <p:nvPr/>
        </p:nvSpPr>
        <p:spPr>
          <a:xfrm>
            <a:off x="3988676" y="536973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" name="Přímá spojnice 3"/>
          <p:cNvCxnSpPr>
            <a:stCxn id="7" idx="1"/>
          </p:cNvCxnSpPr>
          <p:nvPr/>
        </p:nvCxnSpPr>
        <p:spPr>
          <a:xfrm>
            <a:off x="3988676" y="1929227"/>
            <a:ext cx="0" cy="36828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23020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409903"/>
            <a:ext cx="11167872" cy="6242357"/>
          </a:xfrm>
        </p:spPr>
        <p:txBody>
          <a:bodyPr>
            <a:normAutofit/>
          </a:bodyPr>
          <a:lstStyle/>
          <a:p>
            <a:endParaRPr lang="cs-CZ" sz="3200" dirty="0">
              <a:solidFill>
                <a:srgbClr val="002060"/>
              </a:solidFill>
            </a:endParaRPr>
          </a:p>
          <a:p>
            <a:endParaRPr lang="cs-CZ" sz="32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                                        TO DO </a:t>
            </a:r>
            <a:r>
              <a:rPr lang="cs-CZ" sz="3200" dirty="0" err="1">
                <a:solidFill>
                  <a:srgbClr val="002060"/>
                </a:solidFill>
              </a:rPr>
              <a:t>the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homework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                                        Zapomněl jsem udělat domácí úkol.                     </a:t>
            </a:r>
          </a:p>
          <a:p>
            <a:pPr marL="0" indent="0">
              <a:buNone/>
            </a:pPr>
            <a:endParaRPr lang="cs-CZ" sz="32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I </a:t>
            </a:r>
            <a:r>
              <a:rPr lang="cs-CZ" sz="3200" dirty="0" err="1">
                <a:solidFill>
                  <a:srgbClr val="002060"/>
                </a:solidFill>
              </a:rPr>
              <a:t>forgot</a:t>
            </a:r>
            <a:endParaRPr lang="cs-CZ" sz="3200" dirty="0">
              <a:solidFill>
                <a:srgbClr val="002060"/>
              </a:solidFill>
            </a:endParaRPr>
          </a:p>
          <a:p>
            <a:r>
              <a:rPr lang="cs-CZ" sz="3200" dirty="0">
                <a:solidFill>
                  <a:srgbClr val="002060"/>
                </a:solidFill>
              </a:rPr>
              <a:t>                                       </a:t>
            </a:r>
          </a:p>
          <a:p>
            <a:r>
              <a:rPr lang="cs-CZ" sz="3200" dirty="0">
                <a:solidFill>
                  <a:srgbClr val="002060"/>
                </a:solidFill>
              </a:rPr>
              <a:t>                                        DOING </a:t>
            </a:r>
            <a:r>
              <a:rPr lang="cs-CZ" sz="3200" dirty="0" err="1">
                <a:solidFill>
                  <a:srgbClr val="002060"/>
                </a:solidFill>
              </a:rPr>
              <a:t>the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homework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                                        Zapomněl jsem, že jsem ten úkol dělal.</a:t>
            </a:r>
          </a:p>
          <a:p>
            <a:endParaRPr lang="cs-CZ" sz="3200" dirty="0"/>
          </a:p>
        </p:txBody>
      </p:sp>
      <p:sp>
        <p:nvSpPr>
          <p:cNvPr id="7" name="Šipka doprava 6"/>
          <p:cNvSpPr/>
          <p:nvPr/>
        </p:nvSpPr>
        <p:spPr>
          <a:xfrm>
            <a:off x="3988676" y="168691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 doprava 7"/>
          <p:cNvSpPr/>
          <p:nvPr/>
        </p:nvSpPr>
        <p:spPr>
          <a:xfrm>
            <a:off x="3988676" y="536973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" name="Přímá spojnice 3"/>
          <p:cNvCxnSpPr>
            <a:stCxn id="7" idx="1"/>
          </p:cNvCxnSpPr>
          <p:nvPr/>
        </p:nvCxnSpPr>
        <p:spPr>
          <a:xfrm>
            <a:off x="3988676" y="1929227"/>
            <a:ext cx="0" cy="36828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2844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2060"/>
                </a:solidFill>
              </a:rPr>
              <a:t>INFINITIVE (WITH TO)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286000"/>
            <a:ext cx="10863072" cy="4023360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002060"/>
                </a:solidFill>
              </a:rPr>
              <a:t>1. </a:t>
            </a:r>
            <a:r>
              <a:rPr lang="cs-CZ" sz="3200" dirty="0" err="1">
                <a:solidFill>
                  <a:srgbClr val="002060"/>
                </a:solidFill>
              </a:rPr>
              <a:t>after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some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verbs</a:t>
            </a:r>
            <a:r>
              <a:rPr lang="cs-CZ" sz="3200" dirty="0">
                <a:solidFill>
                  <a:srgbClr val="002060"/>
                </a:solidFill>
              </a:rPr>
              <a:t> – list p. 158</a:t>
            </a:r>
          </a:p>
          <a:p>
            <a:r>
              <a:rPr lang="cs-CZ" sz="3200" dirty="0">
                <a:solidFill>
                  <a:srgbClr val="002060"/>
                </a:solidFill>
              </a:rPr>
              <a:t>2. </a:t>
            </a:r>
            <a:r>
              <a:rPr lang="cs-CZ" sz="3200" dirty="0" err="1">
                <a:solidFill>
                  <a:srgbClr val="002060"/>
                </a:solidFill>
              </a:rPr>
              <a:t>after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adjectives</a:t>
            </a:r>
            <a:endParaRPr lang="cs-CZ" sz="3200" dirty="0">
              <a:solidFill>
                <a:srgbClr val="002060"/>
              </a:solidFill>
            </a:endParaRPr>
          </a:p>
          <a:p>
            <a:r>
              <a:rPr lang="cs-CZ" sz="3200" dirty="0">
                <a:solidFill>
                  <a:srgbClr val="002060"/>
                </a:solidFill>
              </a:rPr>
              <a:t>3. </a:t>
            </a:r>
            <a:r>
              <a:rPr lang="cs-CZ" sz="3200" dirty="0" err="1">
                <a:solidFill>
                  <a:srgbClr val="002060"/>
                </a:solidFill>
              </a:rPr>
              <a:t>after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question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words</a:t>
            </a:r>
            <a:r>
              <a:rPr lang="cs-CZ" sz="3200" dirty="0">
                <a:solidFill>
                  <a:srgbClr val="002060"/>
                </a:solidFill>
              </a:rPr>
              <a:t> (</a:t>
            </a:r>
            <a:r>
              <a:rPr lang="cs-CZ" sz="3200" dirty="0" err="1">
                <a:solidFill>
                  <a:srgbClr val="002060"/>
                </a:solidFill>
              </a:rPr>
              <a:t>what</a:t>
            </a:r>
            <a:r>
              <a:rPr lang="cs-CZ" sz="3200" dirty="0">
                <a:solidFill>
                  <a:srgbClr val="002060"/>
                </a:solidFill>
              </a:rPr>
              <a:t>, </a:t>
            </a:r>
            <a:r>
              <a:rPr lang="cs-CZ" sz="3200" dirty="0" err="1">
                <a:solidFill>
                  <a:srgbClr val="002060"/>
                </a:solidFill>
              </a:rPr>
              <a:t>who</a:t>
            </a:r>
            <a:r>
              <a:rPr lang="cs-CZ" sz="3200" dirty="0">
                <a:solidFill>
                  <a:srgbClr val="002060"/>
                </a:solidFill>
              </a:rPr>
              <a:t>, </a:t>
            </a:r>
            <a:r>
              <a:rPr lang="cs-CZ" sz="3200" dirty="0" err="1">
                <a:solidFill>
                  <a:srgbClr val="002060"/>
                </a:solidFill>
              </a:rPr>
              <a:t>when</a:t>
            </a:r>
            <a:r>
              <a:rPr lang="cs-CZ" sz="3200" dirty="0">
                <a:solidFill>
                  <a:srgbClr val="002060"/>
                </a:solidFill>
              </a:rPr>
              <a:t>, </a:t>
            </a:r>
            <a:r>
              <a:rPr lang="cs-CZ" sz="3200" dirty="0" err="1">
                <a:solidFill>
                  <a:srgbClr val="002060"/>
                </a:solidFill>
              </a:rPr>
              <a:t>where</a:t>
            </a:r>
            <a:r>
              <a:rPr lang="cs-CZ" sz="3200" dirty="0">
                <a:solidFill>
                  <a:srgbClr val="002060"/>
                </a:solidFill>
              </a:rPr>
              <a:t>, </a:t>
            </a:r>
            <a:r>
              <a:rPr lang="cs-CZ" sz="3200" dirty="0" err="1">
                <a:solidFill>
                  <a:srgbClr val="002060"/>
                </a:solidFill>
              </a:rPr>
              <a:t>how</a:t>
            </a:r>
            <a:r>
              <a:rPr lang="cs-CZ" sz="3200" dirty="0">
                <a:solidFill>
                  <a:srgbClr val="002060"/>
                </a:solidFill>
              </a:rPr>
              <a:t>, </a:t>
            </a:r>
            <a:r>
              <a:rPr lang="cs-CZ" sz="3200" dirty="0" err="1">
                <a:solidFill>
                  <a:srgbClr val="002060"/>
                </a:solidFill>
              </a:rPr>
              <a:t>why</a:t>
            </a:r>
            <a:r>
              <a:rPr lang="cs-CZ" sz="3200" dirty="0">
                <a:solidFill>
                  <a:srgbClr val="002060"/>
                </a:solidFill>
              </a:rPr>
              <a:t> …)</a:t>
            </a:r>
          </a:p>
          <a:p>
            <a:r>
              <a:rPr lang="cs-CZ" sz="3200" dirty="0">
                <a:solidFill>
                  <a:srgbClr val="002060"/>
                </a:solidFill>
              </a:rPr>
              <a:t>4. to </a:t>
            </a:r>
            <a:r>
              <a:rPr lang="cs-CZ" sz="3200" dirty="0" err="1">
                <a:solidFill>
                  <a:srgbClr val="002060"/>
                </a:solidFill>
              </a:rPr>
              <a:t>say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why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you</a:t>
            </a:r>
            <a:r>
              <a:rPr lang="cs-CZ" sz="3200" dirty="0">
                <a:solidFill>
                  <a:srgbClr val="002060"/>
                </a:solidFill>
              </a:rPr>
              <a:t> do </a:t>
            </a:r>
            <a:r>
              <a:rPr lang="cs-CZ" sz="3200" dirty="0" err="1">
                <a:solidFill>
                  <a:srgbClr val="002060"/>
                </a:solidFill>
              </a:rPr>
              <a:t>something</a:t>
            </a:r>
            <a:endParaRPr lang="cs-CZ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7872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409903"/>
            <a:ext cx="11167872" cy="6242357"/>
          </a:xfrm>
        </p:spPr>
        <p:txBody>
          <a:bodyPr>
            <a:normAutofit/>
          </a:bodyPr>
          <a:lstStyle/>
          <a:p>
            <a:endParaRPr lang="cs-CZ" sz="3200" dirty="0">
              <a:solidFill>
                <a:srgbClr val="002060"/>
              </a:solidFill>
            </a:endParaRPr>
          </a:p>
          <a:p>
            <a:endParaRPr lang="cs-CZ" sz="32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                                        TO TELL </a:t>
            </a:r>
            <a:r>
              <a:rPr lang="cs-CZ" sz="3200" dirty="0" err="1">
                <a:solidFill>
                  <a:srgbClr val="002060"/>
                </a:solidFill>
              </a:rPr>
              <a:t>you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that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we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have</a:t>
            </a:r>
            <a:r>
              <a:rPr lang="cs-CZ" sz="3200" dirty="0">
                <a:solidFill>
                  <a:srgbClr val="002060"/>
                </a:solidFill>
              </a:rPr>
              <a:t> to </a:t>
            </a:r>
            <a:r>
              <a:rPr lang="cs-CZ" sz="3200" dirty="0" err="1">
                <a:solidFill>
                  <a:srgbClr val="002060"/>
                </a:solidFill>
              </a:rPr>
              <a:t>leave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now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                                        Lituji, že vám musím oznámit, že musíme 					odejít.                     </a:t>
            </a:r>
          </a:p>
          <a:p>
            <a:pPr marL="0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I </a:t>
            </a:r>
            <a:r>
              <a:rPr lang="cs-CZ" sz="3200" dirty="0" err="1">
                <a:solidFill>
                  <a:srgbClr val="002060"/>
                </a:solidFill>
              </a:rPr>
              <a:t>regret</a:t>
            </a:r>
            <a:endParaRPr lang="cs-CZ" sz="3200" dirty="0">
              <a:solidFill>
                <a:srgbClr val="002060"/>
              </a:solidFill>
            </a:endParaRPr>
          </a:p>
          <a:p>
            <a:r>
              <a:rPr lang="cs-CZ" sz="3200" dirty="0">
                <a:solidFill>
                  <a:srgbClr val="002060"/>
                </a:solidFill>
              </a:rPr>
              <a:t>                                       </a:t>
            </a:r>
          </a:p>
          <a:p>
            <a:r>
              <a:rPr lang="cs-CZ" sz="3200" dirty="0">
                <a:solidFill>
                  <a:srgbClr val="002060"/>
                </a:solidFill>
              </a:rPr>
              <a:t>                                      </a:t>
            </a:r>
          </a:p>
          <a:p>
            <a:r>
              <a:rPr lang="cs-CZ" sz="3200" dirty="0">
                <a:solidFill>
                  <a:srgbClr val="002060"/>
                </a:solidFill>
              </a:rPr>
              <a:t>                                       TELLING </a:t>
            </a:r>
            <a:r>
              <a:rPr lang="cs-CZ" sz="3200" dirty="0" err="1">
                <a:solidFill>
                  <a:srgbClr val="002060"/>
                </a:solidFill>
              </a:rPr>
              <a:t>you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the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secret</a:t>
            </a:r>
            <a:r>
              <a:rPr lang="cs-CZ" sz="3200" dirty="0">
                <a:solidFill>
                  <a:srgbClr val="002060"/>
                </a:solidFill>
              </a:rPr>
              <a:t>. </a:t>
            </a:r>
          </a:p>
          <a:p>
            <a:r>
              <a:rPr lang="cs-CZ" sz="3200" dirty="0">
                <a:solidFill>
                  <a:srgbClr val="002060"/>
                </a:solidFill>
              </a:rPr>
              <a:t>                                        Lituji, že jsem Ti to tajemství řekla.</a:t>
            </a:r>
          </a:p>
          <a:p>
            <a:endParaRPr lang="cs-CZ" sz="3200" dirty="0"/>
          </a:p>
        </p:txBody>
      </p:sp>
      <p:sp>
        <p:nvSpPr>
          <p:cNvPr id="7" name="Šipka doprava 6"/>
          <p:cNvSpPr/>
          <p:nvPr/>
        </p:nvSpPr>
        <p:spPr>
          <a:xfrm>
            <a:off x="3988676" y="168691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 doprava 7"/>
          <p:cNvSpPr/>
          <p:nvPr/>
        </p:nvSpPr>
        <p:spPr>
          <a:xfrm>
            <a:off x="3988676" y="536973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" name="Přímá spojnice 3"/>
          <p:cNvCxnSpPr>
            <a:stCxn id="7" idx="1"/>
          </p:cNvCxnSpPr>
          <p:nvPr/>
        </p:nvCxnSpPr>
        <p:spPr>
          <a:xfrm>
            <a:off x="3988676" y="1929227"/>
            <a:ext cx="0" cy="36828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92350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0"/>
            <a:ext cx="10515600" cy="6858000"/>
          </a:xfrm>
        </p:spPr>
        <p:txBody>
          <a:bodyPr numCol="2"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I </a:t>
            </a:r>
            <a:r>
              <a:rPr lang="cs-CZ" sz="3200" dirty="0" err="1">
                <a:solidFill>
                  <a:srgbClr val="002060"/>
                </a:solidFill>
              </a:rPr>
              <a:t>decided</a:t>
            </a:r>
            <a:r>
              <a:rPr lang="cs-CZ" sz="3200" dirty="0">
                <a:solidFill>
                  <a:srgbClr val="002060"/>
                </a:solidFill>
              </a:rPr>
              <a:t>…..</a:t>
            </a:r>
          </a:p>
          <a:p>
            <a:pPr marL="514350" indent="-514350"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I </a:t>
            </a:r>
            <a:r>
              <a:rPr lang="cs-CZ" sz="3200" dirty="0" err="1">
                <a:solidFill>
                  <a:srgbClr val="002060"/>
                </a:solidFill>
              </a:rPr>
              <a:t>finished</a:t>
            </a:r>
            <a:r>
              <a:rPr lang="cs-CZ" sz="3200" dirty="0">
                <a:solidFill>
                  <a:srgbClr val="002060"/>
                </a:solidFill>
              </a:rPr>
              <a:t>…</a:t>
            </a:r>
          </a:p>
          <a:p>
            <a:pPr marL="514350" indent="-514350"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We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enjoy</a:t>
            </a:r>
            <a:r>
              <a:rPr lang="cs-CZ" sz="3200" dirty="0">
                <a:solidFill>
                  <a:srgbClr val="002060"/>
                </a:solidFill>
              </a:rPr>
              <a:t>…</a:t>
            </a:r>
          </a:p>
          <a:p>
            <a:pPr marL="514350" indent="-514350"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We</a:t>
            </a:r>
            <a:r>
              <a:rPr lang="cs-CZ" sz="3200" dirty="0">
                <a:solidFill>
                  <a:srgbClr val="002060"/>
                </a:solidFill>
              </a:rPr>
              <a:t> hope…</a:t>
            </a:r>
          </a:p>
          <a:p>
            <a:pPr marL="514350" indent="-514350"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I´m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learning</a:t>
            </a:r>
            <a:r>
              <a:rPr lang="cs-CZ" sz="3200" dirty="0">
                <a:solidFill>
                  <a:srgbClr val="002060"/>
                </a:solidFill>
              </a:rPr>
              <a:t>...</a:t>
            </a:r>
          </a:p>
          <a:p>
            <a:pPr marL="514350" indent="-514350"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Just go on…</a:t>
            </a:r>
          </a:p>
          <a:p>
            <a:pPr marL="514350" indent="-514350"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He </a:t>
            </a:r>
            <a:r>
              <a:rPr lang="cs-CZ" sz="3200" dirty="0" err="1">
                <a:solidFill>
                  <a:srgbClr val="002060"/>
                </a:solidFill>
              </a:rPr>
              <a:t>likes</a:t>
            </a:r>
            <a:r>
              <a:rPr lang="cs-CZ" sz="3200" dirty="0">
                <a:solidFill>
                  <a:srgbClr val="002060"/>
                </a:solidFill>
              </a:rPr>
              <a:t>…</a:t>
            </a:r>
          </a:p>
          <a:p>
            <a:pPr marL="514350" indent="-514350"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I </a:t>
            </a:r>
            <a:r>
              <a:rPr lang="cs-CZ" sz="3200" dirty="0" err="1">
                <a:solidFill>
                  <a:srgbClr val="002060"/>
                </a:solidFill>
              </a:rPr>
              <a:t>hate</a:t>
            </a:r>
            <a:r>
              <a:rPr lang="cs-CZ" sz="3200" dirty="0">
                <a:solidFill>
                  <a:srgbClr val="002060"/>
                </a:solidFill>
              </a:rPr>
              <a:t>…</a:t>
            </a:r>
          </a:p>
          <a:p>
            <a:pPr marL="514350" indent="-514350">
              <a:buAutoNum type="arabicPeriod"/>
            </a:pPr>
            <a:r>
              <a:rPr lang="cs-CZ" sz="3200" dirty="0" err="1">
                <a:solidFill>
                  <a:srgbClr val="002060"/>
                </a:solidFill>
              </a:rPr>
              <a:t>They</a:t>
            </a:r>
            <a:r>
              <a:rPr lang="cs-CZ" sz="3200" dirty="0">
                <a:solidFill>
                  <a:srgbClr val="002060"/>
                </a:solidFill>
              </a:rPr>
              <a:t> love…</a:t>
            </a:r>
          </a:p>
          <a:p>
            <a:pPr marL="514350" indent="-514350"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She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needs</a:t>
            </a:r>
            <a:r>
              <a:rPr lang="cs-CZ" sz="3200" dirty="0">
                <a:solidFill>
                  <a:srgbClr val="002060"/>
                </a:solidFill>
              </a:rPr>
              <a:t>….</a:t>
            </a:r>
          </a:p>
          <a:p>
            <a:pPr marL="514350" indent="-514350"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They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offered</a:t>
            </a:r>
            <a:r>
              <a:rPr lang="cs-CZ" sz="3200" dirty="0">
                <a:solidFill>
                  <a:srgbClr val="002060"/>
                </a:solidFill>
              </a:rPr>
              <a:t>…</a:t>
            </a:r>
          </a:p>
          <a:p>
            <a:pPr marL="514350" indent="-514350"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 Do </a:t>
            </a:r>
            <a:r>
              <a:rPr lang="cs-CZ" sz="3200" dirty="0" err="1">
                <a:solidFill>
                  <a:srgbClr val="002060"/>
                </a:solidFill>
              </a:rPr>
              <a:t>you</a:t>
            </a:r>
            <a:r>
              <a:rPr lang="cs-CZ" sz="3200" dirty="0">
                <a:solidFill>
                  <a:srgbClr val="002060"/>
                </a:solidFill>
              </a:rPr>
              <a:t> mind…?</a:t>
            </a:r>
          </a:p>
          <a:p>
            <a:pPr marL="514350" indent="-514350"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She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spends</a:t>
            </a:r>
            <a:r>
              <a:rPr lang="cs-CZ" sz="3200" dirty="0">
                <a:solidFill>
                  <a:srgbClr val="002060"/>
                </a:solidFill>
              </a:rPr>
              <a:t> a lot </a:t>
            </a:r>
            <a:r>
              <a:rPr lang="cs-CZ" sz="3200" dirty="0" err="1">
                <a:solidFill>
                  <a:srgbClr val="002060"/>
                </a:solidFill>
              </a:rPr>
              <a:t>of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time</a:t>
            </a:r>
            <a:r>
              <a:rPr lang="cs-CZ" sz="3200" dirty="0">
                <a:solidFill>
                  <a:srgbClr val="002060"/>
                </a:solidFill>
              </a:rPr>
              <a:t>….</a:t>
            </a:r>
          </a:p>
          <a:p>
            <a:pPr marL="514350" indent="-514350"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He´s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planning</a:t>
            </a:r>
            <a:r>
              <a:rPr lang="cs-CZ" sz="3200" dirty="0">
                <a:solidFill>
                  <a:srgbClr val="002060"/>
                </a:solidFill>
              </a:rPr>
              <a:t>…</a:t>
            </a:r>
          </a:p>
          <a:p>
            <a:pPr marL="514350" indent="-514350"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 He </a:t>
            </a:r>
            <a:r>
              <a:rPr lang="cs-CZ" sz="3200" dirty="0" err="1">
                <a:solidFill>
                  <a:srgbClr val="002060"/>
                </a:solidFill>
              </a:rPr>
              <a:t>pretended</a:t>
            </a:r>
            <a:r>
              <a:rPr lang="cs-CZ" sz="3200" dirty="0">
                <a:solidFill>
                  <a:srgbClr val="002060"/>
                </a:solidFill>
              </a:rPr>
              <a:t>…</a:t>
            </a:r>
          </a:p>
          <a:p>
            <a:pPr marL="514350" indent="-514350"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 I </a:t>
            </a:r>
            <a:r>
              <a:rPr lang="cs-CZ" sz="3200" dirty="0" err="1">
                <a:solidFill>
                  <a:srgbClr val="002060"/>
                </a:solidFill>
              </a:rPr>
              <a:t>promise</a:t>
            </a:r>
            <a:r>
              <a:rPr lang="cs-CZ" sz="3200" dirty="0">
                <a:solidFill>
                  <a:srgbClr val="002060"/>
                </a:solidFill>
              </a:rPr>
              <a:t>…</a:t>
            </a:r>
          </a:p>
          <a:p>
            <a:pPr marL="514350" indent="-514350"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She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didn´t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remember</a:t>
            </a:r>
            <a:r>
              <a:rPr lang="cs-CZ" sz="3200" dirty="0">
                <a:solidFill>
                  <a:srgbClr val="002060"/>
                </a:solidFill>
              </a:rPr>
              <a:t>…</a:t>
            </a:r>
          </a:p>
          <a:p>
            <a:pPr marL="514350" indent="-514350"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It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started</a:t>
            </a:r>
            <a:r>
              <a:rPr lang="cs-CZ" sz="3200" dirty="0">
                <a:solidFill>
                  <a:srgbClr val="002060"/>
                </a:solidFill>
              </a:rPr>
              <a:t>…</a:t>
            </a:r>
          </a:p>
          <a:p>
            <a:pPr marL="514350" indent="-514350"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 I </a:t>
            </a:r>
            <a:r>
              <a:rPr lang="cs-CZ" sz="3200" dirty="0" err="1">
                <a:solidFill>
                  <a:srgbClr val="002060"/>
                </a:solidFill>
              </a:rPr>
              <a:t>tried</a:t>
            </a:r>
            <a:r>
              <a:rPr lang="cs-CZ" sz="3200" dirty="0">
                <a:solidFill>
                  <a:srgbClr val="002060"/>
                </a:solidFill>
              </a:rPr>
              <a:t>…</a:t>
            </a:r>
          </a:p>
          <a:p>
            <a:pPr marL="514350" indent="-514350"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They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don´t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want</a:t>
            </a:r>
            <a:r>
              <a:rPr lang="cs-CZ" sz="3200" dirty="0">
                <a:solidFill>
                  <a:srgbClr val="002060"/>
                </a:solidFill>
              </a:rPr>
              <a:t> …</a:t>
            </a:r>
          </a:p>
          <a:p>
            <a:pPr marL="514350" indent="-514350"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 I </a:t>
            </a:r>
            <a:r>
              <a:rPr lang="cs-CZ" sz="3200" dirty="0" err="1">
                <a:solidFill>
                  <a:srgbClr val="002060"/>
                </a:solidFill>
              </a:rPr>
              <a:t>would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like</a:t>
            </a:r>
            <a:r>
              <a:rPr lang="cs-CZ" sz="3200" dirty="0">
                <a:solidFill>
                  <a:srgbClr val="002060"/>
                </a:solidFill>
              </a:rPr>
              <a:t> …</a:t>
            </a:r>
          </a:p>
          <a:p>
            <a:pPr marL="514350" indent="-514350"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Please</a:t>
            </a:r>
            <a:r>
              <a:rPr lang="cs-CZ" sz="3200" dirty="0">
                <a:solidFill>
                  <a:srgbClr val="002060"/>
                </a:solidFill>
              </a:rPr>
              <a:t>, stop…</a:t>
            </a:r>
          </a:p>
          <a:p>
            <a:pPr marL="514350" indent="-514350"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 I </a:t>
            </a:r>
            <a:r>
              <a:rPr lang="cs-CZ" sz="3200" dirty="0" err="1">
                <a:solidFill>
                  <a:srgbClr val="002060"/>
                </a:solidFill>
              </a:rPr>
              <a:t>don´t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feel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like</a:t>
            </a:r>
            <a:r>
              <a:rPr lang="cs-CZ" sz="3200" dirty="0">
                <a:solidFill>
                  <a:srgbClr val="002060"/>
                </a:solidFill>
              </a:rPr>
              <a:t>…</a:t>
            </a:r>
          </a:p>
          <a:p>
            <a:pPr marL="514350" indent="-514350">
              <a:buAutoNum type="arabicPeriod"/>
            </a:pPr>
            <a:r>
              <a:rPr lang="cs-CZ" sz="3200" dirty="0">
                <a:solidFill>
                  <a:srgbClr val="002060"/>
                </a:solidFill>
              </a:rPr>
              <a:t> I </a:t>
            </a:r>
            <a:r>
              <a:rPr lang="cs-CZ" sz="3200" dirty="0" err="1">
                <a:solidFill>
                  <a:srgbClr val="002060"/>
                </a:solidFill>
              </a:rPr>
              <a:t>don´t</a:t>
            </a:r>
            <a:r>
              <a:rPr lang="cs-CZ" sz="3200" dirty="0">
                <a:solidFill>
                  <a:srgbClr val="002060"/>
                </a:solidFill>
              </a:rPr>
              <a:t> mind…</a:t>
            </a:r>
          </a:p>
        </p:txBody>
      </p:sp>
    </p:spTree>
    <p:extLst>
      <p:ext uri="{BB962C8B-B14F-4D97-AF65-F5344CB8AC3E}">
        <p14:creationId xmlns:p14="http://schemas.microsoft.com/office/powerpoint/2010/main" val="3188872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dpis 1">
            <a:extLst>
              <a:ext uri="{FF2B5EF4-FFF2-40B4-BE49-F238E27FC236}">
                <a16:creationId xmlns:a16="http://schemas.microsoft.com/office/drawing/2014/main" id="{1EDF18DE-8608-4113-B84E-2D2F0F4AD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501" y="838908"/>
            <a:ext cx="9340788" cy="936625"/>
          </a:xfrm>
        </p:spPr>
        <p:txBody>
          <a:bodyPr/>
          <a:lstStyle/>
          <a:p>
            <a:pPr algn="l"/>
            <a:r>
              <a:rPr lang="cs-CZ" altLang="cs-CZ" sz="3200" dirty="0">
                <a:solidFill>
                  <a:srgbClr val="002060"/>
                </a:solidFill>
              </a:rPr>
              <a:t>Source Reference:</a:t>
            </a:r>
          </a:p>
        </p:txBody>
      </p:sp>
      <p:sp>
        <p:nvSpPr>
          <p:cNvPr id="19459" name="Zástupný symbol pro obsah 2">
            <a:extLst>
              <a:ext uri="{FF2B5EF4-FFF2-40B4-BE49-F238E27FC236}">
                <a16:creationId xmlns:a16="http://schemas.microsoft.com/office/drawing/2014/main" id="{7DF064D2-59D7-4514-B92D-72EE79DCFC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666" y="2086252"/>
            <a:ext cx="9340788" cy="4655860"/>
          </a:xfrm>
        </p:spPr>
        <p:txBody>
          <a:bodyPr/>
          <a:lstStyle/>
          <a:p>
            <a:r>
              <a:rPr lang="cs-CZ" altLang="cs-CZ" sz="2400" dirty="0">
                <a:solidFill>
                  <a:srgbClr val="002060"/>
                </a:solidFill>
              </a:rPr>
              <a:t>HEIJMER, Joanna. Oxford </a:t>
            </a:r>
            <a:r>
              <a:rPr lang="cs-CZ" altLang="cs-CZ" sz="2400" dirty="0" err="1">
                <a:solidFill>
                  <a:srgbClr val="002060"/>
                </a:solidFill>
              </a:rPr>
              <a:t>Exam</a:t>
            </a:r>
            <a:r>
              <a:rPr lang="cs-CZ" altLang="cs-CZ" sz="2400" dirty="0">
                <a:solidFill>
                  <a:srgbClr val="002060"/>
                </a:solidFill>
              </a:rPr>
              <a:t> </a:t>
            </a:r>
            <a:r>
              <a:rPr lang="cs-CZ" altLang="cs-CZ" sz="2400" dirty="0" err="1">
                <a:solidFill>
                  <a:srgbClr val="002060"/>
                </a:solidFill>
              </a:rPr>
              <a:t>Trainer</a:t>
            </a:r>
            <a:r>
              <a:rPr lang="cs-CZ" altLang="cs-CZ" sz="2400" dirty="0">
                <a:solidFill>
                  <a:srgbClr val="002060"/>
                </a:solidFill>
              </a:rPr>
              <a:t>. Oxford University </a:t>
            </a:r>
            <a:r>
              <a:rPr lang="cs-CZ" altLang="cs-CZ" sz="2400" dirty="0" err="1">
                <a:solidFill>
                  <a:srgbClr val="002060"/>
                </a:solidFill>
              </a:rPr>
              <a:t>Press</a:t>
            </a:r>
            <a:r>
              <a:rPr lang="cs-CZ" altLang="cs-CZ" sz="2400" dirty="0">
                <a:solidFill>
                  <a:srgbClr val="002060"/>
                </a:solidFill>
              </a:rPr>
              <a:t>, 2018.</a:t>
            </a:r>
          </a:p>
          <a:p>
            <a:r>
              <a:rPr lang="cs-CZ" altLang="cs-CZ" sz="2400" dirty="0">
                <a:solidFill>
                  <a:srgbClr val="002060"/>
                </a:solidFill>
              </a:rPr>
              <a:t>OXENDEN, </a:t>
            </a:r>
            <a:r>
              <a:rPr lang="cs-CZ" altLang="cs-CZ" sz="2400" dirty="0" err="1">
                <a:solidFill>
                  <a:srgbClr val="002060"/>
                </a:solidFill>
              </a:rPr>
              <a:t>Clive</a:t>
            </a:r>
            <a:r>
              <a:rPr lang="cs-CZ" altLang="cs-CZ" sz="2400" dirty="0">
                <a:solidFill>
                  <a:srgbClr val="002060"/>
                </a:solidFill>
              </a:rPr>
              <a:t>, Christina LATHAM-KOENIG, Paul SELIGSON a </a:t>
            </a:r>
            <a:r>
              <a:rPr lang="cs-CZ" altLang="cs-CZ" sz="2400" dirty="0" err="1">
                <a:solidFill>
                  <a:srgbClr val="002060"/>
                </a:solidFill>
              </a:rPr>
              <a:t>Lindsay</a:t>
            </a:r>
            <a:r>
              <a:rPr lang="cs-CZ" altLang="cs-CZ" sz="2400" dirty="0">
                <a:solidFill>
                  <a:srgbClr val="002060"/>
                </a:solidFill>
              </a:rPr>
              <a:t> CLANDFIELD. </a:t>
            </a:r>
            <a:r>
              <a:rPr lang="cs-CZ" altLang="cs-CZ" sz="2400" i="1" dirty="0">
                <a:solidFill>
                  <a:srgbClr val="002060"/>
                </a:solidFill>
              </a:rPr>
              <a:t>New </a:t>
            </a:r>
            <a:r>
              <a:rPr lang="cs-CZ" altLang="cs-CZ" sz="2400" i="1" dirty="0" err="1">
                <a:solidFill>
                  <a:srgbClr val="002060"/>
                </a:solidFill>
              </a:rPr>
              <a:t>English</a:t>
            </a:r>
            <a:r>
              <a:rPr lang="cs-CZ" altLang="cs-CZ" sz="2400" i="1" dirty="0">
                <a:solidFill>
                  <a:srgbClr val="002060"/>
                </a:solidFill>
              </a:rPr>
              <a:t> </a:t>
            </a:r>
            <a:r>
              <a:rPr lang="cs-CZ" altLang="cs-CZ" sz="2400" i="1" dirty="0" err="1">
                <a:solidFill>
                  <a:srgbClr val="002060"/>
                </a:solidFill>
              </a:rPr>
              <a:t>file</a:t>
            </a:r>
            <a:r>
              <a:rPr lang="cs-CZ" altLang="cs-CZ" sz="2400" i="1" dirty="0">
                <a:solidFill>
                  <a:srgbClr val="002060"/>
                </a:solidFill>
              </a:rPr>
              <a:t>. </a:t>
            </a:r>
            <a:r>
              <a:rPr lang="cs-CZ" altLang="cs-CZ" sz="2400" dirty="0">
                <a:solidFill>
                  <a:srgbClr val="002060"/>
                </a:solidFill>
              </a:rPr>
              <a:t>Oxford University </a:t>
            </a:r>
            <a:r>
              <a:rPr lang="cs-CZ" altLang="cs-CZ" sz="2400" dirty="0" err="1">
                <a:solidFill>
                  <a:srgbClr val="002060"/>
                </a:solidFill>
              </a:rPr>
              <a:t>Press</a:t>
            </a:r>
            <a:r>
              <a:rPr lang="cs-CZ" altLang="cs-CZ" sz="2400" dirty="0">
                <a:solidFill>
                  <a:srgbClr val="002060"/>
                </a:solidFill>
              </a:rPr>
              <a:t>, 2007. </a:t>
            </a:r>
          </a:p>
          <a:p>
            <a:r>
              <a:rPr lang="cs-CZ" altLang="cs-CZ" sz="2400" dirty="0">
                <a:solidFill>
                  <a:srgbClr val="002060"/>
                </a:solidFill>
              </a:rPr>
              <a:t>HASTINGS, Bob, Marta UMIŃSKA a Dominika CHANDLER. </a:t>
            </a:r>
            <a:r>
              <a:rPr lang="cs-CZ" altLang="cs-CZ" sz="2400" i="1" dirty="0">
                <a:solidFill>
                  <a:srgbClr val="002060"/>
                </a:solidFill>
              </a:rPr>
              <a:t>Maturita </a:t>
            </a:r>
            <a:r>
              <a:rPr lang="cs-CZ" altLang="cs-CZ" sz="2400" i="1" dirty="0" err="1">
                <a:solidFill>
                  <a:srgbClr val="002060"/>
                </a:solidFill>
              </a:rPr>
              <a:t>activator</a:t>
            </a:r>
            <a:r>
              <a:rPr lang="cs-CZ" altLang="cs-CZ" sz="2400" dirty="0">
                <a:solidFill>
                  <a:srgbClr val="002060"/>
                </a:solidFill>
              </a:rPr>
              <a:t>. </a:t>
            </a:r>
            <a:r>
              <a:rPr lang="cs-CZ" altLang="cs-CZ" sz="2400" dirty="0" err="1">
                <a:solidFill>
                  <a:srgbClr val="002060"/>
                </a:solidFill>
              </a:rPr>
              <a:t>Pearson</a:t>
            </a:r>
            <a:r>
              <a:rPr lang="cs-CZ" altLang="cs-CZ" sz="2400" dirty="0">
                <a:solidFill>
                  <a:srgbClr val="002060"/>
                </a:solidFill>
              </a:rPr>
              <a:t> </a:t>
            </a:r>
            <a:r>
              <a:rPr lang="cs-CZ" altLang="cs-CZ" sz="2400" dirty="0" err="1">
                <a:solidFill>
                  <a:srgbClr val="002060"/>
                </a:solidFill>
              </a:rPr>
              <a:t>Education</a:t>
            </a:r>
            <a:r>
              <a:rPr lang="cs-CZ" altLang="cs-CZ" sz="2400" dirty="0">
                <a:solidFill>
                  <a:srgbClr val="002060"/>
                </a:solidFill>
              </a:rPr>
              <a:t>, 2009. </a:t>
            </a:r>
          </a:p>
          <a:p>
            <a:r>
              <a:rPr lang="en-US" altLang="cs-CZ" sz="2400" dirty="0">
                <a:solidFill>
                  <a:srgbClr val="002060"/>
                </a:solidFill>
              </a:rPr>
              <a:t>MURPHY, Raymond a William R. SMALZER. </a:t>
            </a:r>
            <a:r>
              <a:rPr lang="en-US" altLang="cs-CZ" sz="2400" i="1" dirty="0">
                <a:solidFill>
                  <a:srgbClr val="002060"/>
                </a:solidFill>
              </a:rPr>
              <a:t>Grammar in use</a:t>
            </a:r>
            <a:r>
              <a:rPr lang="cs-CZ" altLang="cs-CZ" sz="2400" i="1" dirty="0">
                <a:solidFill>
                  <a:srgbClr val="002060"/>
                </a:solidFill>
              </a:rPr>
              <a:t>.</a:t>
            </a:r>
            <a:r>
              <a:rPr lang="en-US" altLang="cs-CZ" sz="2400" dirty="0">
                <a:solidFill>
                  <a:srgbClr val="002060"/>
                </a:solidFill>
              </a:rPr>
              <a:t>Cambridge University Press, 2009.</a:t>
            </a:r>
          </a:p>
          <a:p>
            <a:r>
              <a:rPr lang="en-US" altLang="cs-CZ" sz="2400" dirty="0">
                <a:solidFill>
                  <a:srgbClr val="002060"/>
                </a:solidFill>
              </a:rPr>
              <a:t>MURPHY, Raymond. </a:t>
            </a:r>
            <a:r>
              <a:rPr lang="en-US" altLang="cs-CZ" sz="2400" i="1" dirty="0">
                <a:solidFill>
                  <a:srgbClr val="002060"/>
                </a:solidFill>
              </a:rPr>
              <a:t>Essential grammar in use</a:t>
            </a:r>
            <a:r>
              <a:rPr lang="cs-CZ" altLang="cs-CZ" sz="2400" i="1" dirty="0">
                <a:solidFill>
                  <a:srgbClr val="002060"/>
                </a:solidFill>
              </a:rPr>
              <a:t>.</a:t>
            </a:r>
            <a:r>
              <a:rPr lang="en-US" altLang="cs-CZ" sz="2400" dirty="0">
                <a:solidFill>
                  <a:srgbClr val="002060"/>
                </a:solidFill>
              </a:rPr>
              <a:t> Cambridge University Press, 2015</a:t>
            </a:r>
            <a:r>
              <a:rPr lang="cs-CZ" altLang="cs-CZ" sz="2400" dirty="0">
                <a:solidFill>
                  <a:srgbClr val="002060"/>
                </a:solidFill>
              </a:rPr>
              <a:t>.</a:t>
            </a:r>
          </a:p>
          <a:p>
            <a:r>
              <a:rPr lang="cs-CZ" altLang="cs-CZ" sz="2400" dirty="0">
                <a:solidFill>
                  <a:srgbClr val="002060"/>
                </a:solidFill>
              </a:rPr>
              <a:t>PETERS, Sarah a Tomáš GRÁF. </a:t>
            </a:r>
            <a:r>
              <a:rPr lang="cs-CZ" altLang="cs-CZ" sz="2400" i="1" dirty="0">
                <a:solidFill>
                  <a:srgbClr val="002060"/>
                </a:solidFill>
              </a:rPr>
              <a:t>Time to </a:t>
            </a:r>
            <a:r>
              <a:rPr lang="cs-CZ" altLang="cs-CZ" sz="2400" i="1" dirty="0" err="1">
                <a:solidFill>
                  <a:srgbClr val="002060"/>
                </a:solidFill>
              </a:rPr>
              <a:t>talk.</a:t>
            </a:r>
            <a:r>
              <a:rPr lang="cs-CZ" altLang="cs-CZ" sz="2400" dirty="0" err="1">
                <a:solidFill>
                  <a:srgbClr val="002060"/>
                </a:solidFill>
              </a:rPr>
              <a:t>Polyglot</a:t>
            </a:r>
            <a:r>
              <a:rPr lang="cs-CZ" altLang="cs-CZ" sz="2400" dirty="0">
                <a:solidFill>
                  <a:srgbClr val="002060"/>
                </a:solidFill>
              </a:rPr>
              <a:t>, 2004.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2060"/>
                </a:solidFill>
              </a:rPr>
              <a:t>INFINITIVE (WITH TO)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solidFill>
                  <a:srgbClr val="002060"/>
                </a:solidFill>
              </a:rPr>
              <a:t>1. po určitých slovesech - str. 158</a:t>
            </a:r>
          </a:p>
          <a:p>
            <a:r>
              <a:rPr lang="cs-CZ" sz="3200" dirty="0">
                <a:solidFill>
                  <a:srgbClr val="002060"/>
                </a:solidFill>
              </a:rPr>
              <a:t>2. po přídavných jménech</a:t>
            </a:r>
          </a:p>
          <a:p>
            <a:r>
              <a:rPr lang="cs-CZ" sz="3200" dirty="0">
                <a:solidFill>
                  <a:srgbClr val="002060"/>
                </a:solidFill>
              </a:rPr>
              <a:t>3. po tázacích slovech (co, kdo, kdy, kde, jak, proč,…)</a:t>
            </a:r>
          </a:p>
          <a:p>
            <a:r>
              <a:rPr lang="cs-CZ" sz="3200" dirty="0">
                <a:solidFill>
                  <a:srgbClr val="002060"/>
                </a:solidFill>
              </a:rPr>
              <a:t>4. pro vyjádření účelu - ABY</a:t>
            </a:r>
          </a:p>
        </p:txBody>
      </p:sp>
    </p:spTree>
    <p:extLst>
      <p:ext uri="{BB962C8B-B14F-4D97-AF65-F5344CB8AC3E}">
        <p14:creationId xmlns:p14="http://schemas.microsoft.com/office/powerpoint/2010/main" val="58441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2060"/>
                </a:solidFill>
              </a:rPr>
              <a:t>INFINITIVE - </a:t>
            </a:r>
            <a:r>
              <a:rPr lang="cs-CZ" dirty="0" err="1">
                <a:solidFill>
                  <a:srgbClr val="002060"/>
                </a:solidFill>
              </a:rPr>
              <a:t>examples</a:t>
            </a: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solidFill>
                  <a:srgbClr val="002060"/>
                </a:solidFill>
              </a:rPr>
              <a:t>1. I </a:t>
            </a:r>
            <a:r>
              <a:rPr lang="cs-CZ" sz="3200" dirty="0" err="1">
                <a:solidFill>
                  <a:srgbClr val="002060"/>
                </a:solidFill>
              </a:rPr>
              <a:t>would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like</a:t>
            </a:r>
            <a:r>
              <a:rPr lang="cs-CZ" sz="3200" dirty="0">
                <a:solidFill>
                  <a:srgbClr val="002060"/>
                </a:solidFill>
              </a:rPr>
              <a:t> to </a:t>
            </a:r>
            <a:r>
              <a:rPr lang="cs-CZ" sz="3200" dirty="0" err="1">
                <a:solidFill>
                  <a:srgbClr val="002060"/>
                </a:solidFill>
              </a:rPr>
              <a:t>see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him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2. </a:t>
            </a:r>
            <a:r>
              <a:rPr lang="cs-CZ" sz="3200" dirty="0" err="1">
                <a:solidFill>
                  <a:srgbClr val="002060"/>
                </a:solidFill>
              </a:rPr>
              <a:t>It´s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difficult</a:t>
            </a:r>
            <a:r>
              <a:rPr lang="cs-CZ" sz="3200" dirty="0">
                <a:solidFill>
                  <a:srgbClr val="002060"/>
                </a:solidFill>
              </a:rPr>
              <a:t> to </a:t>
            </a:r>
            <a:r>
              <a:rPr lang="cs-CZ" sz="3200" dirty="0" err="1">
                <a:solidFill>
                  <a:srgbClr val="002060"/>
                </a:solidFill>
              </a:rPr>
              <a:t>find</a:t>
            </a:r>
            <a:r>
              <a:rPr lang="cs-CZ" sz="3200" dirty="0">
                <a:solidFill>
                  <a:srgbClr val="002060"/>
                </a:solidFill>
              </a:rPr>
              <a:t> a </a:t>
            </a:r>
            <a:r>
              <a:rPr lang="cs-CZ" sz="3200" dirty="0" err="1">
                <a:solidFill>
                  <a:srgbClr val="002060"/>
                </a:solidFill>
              </a:rPr>
              <a:t>good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friend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3. I </a:t>
            </a:r>
            <a:r>
              <a:rPr lang="cs-CZ" sz="3200" dirty="0" err="1">
                <a:solidFill>
                  <a:srgbClr val="002060"/>
                </a:solidFill>
              </a:rPr>
              <a:t>don´t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know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what</a:t>
            </a:r>
            <a:r>
              <a:rPr lang="cs-CZ" sz="3200" dirty="0">
                <a:solidFill>
                  <a:srgbClr val="002060"/>
                </a:solidFill>
              </a:rPr>
              <a:t> to do.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4. I </a:t>
            </a:r>
            <a:r>
              <a:rPr lang="cs-CZ" sz="3200" dirty="0" err="1">
                <a:solidFill>
                  <a:srgbClr val="002060"/>
                </a:solidFill>
              </a:rPr>
              <a:t>came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here</a:t>
            </a:r>
            <a:r>
              <a:rPr lang="cs-CZ" sz="3200" dirty="0">
                <a:solidFill>
                  <a:srgbClr val="002060"/>
                </a:solidFill>
              </a:rPr>
              <a:t> to </a:t>
            </a:r>
            <a:r>
              <a:rPr lang="cs-CZ" sz="3200" dirty="0" err="1">
                <a:solidFill>
                  <a:srgbClr val="002060"/>
                </a:solidFill>
              </a:rPr>
              <a:t>learn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English</a:t>
            </a:r>
            <a:endParaRPr lang="cs-CZ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9106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2060"/>
                </a:solidFill>
              </a:rPr>
              <a:t>TO BE X NOT TO BE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45087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>
                <a:solidFill>
                  <a:srgbClr val="002060"/>
                </a:solidFill>
              </a:rPr>
              <a:t>gerund</a:t>
            </a: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solidFill>
                  <a:srgbClr val="002060"/>
                </a:solidFill>
              </a:rPr>
              <a:t>1. </a:t>
            </a:r>
            <a:r>
              <a:rPr lang="cs-CZ" sz="3200" dirty="0" err="1">
                <a:solidFill>
                  <a:srgbClr val="002060"/>
                </a:solidFill>
              </a:rPr>
              <a:t>after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some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verbs</a:t>
            </a:r>
            <a:r>
              <a:rPr lang="cs-CZ" sz="3200" dirty="0">
                <a:solidFill>
                  <a:srgbClr val="002060"/>
                </a:solidFill>
              </a:rPr>
              <a:t> – list p. 158</a:t>
            </a:r>
          </a:p>
          <a:p>
            <a:r>
              <a:rPr lang="cs-CZ" sz="3200" dirty="0">
                <a:solidFill>
                  <a:srgbClr val="002060"/>
                </a:solidFill>
              </a:rPr>
              <a:t>2. </a:t>
            </a:r>
            <a:r>
              <a:rPr lang="cs-CZ" sz="3200" dirty="0" err="1">
                <a:solidFill>
                  <a:srgbClr val="002060"/>
                </a:solidFill>
              </a:rPr>
              <a:t>after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prepositions</a:t>
            </a:r>
            <a:endParaRPr lang="cs-CZ" sz="3200" dirty="0">
              <a:solidFill>
                <a:srgbClr val="002060"/>
              </a:solidFill>
            </a:endParaRPr>
          </a:p>
          <a:p>
            <a:r>
              <a:rPr lang="cs-CZ" sz="3200" dirty="0">
                <a:solidFill>
                  <a:srgbClr val="002060"/>
                </a:solidFill>
              </a:rPr>
              <a:t>3. </a:t>
            </a:r>
            <a:r>
              <a:rPr lang="cs-CZ" sz="3200" dirty="0" err="1">
                <a:solidFill>
                  <a:srgbClr val="002060"/>
                </a:solidFill>
              </a:rPr>
              <a:t>subject</a:t>
            </a:r>
            <a:r>
              <a:rPr lang="cs-CZ" sz="3200" dirty="0">
                <a:solidFill>
                  <a:srgbClr val="002060"/>
                </a:solidFill>
              </a:rPr>
              <a:t>, </a:t>
            </a:r>
            <a:r>
              <a:rPr lang="cs-CZ" sz="3200" dirty="0" err="1">
                <a:solidFill>
                  <a:srgbClr val="002060"/>
                </a:solidFill>
              </a:rPr>
              <a:t>object</a:t>
            </a:r>
            <a:endParaRPr lang="cs-CZ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27279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>
                <a:solidFill>
                  <a:srgbClr val="002060"/>
                </a:solidFill>
              </a:rPr>
              <a:t>gerund</a:t>
            </a: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solidFill>
                  <a:srgbClr val="002060"/>
                </a:solidFill>
              </a:rPr>
              <a:t>1. po určitých slovesech - str. 158</a:t>
            </a:r>
          </a:p>
          <a:p>
            <a:r>
              <a:rPr lang="cs-CZ" sz="3200" dirty="0">
                <a:solidFill>
                  <a:srgbClr val="002060"/>
                </a:solidFill>
              </a:rPr>
              <a:t>2. po předložkách</a:t>
            </a:r>
          </a:p>
          <a:p>
            <a:r>
              <a:rPr lang="cs-CZ" sz="3200" dirty="0">
                <a:solidFill>
                  <a:srgbClr val="002060"/>
                </a:solidFill>
              </a:rPr>
              <a:t>3. jako podmět nebo předmět věty</a:t>
            </a:r>
          </a:p>
        </p:txBody>
      </p:sp>
    </p:spTree>
    <p:extLst>
      <p:ext uri="{BB962C8B-B14F-4D97-AF65-F5344CB8AC3E}">
        <p14:creationId xmlns:p14="http://schemas.microsoft.com/office/powerpoint/2010/main" val="11772596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>
                <a:solidFill>
                  <a:srgbClr val="002060"/>
                </a:solidFill>
              </a:rPr>
              <a:t>Gerund</a:t>
            </a:r>
            <a:r>
              <a:rPr lang="cs-CZ" dirty="0">
                <a:solidFill>
                  <a:srgbClr val="002060"/>
                </a:solidFill>
              </a:rPr>
              <a:t> - </a:t>
            </a:r>
            <a:r>
              <a:rPr lang="cs-CZ" dirty="0" err="1">
                <a:solidFill>
                  <a:srgbClr val="002060"/>
                </a:solidFill>
              </a:rPr>
              <a:t>examples</a:t>
            </a: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solidFill>
                  <a:srgbClr val="002060"/>
                </a:solidFill>
              </a:rPr>
              <a:t>1. I love dancing.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2. </a:t>
            </a:r>
            <a:r>
              <a:rPr lang="cs-CZ" sz="3200" dirty="0" err="1">
                <a:solidFill>
                  <a:srgbClr val="002060"/>
                </a:solidFill>
              </a:rPr>
              <a:t>I´m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looking</a:t>
            </a:r>
            <a:r>
              <a:rPr lang="cs-CZ" sz="3200" dirty="0">
                <a:solidFill>
                  <a:srgbClr val="002060"/>
                </a:solidFill>
              </a:rPr>
              <a:t> forward to </a:t>
            </a:r>
            <a:r>
              <a:rPr lang="cs-CZ" sz="3200" dirty="0" err="1">
                <a:solidFill>
                  <a:srgbClr val="002060"/>
                </a:solidFill>
              </a:rPr>
              <a:t>seeing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you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  <a:p>
            <a:r>
              <a:rPr lang="cs-CZ" sz="3200" dirty="0">
                <a:solidFill>
                  <a:srgbClr val="002060"/>
                </a:solidFill>
              </a:rPr>
              <a:t>3. </a:t>
            </a:r>
            <a:r>
              <a:rPr lang="cs-CZ" sz="3200" dirty="0" err="1">
                <a:solidFill>
                  <a:srgbClr val="002060"/>
                </a:solidFill>
              </a:rPr>
              <a:t>Swimming</a:t>
            </a:r>
            <a:r>
              <a:rPr lang="cs-CZ" sz="3200" dirty="0">
                <a:solidFill>
                  <a:srgbClr val="002060"/>
                </a:solidFill>
              </a:rPr>
              <a:t> in </a:t>
            </a:r>
            <a:r>
              <a:rPr lang="cs-CZ" sz="3200" dirty="0" err="1">
                <a:solidFill>
                  <a:srgbClr val="002060"/>
                </a:solidFill>
              </a:rPr>
              <a:t>the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sea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is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wonderful</a:t>
            </a:r>
            <a:r>
              <a:rPr lang="cs-CZ" sz="3200" dirty="0">
                <a:solidFill>
                  <a:srgbClr val="00206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587028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2060"/>
                </a:solidFill>
              </a:rPr>
              <a:t>INFINITIVE (</a:t>
            </a:r>
            <a:r>
              <a:rPr lang="cs-CZ" dirty="0" err="1">
                <a:solidFill>
                  <a:srgbClr val="002060"/>
                </a:solidFill>
              </a:rPr>
              <a:t>with</a:t>
            </a:r>
            <a:r>
              <a:rPr lang="cs-CZ" dirty="0">
                <a:solidFill>
                  <a:srgbClr val="002060"/>
                </a:solidFill>
              </a:rPr>
              <a:t> to)- LIST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1828799"/>
            <a:ext cx="9720073" cy="4808483"/>
          </a:xfrm>
        </p:spPr>
        <p:txBody>
          <a:bodyPr/>
          <a:lstStyle/>
          <a:p>
            <a:r>
              <a:rPr lang="cs-CZ" dirty="0">
                <a:solidFill>
                  <a:srgbClr val="002060"/>
                </a:solidFill>
              </a:rPr>
              <a:t>DECIDE</a:t>
            </a:r>
          </a:p>
          <a:p>
            <a:r>
              <a:rPr lang="cs-CZ" dirty="0">
                <a:solidFill>
                  <a:srgbClr val="002060"/>
                </a:solidFill>
              </a:rPr>
              <a:t>HOPE</a:t>
            </a:r>
          </a:p>
          <a:p>
            <a:r>
              <a:rPr lang="cs-CZ" dirty="0">
                <a:solidFill>
                  <a:srgbClr val="002060"/>
                </a:solidFill>
              </a:rPr>
              <a:t>LEARN</a:t>
            </a:r>
          </a:p>
          <a:p>
            <a:r>
              <a:rPr lang="cs-CZ" dirty="0">
                <a:solidFill>
                  <a:srgbClr val="002060"/>
                </a:solidFill>
              </a:rPr>
              <a:t>NEED</a:t>
            </a:r>
          </a:p>
          <a:p>
            <a:r>
              <a:rPr lang="cs-CZ" dirty="0">
                <a:solidFill>
                  <a:srgbClr val="002060"/>
                </a:solidFill>
              </a:rPr>
              <a:t>OFFER</a:t>
            </a:r>
          </a:p>
          <a:p>
            <a:r>
              <a:rPr lang="cs-CZ" dirty="0">
                <a:solidFill>
                  <a:srgbClr val="002060"/>
                </a:solidFill>
              </a:rPr>
              <a:t>PLAN</a:t>
            </a:r>
          </a:p>
          <a:p>
            <a:r>
              <a:rPr lang="cs-CZ" dirty="0">
                <a:solidFill>
                  <a:srgbClr val="002060"/>
                </a:solidFill>
              </a:rPr>
              <a:t>PRETEND</a:t>
            </a:r>
          </a:p>
          <a:p>
            <a:r>
              <a:rPr lang="cs-CZ" dirty="0">
                <a:solidFill>
                  <a:srgbClr val="002060"/>
                </a:solidFill>
              </a:rPr>
              <a:t>PROMISE</a:t>
            </a:r>
          </a:p>
          <a:p>
            <a:r>
              <a:rPr lang="cs-CZ" dirty="0">
                <a:solidFill>
                  <a:srgbClr val="002060"/>
                </a:solidFill>
              </a:rPr>
              <a:t>WANT</a:t>
            </a:r>
          </a:p>
          <a:p>
            <a:r>
              <a:rPr lang="cs-CZ" dirty="0">
                <a:solidFill>
                  <a:srgbClr val="002060"/>
                </a:solidFill>
              </a:rPr>
              <a:t>WOULD LIKE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9373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al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C1C93EF2-4785-427F-84A5-F1666490E9CE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141</TotalTime>
  <Words>691</Words>
  <Application>Microsoft Office PowerPoint</Application>
  <PresentationFormat>Širokoúhlá obrazovka</PresentationFormat>
  <Paragraphs>163</Paragraphs>
  <Slides>22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8" baseType="lpstr">
      <vt:lpstr>Arial</vt:lpstr>
      <vt:lpstr>Calibri</vt:lpstr>
      <vt:lpstr>Tw Cen MT</vt:lpstr>
      <vt:lpstr>Tw Cen MT Condensed</vt:lpstr>
      <vt:lpstr>Wingdings 3</vt:lpstr>
      <vt:lpstr>Integrál</vt:lpstr>
      <vt:lpstr>InfinitivE x gerund</vt:lpstr>
      <vt:lpstr>INFINITIVE (WITH TO)</vt:lpstr>
      <vt:lpstr>INFINITIVE (WITH TO)</vt:lpstr>
      <vt:lpstr>INFINITIVE - examples</vt:lpstr>
      <vt:lpstr>TO BE X NOT TO BE</vt:lpstr>
      <vt:lpstr>gerund</vt:lpstr>
      <vt:lpstr>gerund</vt:lpstr>
      <vt:lpstr>Gerund - examples</vt:lpstr>
      <vt:lpstr>INFINITIVE (with to)- LIST</vt:lpstr>
      <vt:lpstr>INFINITIVE (without to)- LIST</vt:lpstr>
      <vt:lpstr>GERUND - LIST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Source Reference:</vt:lpstr>
    </vt:vector>
  </TitlesOfParts>
  <Company>VOŠ a SPŠ dopravní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Infinitiv x gerund</dc:title>
  <dc:creator>Krejčová Kristýna</dc:creator>
  <cp:lastModifiedBy>Kristýna Krejčová</cp:lastModifiedBy>
  <cp:revision>13</cp:revision>
  <dcterms:created xsi:type="dcterms:W3CDTF">2017-05-19T07:28:50Z</dcterms:created>
  <dcterms:modified xsi:type="dcterms:W3CDTF">2020-11-20T14:08:29Z</dcterms:modified>
</cp:coreProperties>
</file>