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61" r:id="rId5"/>
    <p:sldId id="259" r:id="rId6"/>
    <p:sldId id="263" r:id="rId7"/>
    <p:sldId id="281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2CCFD-3CA6-418A-B6EE-1F08932F285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94F1F-4F56-4EA5-9680-A58F3A22BA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10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06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00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30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29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94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87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7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22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883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68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9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566D3-B416-43AC-B8F6-E7EF360AA88D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E6C7B-FF26-417C-985B-C447B11FF3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56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002060"/>
                </a:solidFill>
              </a:rPr>
              <a:t>DEPENDENT PREPOSITIONS</a:t>
            </a: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00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944"/>
          </a:xfrm>
        </p:spPr>
        <p:txBody>
          <a:bodyPr/>
          <a:lstStyle/>
          <a:p>
            <a:r>
              <a:rPr lang="cs-CZ" b="1" u="sng" dirty="0">
                <a:solidFill>
                  <a:srgbClr val="002060"/>
                </a:solidFill>
              </a:rPr>
              <a:t>VERBS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60786"/>
            <a:ext cx="10515600" cy="5060731"/>
          </a:xfrm>
        </p:spPr>
        <p:txBody>
          <a:bodyPr numCol="2">
            <a:normAutofit fontScale="92500" lnSpcReduction="20000"/>
          </a:bodyPr>
          <a:lstStyle/>
          <a:p>
            <a:r>
              <a:rPr lang="cs-CZ" sz="3500" dirty="0" err="1">
                <a:solidFill>
                  <a:srgbClr val="002060"/>
                </a:solidFill>
              </a:rPr>
              <a:t>Agree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with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Apologise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for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Arrive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in</a:t>
            </a:r>
            <a:r>
              <a:rPr lang="cs-CZ" sz="3500" dirty="0">
                <a:solidFill>
                  <a:srgbClr val="002060"/>
                </a:solidFill>
              </a:rPr>
              <a:t> London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Arrive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at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dirty="0" err="1">
                <a:solidFill>
                  <a:srgbClr val="002060"/>
                </a:solidFill>
              </a:rPr>
              <a:t>the</a:t>
            </a:r>
            <a:r>
              <a:rPr lang="cs-CZ" sz="3500" dirty="0">
                <a:solidFill>
                  <a:srgbClr val="002060"/>
                </a:solidFill>
              </a:rPr>
              <a:t> station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Ask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for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Believe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in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Belong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Depend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on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Dream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of</a:t>
            </a:r>
            <a:r>
              <a:rPr lang="cs-CZ" sz="3500" b="1" dirty="0">
                <a:solidFill>
                  <a:srgbClr val="002060"/>
                </a:solidFill>
              </a:rPr>
              <a:t>/</a:t>
            </a:r>
            <a:r>
              <a:rPr lang="cs-CZ" sz="3500" b="1" dirty="0" err="1">
                <a:solidFill>
                  <a:srgbClr val="002060"/>
                </a:solidFill>
              </a:rPr>
              <a:t>about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Divide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into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Happen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dirty="0" err="1">
                <a:solidFill>
                  <a:srgbClr val="002060"/>
                </a:solidFill>
              </a:rPr>
              <a:t>sb</a:t>
            </a:r>
            <a:endParaRPr lang="cs-CZ" sz="3500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Laugh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at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>
                <a:solidFill>
                  <a:srgbClr val="002060"/>
                </a:solidFill>
              </a:rPr>
              <a:t>Listen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Object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Pay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for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Remind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of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Succeed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in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Suffer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from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Translate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from</a:t>
            </a:r>
            <a:r>
              <a:rPr lang="cs-CZ" sz="3500" b="1" dirty="0">
                <a:solidFill>
                  <a:srgbClr val="002060"/>
                </a:solidFill>
              </a:rPr>
              <a:t>/</a:t>
            </a:r>
            <a:r>
              <a:rPr lang="cs-CZ" sz="3500" b="1" dirty="0" err="1">
                <a:solidFill>
                  <a:srgbClr val="002060"/>
                </a:solidFill>
              </a:rPr>
              <a:t>into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Wait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for</a:t>
            </a:r>
            <a:endParaRPr lang="cs-CZ" sz="3500" b="1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56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3421"/>
            <a:ext cx="10515600" cy="646386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agree</a:t>
            </a:r>
            <a:r>
              <a:rPr lang="cs-CZ" sz="3200" dirty="0">
                <a:solidFill>
                  <a:srgbClr val="002060"/>
                </a:solidFill>
              </a:rPr>
              <a:t> _________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He </a:t>
            </a:r>
            <a:r>
              <a:rPr lang="cs-CZ" sz="3200" dirty="0" err="1">
                <a:solidFill>
                  <a:srgbClr val="002060"/>
                </a:solidFill>
              </a:rPr>
              <a:t>apologised</a:t>
            </a:r>
            <a:r>
              <a:rPr lang="cs-CZ" sz="3200" dirty="0">
                <a:solidFill>
                  <a:srgbClr val="002060"/>
                </a:solidFill>
              </a:rPr>
              <a:t> __________ </a:t>
            </a:r>
            <a:r>
              <a:rPr lang="cs-CZ" sz="3200" dirty="0" err="1">
                <a:solidFill>
                  <a:srgbClr val="002060"/>
                </a:solidFill>
              </a:rPr>
              <a:t>coming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late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arrived</a:t>
            </a:r>
            <a:r>
              <a:rPr lang="cs-CZ" sz="3200" dirty="0">
                <a:solidFill>
                  <a:srgbClr val="002060"/>
                </a:solidFill>
              </a:rPr>
              <a:t> _________ London </a:t>
            </a:r>
            <a:r>
              <a:rPr lang="cs-CZ" sz="3200" dirty="0" err="1">
                <a:solidFill>
                  <a:srgbClr val="002060"/>
                </a:solidFill>
              </a:rPr>
              <a:t>two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days</a:t>
            </a:r>
            <a:r>
              <a:rPr lang="cs-CZ" sz="3200" dirty="0">
                <a:solidFill>
                  <a:srgbClr val="002060"/>
                </a:solidFill>
              </a:rPr>
              <a:t> ago.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</a:t>
            </a:r>
            <a:r>
              <a:rPr lang="cs-CZ" sz="3200" dirty="0">
                <a:solidFill>
                  <a:srgbClr val="002060"/>
                </a:solidFill>
              </a:rPr>
              <a:t> ________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station?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be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able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ask</a:t>
            </a:r>
            <a:r>
              <a:rPr lang="cs-CZ" sz="3200" dirty="0">
                <a:solidFill>
                  <a:srgbClr val="002060"/>
                </a:solidFill>
              </a:rPr>
              <a:t> ___________ </a:t>
            </a:r>
            <a:r>
              <a:rPr lang="cs-CZ" sz="3200" dirty="0" err="1">
                <a:solidFill>
                  <a:srgbClr val="002060"/>
                </a:solidFill>
              </a:rPr>
              <a:t>help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think</a:t>
            </a:r>
            <a:r>
              <a:rPr lang="cs-CZ" sz="3200" dirty="0">
                <a:solidFill>
                  <a:srgbClr val="002060"/>
                </a:solidFill>
              </a:rPr>
              <a:t> he </a:t>
            </a:r>
            <a:r>
              <a:rPr lang="cs-CZ" sz="3200" dirty="0" err="1">
                <a:solidFill>
                  <a:srgbClr val="002060"/>
                </a:solidFill>
              </a:rPr>
              <a:t>believes</a:t>
            </a:r>
            <a:r>
              <a:rPr lang="cs-CZ" sz="3200" dirty="0">
                <a:solidFill>
                  <a:srgbClr val="002060"/>
                </a:solidFill>
              </a:rPr>
              <a:t> ___________ </a:t>
            </a:r>
            <a:r>
              <a:rPr lang="cs-CZ" sz="3200" dirty="0" err="1">
                <a:solidFill>
                  <a:srgbClr val="002060"/>
                </a:solidFill>
              </a:rPr>
              <a:t>God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does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belong</a:t>
            </a:r>
            <a:r>
              <a:rPr lang="cs-CZ" sz="3200" dirty="0">
                <a:solidFill>
                  <a:srgbClr val="002060"/>
                </a:solidFill>
              </a:rPr>
              <a:t> _________?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depends</a:t>
            </a:r>
            <a:r>
              <a:rPr lang="cs-CZ" sz="3200" dirty="0">
                <a:solidFill>
                  <a:srgbClr val="002060"/>
                </a:solidFill>
              </a:rPr>
              <a:t> ___________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weather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dreaming</a:t>
            </a:r>
            <a:r>
              <a:rPr lang="cs-CZ" sz="3200" dirty="0">
                <a:solidFill>
                  <a:srgbClr val="002060"/>
                </a:solidFill>
              </a:rPr>
              <a:t> ____________ a </a:t>
            </a:r>
            <a:r>
              <a:rPr lang="cs-CZ" sz="3200" dirty="0" err="1">
                <a:solidFill>
                  <a:srgbClr val="002060"/>
                </a:solidFill>
              </a:rPr>
              <a:t>white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Christmas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</a:t>
            </a:r>
            <a:r>
              <a:rPr lang="cs-CZ" sz="3200" dirty="0">
                <a:solidFill>
                  <a:srgbClr val="002060"/>
                </a:solidFill>
              </a:rPr>
              <a:t> __________ last night?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divide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means</a:t>
            </a:r>
            <a:r>
              <a:rPr lang="cs-CZ" sz="3200" dirty="0">
                <a:solidFill>
                  <a:srgbClr val="002060"/>
                </a:solidFill>
              </a:rPr>
              <a:t> ________ transport </a:t>
            </a:r>
            <a:r>
              <a:rPr lang="cs-CZ" sz="3200" dirty="0" err="1">
                <a:solidFill>
                  <a:srgbClr val="002060"/>
                </a:solidFill>
              </a:rPr>
              <a:t>into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four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groups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38200" y="173421"/>
            <a:ext cx="10515600" cy="6463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agree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with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He </a:t>
            </a:r>
            <a:r>
              <a:rPr lang="cs-CZ" sz="3200" dirty="0" err="1">
                <a:solidFill>
                  <a:srgbClr val="002060"/>
                </a:solidFill>
              </a:rPr>
              <a:t>apologised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coming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late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arrived</a:t>
            </a:r>
            <a:r>
              <a:rPr lang="cs-CZ" sz="3200" dirty="0">
                <a:solidFill>
                  <a:srgbClr val="002060"/>
                </a:solidFill>
              </a:rPr>
              <a:t> in London </a:t>
            </a:r>
            <a:r>
              <a:rPr lang="cs-CZ" sz="3200" dirty="0" err="1">
                <a:solidFill>
                  <a:srgbClr val="002060"/>
                </a:solidFill>
              </a:rPr>
              <a:t>two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days</a:t>
            </a:r>
            <a:r>
              <a:rPr lang="cs-CZ" sz="3200" dirty="0">
                <a:solidFill>
                  <a:srgbClr val="002060"/>
                </a:solidFill>
              </a:rPr>
              <a:t> ago.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station?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be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able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ask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help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think</a:t>
            </a:r>
            <a:r>
              <a:rPr lang="cs-CZ" sz="3200" dirty="0">
                <a:solidFill>
                  <a:srgbClr val="002060"/>
                </a:solidFill>
              </a:rPr>
              <a:t> he </a:t>
            </a:r>
            <a:r>
              <a:rPr lang="cs-CZ" sz="3200" dirty="0" err="1">
                <a:solidFill>
                  <a:srgbClr val="002060"/>
                </a:solidFill>
              </a:rPr>
              <a:t>believes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in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God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does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belong</a:t>
            </a:r>
            <a:r>
              <a:rPr lang="cs-CZ" sz="3200" dirty="0">
                <a:solidFill>
                  <a:srgbClr val="FF0000"/>
                </a:solidFill>
              </a:rPr>
              <a:t> to</a:t>
            </a:r>
            <a:r>
              <a:rPr lang="cs-CZ" sz="3200" dirty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depends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on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weather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a </a:t>
            </a:r>
            <a:r>
              <a:rPr lang="cs-CZ" sz="3200" dirty="0" err="1">
                <a:solidFill>
                  <a:srgbClr val="002060"/>
                </a:solidFill>
              </a:rPr>
              <a:t>white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Christmas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about</a:t>
            </a:r>
            <a:r>
              <a:rPr lang="cs-CZ" sz="3200" dirty="0">
                <a:solidFill>
                  <a:srgbClr val="002060"/>
                </a:solidFill>
              </a:rPr>
              <a:t> last night?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divide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means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transport </a:t>
            </a:r>
            <a:r>
              <a:rPr lang="cs-CZ" sz="3200" dirty="0" err="1">
                <a:solidFill>
                  <a:srgbClr val="FF0000"/>
                </a:solidFill>
              </a:rPr>
              <a:t>into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four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groups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37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73421"/>
            <a:ext cx="11148391" cy="646386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happened</a:t>
            </a:r>
            <a:r>
              <a:rPr lang="cs-CZ" sz="3200" dirty="0">
                <a:solidFill>
                  <a:srgbClr val="002060"/>
                </a:solidFill>
              </a:rPr>
              <a:t> _______ Jack?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Why</a:t>
            </a:r>
            <a:r>
              <a:rPr lang="cs-CZ" sz="3200" dirty="0">
                <a:solidFill>
                  <a:srgbClr val="002060"/>
                </a:solidFill>
              </a:rPr>
              <a:t> are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laughing</a:t>
            </a:r>
            <a:r>
              <a:rPr lang="cs-CZ" sz="3200" dirty="0">
                <a:solidFill>
                  <a:srgbClr val="002060"/>
                </a:solidFill>
              </a:rPr>
              <a:t> ________ </a:t>
            </a:r>
            <a:r>
              <a:rPr lang="cs-CZ" sz="3200" dirty="0" err="1">
                <a:solidFill>
                  <a:srgbClr val="002060"/>
                </a:solidFill>
              </a:rPr>
              <a:t>me</a:t>
            </a:r>
            <a:r>
              <a:rPr lang="cs-CZ" sz="3200" dirty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love </a:t>
            </a:r>
            <a:r>
              <a:rPr lang="cs-CZ" sz="3200" dirty="0" err="1">
                <a:solidFill>
                  <a:srgbClr val="002060"/>
                </a:solidFill>
              </a:rPr>
              <a:t>listening</a:t>
            </a:r>
            <a:r>
              <a:rPr lang="cs-CZ" sz="3200" dirty="0">
                <a:solidFill>
                  <a:srgbClr val="002060"/>
                </a:solidFill>
              </a:rPr>
              <a:t> __________ music.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object</a:t>
            </a:r>
            <a:r>
              <a:rPr lang="cs-CZ" sz="3200" dirty="0">
                <a:solidFill>
                  <a:srgbClr val="002060"/>
                </a:solidFill>
              </a:rPr>
              <a:t> __________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worry</a:t>
            </a:r>
            <a:r>
              <a:rPr lang="cs-CZ" sz="3200" dirty="0">
                <a:solidFill>
                  <a:srgbClr val="002060"/>
                </a:solidFill>
              </a:rPr>
              <a:t>, I </a:t>
            </a:r>
            <a:r>
              <a:rPr lang="cs-CZ" sz="3200" dirty="0" err="1">
                <a:solidFill>
                  <a:srgbClr val="002060"/>
                </a:solidFill>
              </a:rPr>
              <a:t>will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pay</a:t>
            </a:r>
            <a:r>
              <a:rPr lang="cs-CZ" sz="3200" dirty="0">
                <a:solidFill>
                  <a:srgbClr val="002060"/>
                </a:solidFill>
              </a:rPr>
              <a:t> ________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reminds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</a:t>
            </a:r>
            <a:r>
              <a:rPr lang="cs-CZ" sz="3200" dirty="0">
                <a:solidFill>
                  <a:srgbClr val="002060"/>
                </a:solidFill>
              </a:rPr>
              <a:t> ________ Susan.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want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succeed</a:t>
            </a:r>
            <a:r>
              <a:rPr lang="cs-CZ" sz="3200" dirty="0">
                <a:solidFill>
                  <a:srgbClr val="002060"/>
                </a:solidFill>
              </a:rPr>
              <a:t> ____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exam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study hard.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has </a:t>
            </a:r>
            <a:r>
              <a:rPr lang="cs-CZ" sz="3200" dirty="0" err="1">
                <a:solidFill>
                  <a:srgbClr val="002060"/>
                </a:solidFill>
              </a:rPr>
              <a:t>always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suffered</a:t>
            </a:r>
            <a:r>
              <a:rPr lang="cs-CZ" sz="3200" dirty="0">
                <a:solidFill>
                  <a:srgbClr val="002060"/>
                </a:solidFill>
              </a:rPr>
              <a:t> __________ terrible </a:t>
            </a:r>
            <a:r>
              <a:rPr lang="cs-CZ" sz="3200" dirty="0" err="1">
                <a:solidFill>
                  <a:srgbClr val="002060"/>
                </a:solidFill>
              </a:rPr>
              <a:t>headaches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task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translating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text _______ Czech _____ </a:t>
            </a:r>
            <a:r>
              <a:rPr lang="cs-CZ" sz="3200" dirty="0" err="1">
                <a:solidFill>
                  <a:srgbClr val="002060"/>
                </a:solidFill>
              </a:rPr>
              <a:t>English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Just call her. </a:t>
            </a: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are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waiting</a:t>
            </a:r>
            <a:r>
              <a:rPr lang="cs-CZ" sz="3200" dirty="0">
                <a:solidFill>
                  <a:srgbClr val="002060"/>
                </a:solidFill>
              </a:rPr>
              <a:t> _____?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38199" y="173421"/>
            <a:ext cx="10515600" cy="6463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happened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to</a:t>
            </a:r>
            <a:r>
              <a:rPr lang="cs-CZ" sz="3200" dirty="0">
                <a:solidFill>
                  <a:srgbClr val="002060"/>
                </a:solidFill>
              </a:rPr>
              <a:t> Jack?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Why</a:t>
            </a:r>
            <a:r>
              <a:rPr lang="cs-CZ" sz="3200" dirty="0">
                <a:solidFill>
                  <a:srgbClr val="002060"/>
                </a:solidFill>
              </a:rPr>
              <a:t> are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laughing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</a:t>
            </a:r>
            <a:r>
              <a:rPr lang="cs-CZ" sz="3200" dirty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love </a:t>
            </a:r>
            <a:r>
              <a:rPr lang="cs-CZ" sz="3200" dirty="0" err="1">
                <a:solidFill>
                  <a:srgbClr val="002060"/>
                </a:solidFill>
              </a:rPr>
              <a:t>listening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to</a:t>
            </a:r>
            <a:r>
              <a:rPr lang="cs-CZ" sz="3200" dirty="0">
                <a:solidFill>
                  <a:srgbClr val="002060"/>
                </a:solidFill>
              </a:rPr>
              <a:t> music.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object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to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worry</a:t>
            </a:r>
            <a:r>
              <a:rPr lang="cs-CZ" sz="3200" dirty="0">
                <a:solidFill>
                  <a:srgbClr val="002060"/>
                </a:solidFill>
              </a:rPr>
              <a:t>, I </a:t>
            </a:r>
            <a:r>
              <a:rPr lang="cs-CZ" sz="3200" dirty="0" err="1">
                <a:solidFill>
                  <a:srgbClr val="002060"/>
                </a:solidFill>
              </a:rPr>
              <a:t>will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pay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reminds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Susan.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want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succeed</a:t>
            </a:r>
            <a:r>
              <a:rPr lang="cs-CZ" sz="3200" dirty="0">
                <a:solidFill>
                  <a:srgbClr val="FF0000"/>
                </a:solidFill>
              </a:rPr>
              <a:t> in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exam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study hard.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has </a:t>
            </a:r>
            <a:r>
              <a:rPr lang="cs-CZ" sz="3200" dirty="0" err="1">
                <a:solidFill>
                  <a:srgbClr val="002060"/>
                </a:solidFill>
              </a:rPr>
              <a:t>always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suffered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from</a:t>
            </a:r>
            <a:r>
              <a:rPr lang="cs-CZ" sz="3200" dirty="0">
                <a:solidFill>
                  <a:srgbClr val="002060"/>
                </a:solidFill>
              </a:rPr>
              <a:t> terrible </a:t>
            </a:r>
            <a:r>
              <a:rPr lang="cs-CZ" sz="3200" dirty="0" err="1">
                <a:solidFill>
                  <a:srgbClr val="002060"/>
                </a:solidFill>
              </a:rPr>
              <a:t>headaches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task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translating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text </a:t>
            </a:r>
            <a:r>
              <a:rPr lang="cs-CZ" sz="3200" dirty="0" err="1">
                <a:solidFill>
                  <a:srgbClr val="FF0000"/>
                </a:solidFill>
              </a:rPr>
              <a:t>from</a:t>
            </a:r>
            <a:r>
              <a:rPr lang="cs-CZ" sz="3200" dirty="0">
                <a:solidFill>
                  <a:srgbClr val="002060"/>
                </a:solidFill>
              </a:rPr>
              <a:t> Czech </a:t>
            </a:r>
            <a:r>
              <a:rPr lang="cs-CZ" sz="3200" dirty="0" err="1">
                <a:solidFill>
                  <a:srgbClr val="002060"/>
                </a:solidFill>
              </a:rPr>
              <a:t>into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English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Just call her. </a:t>
            </a: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are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waiting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56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944"/>
          </a:xfrm>
        </p:spPr>
        <p:txBody>
          <a:bodyPr/>
          <a:lstStyle/>
          <a:p>
            <a:r>
              <a:rPr lang="cs-CZ" b="1" u="sng" dirty="0">
                <a:solidFill>
                  <a:srgbClr val="002060"/>
                </a:solidFill>
              </a:rPr>
              <a:t>ADJECTIVES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60786"/>
            <a:ext cx="10515600" cy="5060731"/>
          </a:xfrm>
        </p:spPr>
        <p:txBody>
          <a:bodyPr numCol="2">
            <a:normAutofit/>
          </a:bodyPr>
          <a:lstStyle/>
          <a:p>
            <a:r>
              <a:rPr lang="cs-CZ" sz="3500" dirty="0" err="1">
                <a:solidFill>
                  <a:srgbClr val="002060"/>
                </a:solidFill>
              </a:rPr>
              <a:t>Allergic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Bad</a:t>
            </a:r>
            <a:r>
              <a:rPr lang="cs-CZ" sz="3500" dirty="0">
                <a:solidFill>
                  <a:srgbClr val="002060"/>
                </a:solidFill>
              </a:rPr>
              <a:t>/</a:t>
            </a:r>
            <a:r>
              <a:rPr lang="cs-CZ" sz="3500" dirty="0" err="1">
                <a:solidFill>
                  <a:srgbClr val="002060"/>
                </a:solidFill>
              </a:rPr>
              <a:t>good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at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Different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from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Interested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in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Married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Pleased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with</a:t>
            </a:r>
            <a:endParaRPr lang="cs-CZ" sz="3500" b="1" dirty="0">
              <a:solidFill>
                <a:srgbClr val="002060"/>
              </a:solidFill>
            </a:endParaRPr>
          </a:p>
          <a:p>
            <a:endParaRPr lang="cs-CZ" sz="3500" dirty="0">
              <a:solidFill>
                <a:srgbClr val="002060"/>
              </a:solidFill>
            </a:endParaRPr>
          </a:p>
          <a:p>
            <a:endParaRPr lang="cs-CZ" sz="3500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Polite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Responsible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for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Similar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>
                <a:solidFill>
                  <a:srgbClr val="002060"/>
                </a:solidFill>
              </a:rPr>
              <a:t>to</a:t>
            </a:r>
          </a:p>
          <a:p>
            <a:r>
              <a:rPr lang="cs-CZ" sz="3500" dirty="0" err="1">
                <a:solidFill>
                  <a:srgbClr val="002060"/>
                </a:solidFill>
              </a:rPr>
              <a:t>Typical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of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>
                <a:solidFill>
                  <a:srgbClr val="002060"/>
                </a:solidFill>
              </a:rPr>
              <a:t>Nice </a:t>
            </a:r>
            <a:r>
              <a:rPr lang="cs-CZ" sz="3500" b="1" dirty="0" err="1">
                <a:solidFill>
                  <a:srgbClr val="002060"/>
                </a:solidFill>
              </a:rPr>
              <a:t>of</a:t>
            </a:r>
            <a:endParaRPr lang="cs-CZ" sz="3500" b="1" dirty="0">
              <a:solidFill>
                <a:srgbClr val="002060"/>
              </a:solidFill>
            </a:endParaRPr>
          </a:p>
          <a:p>
            <a:r>
              <a:rPr lang="cs-CZ" sz="3500" dirty="0" err="1">
                <a:solidFill>
                  <a:srgbClr val="002060"/>
                </a:solidFill>
              </a:rPr>
              <a:t>Aware</a:t>
            </a:r>
            <a:r>
              <a:rPr lang="cs-CZ" sz="3500" dirty="0">
                <a:solidFill>
                  <a:srgbClr val="002060"/>
                </a:solidFill>
              </a:rPr>
              <a:t>/</a:t>
            </a:r>
            <a:r>
              <a:rPr lang="cs-CZ" sz="3500" dirty="0" err="1">
                <a:solidFill>
                  <a:srgbClr val="002060"/>
                </a:solidFill>
              </a:rPr>
              <a:t>unaware</a:t>
            </a:r>
            <a:r>
              <a:rPr lang="cs-CZ" sz="3500" dirty="0">
                <a:solidFill>
                  <a:srgbClr val="002060"/>
                </a:solidFill>
              </a:rPr>
              <a:t> </a:t>
            </a:r>
            <a:r>
              <a:rPr lang="cs-CZ" sz="3500" b="1" dirty="0" err="1">
                <a:solidFill>
                  <a:srgbClr val="002060"/>
                </a:solidFill>
              </a:rPr>
              <a:t>of</a:t>
            </a:r>
            <a:endParaRPr lang="cs-CZ" sz="3500" b="1" dirty="0">
              <a:solidFill>
                <a:srgbClr val="002060"/>
              </a:solidFill>
            </a:endParaRPr>
          </a:p>
          <a:p>
            <a:endParaRPr lang="cs-CZ" sz="3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41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3421"/>
            <a:ext cx="10515600" cy="646386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agree</a:t>
            </a:r>
            <a:r>
              <a:rPr lang="cs-CZ" sz="3200" dirty="0">
                <a:solidFill>
                  <a:srgbClr val="002060"/>
                </a:solidFill>
              </a:rPr>
              <a:t> _________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He </a:t>
            </a:r>
            <a:r>
              <a:rPr lang="cs-CZ" sz="3200" dirty="0" err="1">
                <a:solidFill>
                  <a:srgbClr val="002060"/>
                </a:solidFill>
              </a:rPr>
              <a:t>apologised</a:t>
            </a:r>
            <a:r>
              <a:rPr lang="cs-CZ" sz="3200" dirty="0">
                <a:solidFill>
                  <a:srgbClr val="002060"/>
                </a:solidFill>
              </a:rPr>
              <a:t> __________ </a:t>
            </a:r>
            <a:r>
              <a:rPr lang="cs-CZ" sz="3200" dirty="0" err="1">
                <a:solidFill>
                  <a:srgbClr val="002060"/>
                </a:solidFill>
              </a:rPr>
              <a:t>coming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late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arrived</a:t>
            </a:r>
            <a:r>
              <a:rPr lang="cs-CZ" sz="3200" dirty="0">
                <a:solidFill>
                  <a:srgbClr val="002060"/>
                </a:solidFill>
              </a:rPr>
              <a:t> _________ London </a:t>
            </a:r>
            <a:r>
              <a:rPr lang="cs-CZ" sz="3200" dirty="0" err="1">
                <a:solidFill>
                  <a:srgbClr val="002060"/>
                </a:solidFill>
              </a:rPr>
              <a:t>two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days</a:t>
            </a:r>
            <a:r>
              <a:rPr lang="cs-CZ" sz="3200" dirty="0">
                <a:solidFill>
                  <a:srgbClr val="002060"/>
                </a:solidFill>
              </a:rPr>
              <a:t> ago.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</a:t>
            </a:r>
            <a:r>
              <a:rPr lang="cs-CZ" sz="3200" dirty="0">
                <a:solidFill>
                  <a:srgbClr val="002060"/>
                </a:solidFill>
              </a:rPr>
              <a:t> ________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station?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be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able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ask</a:t>
            </a:r>
            <a:r>
              <a:rPr lang="cs-CZ" sz="3200" dirty="0">
                <a:solidFill>
                  <a:srgbClr val="002060"/>
                </a:solidFill>
              </a:rPr>
              <a:t> ___________ </a:t>
            </a:r>
            <a:r>
              <a:rPr lang="cs-CZ" sz="3200" dirty="0" err="1">
                <a:solidFill>
                  <a:srgbClr val="002060"/>
                </a:solidFill>
              </a:rPr>
              <a:t>help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think</a:t>
            </a:r>
            <a:r>
              <a:rPr lang="cs-CZ" sz="3200" dirty="0">
                <a:solidFill>
                  <a:srgbClr val="002060"/>
                </a:solidFill>
              </a:rPr>
              <a:t> he </a:t>
            </a:r>
            <a:r>
              <a:rPr lang="cs-CZ" sz="3200" dirty="0" err="1">
                <a:solidFill>
                  <a:srgbClr val="002060"/>
                </a:solidFill>
              </a:rPr>
              <a:t>believes</a:t>
            </a:r>
            <a:r>
              <a:rPr lang="cs-CZ" sz="3200" dirty="0">
                <a:solidFill>
                  <a:srgbClr val="002060"/>
                </a:solidFill>
              </a:rPr>
              <a:t> ___________ </a:t>
            </a:r>
            <a:r>
              <a:rPr lang="cs-CZ" sz="3200" dirty="0" err="1">
                <a:solidFill>
                  <a:srgbClr val="002060"/>
                </a:solidFill>
              </a:rPr>
              <a:t>God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does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belong</a:t>
            </a:r>
            <a:r>
              <a:rPr lang="cs-CZ" sz="3200" dirty="0">
                <a:solidFill>
                  <a:srgbClr val="002060"/>
                </a:solidFill>
              </a:rPr>
              <a:t> _________?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depends</a:t>
            </a:r>
            <a:r>
              <a:rPr lang="cs-CZ" sz="3200" dirty="0">
                <a:solidFill>
                  <a:srgbClr val="002060"/>
                </a:solidFill>
              </a:rPr>
              <a:t> ___________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weather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dreaming</a:t>
            </a:r>
            <a:r>
              <a:rPr lang="cs-CZ" sz="3200" dirty="0">
                <a:solidFill>
                  <a:srgbClr val="002060"/>
                </a:solidFill>
              </a:rPr>
              <a:t> ____________ a </a:t>
            </a:r>
            <a:r>
              <a:rPr lang="cs-CZ" sz="3200" dirty="0" err="1">
                <a:solidFill>
                  <a:srgbClr val="002060"/>
                </a:solidFill>
              </a:rPr>
              <a:t>white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Christmas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</a:t>
            </a:r>
            <a:r>
              <a:rPr lang="cs-CZ" sz="3200" dirty="0">
                <a:solidFill>
                  <a:srgbClr val="002060"/>
                </a:solidFill>
              </a:rPr>
              <a:t> __________ last night?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divide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means</a:t>
            </a:r>
            <a:r>
              <a:rPr lang="cs-CZ" sz="3200" dirty="0">
                <a:solidFill>
                  <a:srgbClr val="002060"/>
                </a:solidFill>
              </a:rPr>
              <a:t> ________ transport </a:t>
            </a:r>
            <a:r>
              <a:rPr lang="cs-CZ" sz="3200" dirty="0" err="1">
                <a:solidFill>
                  <a:srgbClr val="002060"/>
                </a:solidFill>
              </a:rPr>
              <a:t>into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four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groups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38200" y="173421"/>
            <a:ext cx="10515600" cy="6463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agree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with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He </a:t>
            </a:r>
            <a:r>
              <a:rPr lang="cs-CZ" sz="3200" dirty="0" err="1">
                <a:solidFill>
                  <a:srgbClr val="002060"/>
                </a:solidFill>
              </a:rPr>
              <a:t>apologised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coming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late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arrived</a:t>
            </a:r>
            <a:r>
              <a:rPr lang="cs-CZ" sz="3200" dirty="0">
                <a:solidFill>
                  <a:srgbClr val="002060"/>
                </a:solidFill>
              </a:rPr>
              <a:t> in London </a:t>
            </a:r>
            <a:r>
              <a:rPr lang="cs-CZ" sz="3200" dirty="0" err="1">
                <a:solidFill>
                  <a:srgbClr val="002060"/>
                </a:solidFill>
              </a:rPr>
              <a:t>two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days</a:t>
            </a:r>
            <a:r>
              <a:rPr lang="cs-CZ" sz="3200" dirty="0">
                <a:solidFill>
                  <a:srgbClr val="002060"/>
                </a:solidFill>
              </a:rPr>
              <a:t> ago.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arrive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station?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be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able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ask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for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help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think</a:t>
            </a:r>
            <a:r>
              <a:rPr lang="cs-CZ" sz="3200" dirty="0">
                <a:solidFill>
                  <a:srgbClr val="002060"/>
                </a:solidFill>
              </a:rPr>
              <a:t> he </a:t>
            </a:r>
            <a:r>
              <a:rPr lang="cs-CZ" sz="3200" dirty="0" err="1">
                <a:solidFill>
                  <a:srgbClr val="002060"/>
                </a:solidFill>
              </a:rPr>
              <a:t>believes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in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God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does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belong</a:t>
            </a:r>
            <a:r>
              <a:rPr lang="cs-CZ" sz="3200" dirty="0">
                <a:solidFill>
                  <a:srgbClr val="FF0000"/>
                </a:solidFill>
              </a:rPr>
              <a:t> to</a:t>
            </a:r>
            <a:r>
              <a:rPr lang="cs-CZ" sz="3200" dirty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depends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on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weather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FF000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a </a:t>
            </a:r>
            <a:r>
              <a:rPr lang="cs-CZ" sz="3200" dirty="0" err="1">
                <a:solidFill>
                  <a:srgbClr val="002060"/>
                </a:solidFill>
              </a:rPr>
              <a:t>white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Christmas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dream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about</a:t>
            </a:r>
            <a:r>
              <a:rPr lang="cs-CZ" sz="3200" dirty="0">
                <a:solidFill>
                  <a:srgbClr val="002060"/>
                </a:solidFill>
              </a:rPr>
              <a:t> last night?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divide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means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transport </a:t>
            </a:r>
            <a:r>
              <a:rPr lang="cs-CZ" sz="3200" dirty="0" err="1">
                <a:solidFill>
                  <a:srgbClr val="FF0000"/>
                </a:solidFill>
              </a:rPr>
              <a:t>into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four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groups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25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8A4039-6C7E-48A7-BBE4-AC30652AB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948" y="700089"/>
            <a:ext cx="9293502" cy="604837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7411" name="Zástupný obsah 2">
            <a:extLst>
              <a:ext uri="{FF2B5EF4-FFF2-40B4-BE49-F238E27FC236}">
                <a16:creationId xmlns:a16="http://schemas.microsoft.com/office/drawing/2014/main" id="{47BA4DDF-C144-4D61-B899-00026C099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1600200"/>
            <a:ext cx="10955045" cy="4852988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714</Words>
  <Application>Microsoft Office PowerPoint</Application>
  <PresentationFormat>Širokoúhlá obrazovka</PresentationFormat>
  <Paragraphs>151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DEPENDENT PREPOSITIONS</vt:lpstr>
      <vt:lpstr>VERBS</vt:lpstr>
      <vt:lpstr>Prezentace aplikace PowerPoint</vt:lpstr>
      <vt:lpstr>Prezentace aplikace PowerPoint</vt:lpstr>
      <vt:lpstr>ADJECTIVES</vt:lpstr>
      <vt:lpstr>Prezentace aplikace PowerPoint</vt:lpstr>
      <vt:lpstr>Source references: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Krejčová Kristýna</dc:creator>
  <cp:lastModifiedBy>Kristýna Krejčová</cp:lastModifiedBy>
  <cp:revision>15</cp:revision>
  <dcterms:created xsi:type="dcterms:W3CDTF">2017-01-10T07:58:14Z</dcterms:created>
  <dcterms:modified xsi:type="dcterms:W3CDTF">2020-11-20T14:01:52Z</dcterms:modified>
</cp:coreProperties>
</file>