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0" r:id="rId4"/>
    <p:sldId id="261" r:id="rId5"/>
    <p:sldId id="262" r:id="rId6"/>
    <p:sldId id="263" r:id="rId7"/>
    <p:sldId id="259" r:id="rId8"/>
    <p:sldId id="28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BA28C5-04C6-4C0A-A1D2-7285F293578F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30CE41B1-B0BF-45AF-98CE-2956B26CC012}">
      <dgm:prSet phldrT="[Text]"/>
      <dgm:spPr/>
      <dgm:t>
        <a:bodyPr/>
        <a:lstStyle/>
        <a:p>
          <a:r>
            <a:rPr lang="cs-CZ" dirty="0" err="1">
              <a:solidFill>
                <a:schemeClr val="tx2">
                  <a:lumMod val="75000"/>
                </a:schemeClr>
              </a:solidFill>
            </a:rPr>
            <a:t>The</a:t>
          </a:r>
          <a:r>
            <a:rPr lang="cs-CZ" dirty="0">
              <a:solidFill>
                <a:schemeClr val="tx2">
                  <a:lumMod val="75000"/>
                </a:schemeClr>
              </a:solidFill>
            </a:rPr>
            <a:t> person/</a:t>
          </a:r>
          <a:r>
            <a:rPr lang="cs-CZ" dirty="0" err="1">
              <a:solidFill>
                <a:schemeClr val="tx2">
                  <a:lumMod val="75000"/>
                </a:schemeClr>
              </a:solidFill>
            </a:rPr>
            <a:t>thing</a:t>
          </a:r>
          <a:r>
            <a:rPr lang="cs-CZ" dirty="0">
              <a:solidFill>
                <a:schemeClr val="tx2">
                  <a:lumMod val="75000"/>
                </a:schemeClr>
              </a:solidFill>
            </a:rPr>
            <a:t> </a:t>
          </a:r>
        </a:p>
        <a:p>
          <a:r>
            <a:rPr lang="cs-CZ" b="1" dirty="0" err="1">
              <a:solidFill>
                <a:schemeClr val="tx2">
                  <a:lumMod val="75000"/>
                </a:schemeClr>
              </a:solidFill>
            </a:rPr>
            <a:t>influenc</a:t>
          </a:r>
          <a:r>
            <a:rPr lang="cs-CZ" b="1" dirty="0" err="1">
              <a:solidFill>
                <a:srgbClr val="FF0000"/>
              </a:solidFill>
            </a:rPr>
            <a:t>ing</a:t>
          </a:r>
          <a:endParaRPr lang="cs-CZ" b="1" dirty="0">
            <a:solidFill>
              <a:srgbClr val="FF0000"/>
            </a:solidFill>
          </a:endParaRPr>
        </a:p>
      </dgm:t>
    </dgm:pt>
    <dgm:pt modelId="{4C1FC432-9231-446F-8D19-E02DD1A74385}" type="parTrans" cxnId="{EFE17D74-B1F3-4F16-B348-4759A0C94BF5}">
      <dgm:prSet/>
      <dgm:spPr/>
      <dgm:t>
        <a:bodyPr/>
        <a:lstStyle/>
        <a:p>
          <a:endParaRPr lang="cs-CZ"/>
        </a:p>
      </dgm:t>
    </dgm:pt>
    <dgm:pt modelId="{6986035D-DB8D-4A96-AF29-1BFF768BC750}" type="sibTrans" cxnId="{EFE17D74-B1F3-4F16-B348-4759A0C94BF5}">
      <dgm:prSet/>
      <dgm:spPr>
        <a:solidFill>
          <a:schemeClr val="tx2"/>
        </a:solidFill>
      </dgm:spPr>
      <dgm:t>
        <a:bodyPr/>
        <a:lstStyle/>
        <a:p>
          <a:endParaRPr lang="cs-CZ"/>
        </a:p>
      </dgm:t>
    </dgm:pt>
    <dgm:pt modelId="{E1F85B6E-9D18-4400-B1C9-0AF761EA9510}">
      <dgm:prSet phldrT="[Text]"/>
      <dgm:spPr/>
      <dgm:t>
        <a:bodyPr/>
        <a:lstStyle/>
        <a:p>
          <a:r>
            <a:rPr lang="cs-CZ" dirty="0" err="1">
              <a:solidFill>
                <a:srgbClr val="002060"/>
              </a:solidFill>
            </a:rPr>
            <a:t>The</a:t>
          </a:r>
          <a:r>
            <a:rPr lang="cs-CZ" dirty="0">
              <a:solidFill>
                <a:srgbClr val="002060"/>
              </a:solidFill>
            </a:rPr>
            <a:t> person/</a:t>
          </a:r>
          <a:r>
            <a:rPr lang="cs-CZ" dirty="0" err="1">
              <a:solidFill>
                <a:srgbClr val="002060"/>
              </a:solidFill>
            </a:rPr>
            <a:t>thing</a:t>
          </a:r>
          <a:endParaRPr lang="cs-CZ" dirty="0">
            <a:solidFill>
              <a:srgbClr val="002060"/>
            </a:solidFill>
          </a:endParaRPr>
        </a:p>
        <a:p>
          <a:r>
            <a:rPr lang="cs-CZ" b="1" dirty="0" err="1">
              <a:solidFill>
                <a:srgbClr val="002060"/>
              </a:solidFill>
            </a:rPr>
            <a:t>influenc</a:t>
          </a:r>
          <a:r>
            <a:rPr lang="cs-CZ" b="1" dirty="0" err="1">
              <a:solidFill>
                <a:srgbClr val="00B050"/>
              </a:solidFill>
            </a:rPr>
            <a:t>ed</a:t>
          </a:r>
          <a:endParaRPr lang="cs-CZ" b="1" dirty="0">
            <a:solidFill>
              <a:srgbClr val="00B050"/>
            </a:solidFill>
          </a:endParaRPr>
        </a:p>
      </dgm:t>
    </dgm:pt>
    <dgm:pt modelId="{51DE89EB-3DCE-44B6-A057-F7217B4D2D4A}" type="parTrans" cxnId="{E50C2330-0061-4DD8-B194-772A0709BDC1}">
      <dgm:prSet/>
      <dgm:spPr/>
      <dgm:t>
        <a:bodyPr/>
        <a:lstStyle/>
        <a:p>
          <a:endParaRPr lang="cs-CZ"/>
        </a:p>
      </dgm:t>
    </dgm:pt>
    <dgm:pt modelId="{4049B27D-8B25-4EE8-AC02-65FF1F1892A5}" type="sibTrans" cxnId="{E50C2330-0061-4DD8-B194-772A0709BDC1}">
      <dgm:prSet/>
      <dgm:spPr/>
      <dgm:t>
        <a:bodyPr/>
        <a:lstStyle/>
        <a:p>
          <a:endParaRPr lang="cs-CZ"/>
        </a:p>
      </dgm:t>
    </dgm:pt>
    <dgm:pt modelId="{ABAFD790-F46E-41EB-9C37-C033A4637ED2}" type="pres">
      <dgm:prSet presAssocID="{5ABA28C5-04C6-4C0A-A1D2-7285F293578F}" presName="Name0" presStyleCnt="0">
        <dgm:presLayoutVars>
          <dgm:dir/>
          <dgm:resizeHandles val="exact"/>
        </dgm:presLayoutVars>
      </dgm:prSet>
      <dgm:spPr/>
    </dgm:pt>
    <dgm:pt modelId="{82BEE433-57DF-46E6-BEB7-DC8CEDAFA69B}" type="pres">
      <dgm:prSet presAssocID="{30CE41B1-B0BF-45AF-98CE-2956B26CC012}" presName="node" presStyleLbl="node1" presStyleIdx="0" presStyleCnt="2" custLinFactNeighborX="5135" custLinFactNeighborY="2702">
        <dgm:presLayoutVars>
          <dgm:bulletEnabled val="1"/>
        </dgm:presLayoutVars>
      </dgm:prSet>
      <dgm:spPr/>
    </dgm:pt>
    <dgm:pt modelId="{D323AD86-17E8-4A14-8060-D1308C132699}" type="pres">
      <dgm:prSet presAssocID="{6986035D-DB8D-4A96-AF29-1BFF768BC750}" presName="sibTrans" presStyleLbl="sibTrans2D1" presStyleIdx="0" presStyleCnt="1"/>
      <dgm:spPr/>
    </dgm:pt>
    <dgm:pt modelId="{1E2A7732-1014-435F-87AF-7AE930195966}" type="pres">
      <dgm:prSet presAssocID="{6986035D-DB8D-4A96-AF29-1BFF768BC750}" presName="connectorText" presStyleLbl="sibTrans2D1" presStyleIdx="0" presStyleCnt="1"/>
      <dgm:spPr/>
    </dgm:pt>
    <dgm:pt modelId="{623A1539-E5D4-4C38-A9BC-811AB2AAF08E}" type="pres">
      <dgm:prSet presAssocID="{E1F85B6E-9D18-4400-B1C9-0AF761EA9510}" presName="node" presStyleLbl="node1" presStyleIdx="1" presStyleCnt="2">
        <dgm:presLayoutVars>
          <dgm:bulletEnabled val="1"/>
        </dgm:presLayoutVars>
      </dgm:prSet>
      <dgm:spPr/>
    </dgm:pt>
  </dgm:ptLst>
  <dgm:cxnLst>
    <dgm:cxn modelId="{2BA00622-E005-46EE-A491-61B41379E340}" type="presOf" srcId="{30CE41B1-B0BF-45AF-98CE-2956B26CC012}" destId="{82BEE433-57DF-46E6-BEB7-DC8CEDAFA69B}" srcOrd="0" destOrd="0" presId="urn:microsoft.com/office/officeart/2005/8/layout/process1"/>
    <dgm:cxn modelId="{E50C2330-0061-4DD8-B194-772A0709BDC1}" srcId="{5ABA28C5-04C6-4C0A-A1D2-7285F293578F}" destId="{E1F85B6E-9D18-4400-B1C9-0AF761EA9510}" srcOrd="1" destOrd="0" parTransId="{51DE89EB-3DCE-44B6-A057-F7217B4D2D4A}" sibTransId="{4049B27D-8B25-4EE8-AC02-65FF1F1892A5}"/>
    <dgm:cxn modelId="{BC57AC3F-567F-42FD-B27B-1BC78003C1E9}" type="presOf" srcId="{5ABA28C5-04C6-4C0A-A1D2-7285F293578F}" destId="{ABAFD790-F46E-41EB-9C37-C033A4637ED2}" srcOrd="0" destOrd="0" presId="urn:microsoft.com/office/officeart/2005/8/layout/process1"/>
    <dgm:cxn modelId="{EFE17D74-B1F3-4F16-B348-4759A0C94BF5}" srcId="{5ABA28C5-04C6-4C0A-A1D2-7285F293578F}" destId="{30CE41B1-B0BF-45AF-98CE-2956B26CC012}" srcOrd="0" destOrd="0" parTransId="{4C1FC432-9231-446F-8D19-E02DD1A74385}" sibTransId="{6986035D-DB8D-4A96-AF29-1BFF768BC750}"/>
    <dgm:cxn modelId="{9D4FF675-3FF9-4232-A2EF-584FC6609D50}" type="presOf" srcId="{6986035D-DB8D-4A96-AF29-1BFF768BC750}" destId="{D323AD86-17E8-4A14-8060-D1308C132699}" srcOrd="0" destOrd="0" presId="urn:microsoft.com/office/officeart/2005/8/layout/process1"/>
    <dgm:cxn modelId="{514DB8F9-94DA-424B-B299-7ABB39447B71}" type="presOf" srcId="{6986035D-DB8D-4A96-AF29-1BFF768BC750}" destId="{1E2A7732-1014-435F-87AF-7AE930195966}" srcOrd="1" destOrd="0" presId="urn:microsoft.com/office/officeart/2005/8/layout/process1"/>
    <dgm:cxn modelId="{6DDC69FE-4BCB-4F13-A93F-74FB1350EFF3}" type="presOf" srcId="{E1F85B6E-9D18-4400-B1C9-0AF761EA9510}" destId="{623A1539-E5D4-4C38-A9BC-811AB2AAF08E}" srcOrd="0" destOrd="0" presId="urn:microsoft.com/office/officeart/2005/8/layout/process1"/>
    <dgm:cxn modelId="{BB7D9D43-50B2-4AF8-BB4F-FE884528402A}" type="presParOf" srcId="{ABAFD790-F46E-41EB-9C37-C033A4637ED2}" destId="{82BEE433-57DF-46E6-BEB7-DC8CEDAFA69B}" srcOrd="0" destOrd="0" presId="urn:microsoft.com/office/officeart/2005/8/layout/process1"/>
    <dgm:cxn modelId="{E171A49E-DE19-47A9-8D4C-948B27B728B8}" type="presParOf" srcId="{ABAFD790-F46E-41EB-9C37-C033A4637ED2}" destId="{D323AD86-17E8-4A14-8060-D1308C132699}" srcOrd="1" destOrd="0" presId="urn:microsoft.com/office/officeart/2005/8/layout/process1"/>
    <dgm:cxn modelId="{D89848EC-B5C0-401C-97B3-A4CCBE45D251}" type="presParOf" srcId="{D323AD86-17E8-4A14-8060-D1308C132699}" destId="{1E2A7732-1014-435F-87AF-7AE930195966}" srcOrd="0" destOrd="0" presId="urn:microsoft.com/office/officeart/2005/8/layout/process1"/>
    <dgm:cxn modelId="{6625BC60-B7D6-4E8A-8FD2-1D16FF02E990}" type="presParOf" srcId="{ABAFD790-F46E-41EB-9C37-C033A4637ED2}" destId="{623A1539-E5D4-4C38-A9BC-811AB2AAF08E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BEE433-57DF-46E6-BEB7-DC8CEDAFA69B}">
      <dsp:nvSpPr>
        <dsp:cNvPr id="0" name=""/>
        <dsp:cNvSpPr/>
      </dsp:nvSpPr>
      <dsp:spPr>
        <a:xfrm>
          <a:off x="72011" y="1635992"/>
          <a:ext cx="3427660" cy="20565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 err="1">
              <a:solidFill>
                <a:schemeClr val="tx2">
                  <a:lumMod val="75000"/>
                </a:schemeClr>
              </a:solidFill>
            </a:rPr>
            <a:t>The</a:t>
          </a:r>
          <a:r>
            <a:rPr lang="cs-CZ" sz="3500" kern="1200" dirty="0">
              <a:solidFill>
                <a:schemeClr val="tx2">
                  <a:lumMod val="75000"/>
                </a:schemeClr>
              </a:solidFill>
            </a:rPr>
            <a:t> person/</a:t>
          </a:r>
          <a:r>
            <a:rPr lang="cs-CZ" sz="3500" kern="1200" dirty="0" err="1">
              <a:solidFill>
                <a:schemeClr val="tx2">
                  <a:lumMod val="75000"/>
                </a:schemeClr>
              </a:solidFill>
            </a:rPr>
            <a:t>thing</a:t>
          </a:r>
          <a:r>
            <a:rPr lang="cs-CZ" sz="3500" kern="1200" dirty="0">
              <a:solidFill>
                <a:schemeClr val="tx2">
                  <a:lumMod val="75000"/>
                </a:schemeClr>
              </a:solidFill>
            </a:rPr>
            <a:t> </a:t>
          </a:r>
        </a:p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b="1" kern="1200" dirty="0" err="1">
              <a:solidFill>
                <a:schemeClr val="tx2">
                  <a:lumMod val="75000"/>
                </a:schemeClr>
              </a:solidFill>
            </a:rPr>
            <a:t>influenc</a:t>
          </a:r>
          <a:r>
            <a:rPr lang="cs-CZ" sz="3500" b="1" kern="1200" dirty="0" err="1">
              <a:solidFill>
                <a:srgbClr val="FF0000"/>
              </a:solidFill>
            </a:rPr>
            <a:t>ing</a:t>
          </a:r>
          <a:endParaRPr lang="cs-CZ" sz="3500" b="1" kern="1200" dirty="0">
            <a:solidFill>
              <a:srgbClr val="FF0000"/>
            </a:solidFill>
          </a:endParaRPr>
        </a:p>
      </dsp:txBody>
      <dsp:txXfrm>
        <a:off x="132247" y="1696228"/>
        <a:ext cx="3307188" cy="1936124"/>
      </dsp:txXfrm>
    </dsp:sp>
    <dsp:sp modelId="{D323AD86-17E8-4A14-8060-D1308C132699}">
      <dsp:nvSpPr>
        <dsp:cNvPr id="0" name=""/>
        <dsp:cNvSpPr/>
      </dsp:nvSpPr>
      <dsp:spPr>
        <a:xfrm rot="21559600">
          <a:off x="3824813" y="2211246"/>
          <a:ext cx="689397" cy="850059"/>
        </a:xfrm>
        <a:prstGeom prst="rightArrow">
          <a:avLst>
            <a:gd name="adj1" fmla="val 60000"/>
            <a:gd name="adj2" fmla="val 50000"/>
          </a:avLst>
        </a:prstGeom>
        <a:solidFill>
          <a:schemeClr val="tx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800" kern="1200"/>
        </a:p>
      </dsp:txBody>
      <dsp:txXfrm>
        <a:off x="3824820" y="2382473"/>
        <a:ext cx="482578" cy="510035"/>
      </dsp:txXfrm>
    </dsp:sp>
    <dsp:sp modelId="{623A1539-E5D4-4C38-A9BC-811AB2AAF08E}">
      <dsp:nvSpPr>
        <dsp:cNvPr id="0" name=""/>
        <dsp:cNvSpPr/>
      </dsp:nvSpPr>
      <dsp:spPr>
        <a:xfrm>
          <a:off x="4800332" y="1580423"/>
          <a:ext cx="3427660" cy="20565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 err="1">
              <a:solidFill>
                <a:srgbClr val="002060"/>
              </a:solidFill>
            </a:rPr>
            <a:t>The</a:t>
          </a:r>
          <a:r>
            <a:rPr lang="cs-CZ" sz="3500" kern="1200" dirty="0">
              <a:solidFill>
                <a:srgbClr val="002060"/>
              </a:solidFill>
            </a:rPr>
            <a:t> person/</a:t>
          </a:r>
          <a:r>
            <a:rPr lang="cs-CZ" sz="3500" kern="1200" dirty="0" err="1">
              <a:solidFill>
                <a:srgbClr val="002060"/>
              </a:solidFill>
            </a:rPr>
            <a:t>thing</a:t>
          </a:r>
          <a:endParaRPr lang="cs-CZ" sz="3500" kern="1200" dirty="0">
            <a:solidFill>
              <a:srgbClr val="002060"/>
            </a:solidFill>
          </a:endParaRPr>
        </a:p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b="1" kern="1200" dirty="0" err="1">
              <a:solidFill>
                <a:srgbClr val="002060"/>
              </a:solidFill>
            </a:rPr>
            <a:t>influenc</a:t>
          </a:r>
          <a:r>
            <a:rPr lang="cs-CZ" sz="3500" b="1" kern="1200" dirty="0" err="1">
              <a:solidFill>
                <a:srgbClr val="00B050"/>
              </a:solidFill>
            </a:rPr>
            <a:t>ed</a:t>
          </a:r>
          <a:endParaRPr lang="cs-CZ" sz="3500" b="1" kern="1200" dirty="0">
            <a:solidFill>
              <a:srgbClr val="00B050"/>
            </a:solidFill>
          </a:endParaRPr>
        </a:p>
      </dsp:txBody>
      <dsp:txXfrm>
        <a:off x="4860568" y="1640659"/>
        <a:ext cx="3307188" cy="19361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C2DF8-89CA-41C5-860E-7B6209C70B57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3EBED-EC92-4B0B-9734-EAB24D7E97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9214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336E-607C-49A7-A332-D172C55353AF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350E-CFAF-40ED-B240-82EF79E40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390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336E-607C-49A7-A332-D172C55353AF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350E-CFAF-40ED-B240-82EF79E40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620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336E-607C-49A7-A332-D172C55353AF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350E-CFAF-40ED-B240-82EF79E40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618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336E-607C-49A7-A332-D172C55353AF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350E-CFAF-40ED-B240-82EF79E40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6678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336E-607C-49A7-A332-D172C55353AF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350E-CFAF-40ED-B240-82EF79E40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490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336E-607C-49A7-A332-D172C55353AF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350E-CFAF-40ED-B240-82EF79E40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9946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336E-607C-49A7-A332-D172C55353AF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350E-CFAF-40ED-B240-82EF79E40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876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336E-607C-49A7-A332-D172C55353AF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350E-CFAF-40ED-B240-82EF79E40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4454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336E-607C-49A7-A332-D172C55353AF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350E-CFAF-40ED-B240-82EF79E40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0048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336E-607C-49A7-A332-D172C55353AF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350E-CFAF-40ED-B240-82EF79E40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574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336E-607C-49A7-A332-D172C55353AF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350E-CFAF-40ED-B240-82EF79E40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2734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9336E-607C-49A7-A332-D172C55353AF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7350E-CFAF-40ED-B240-82EF79E403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6803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err="1">
                <a:solidFill>
                  <a:srgbClr val="002060"/>
                </a:solidFill>
              </a:rPr>
              <a:t>Adjectives</a:t>
            </a:r>
            <a:r>
              <a:rPr lang="cs-CZ" u="sng" dirty="0">
                <a:solidFill>
                  <a:srgbClr val="002060"/>
                </a:solidFill>
              </a:rPr>
              <a:t> –</a:t>
            </a:r>
            <a:r>
              <a:rPr lang="cs-CZ" u="sng" dirty="0" err="1">
                <a:solidFill>
                  <a:srgbClr val="002060"/>
                </a:solidFill>
              </a:rPr>
              <a:t>ed</a:t>
            </a:r>
            <a:r>
              <a:rPr lang="cs-CZ" u="sng" dirty="0">
                <a:solidFill>
                  <a:srgbClr val="002060"/>
                </a:solidFill>
              </a:rPr>
              <a:t>/-</a:t>
            </a:r>
            <a:r>
              <a:rPr lang="cs-CZ" u="sng" dirty="0" err="1">
                <a:solidFill>
                  <a:srgbClr val="002060"/>
                </a:solidFill>
              </a:rPr>
              <a:t>ing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457200" y="3284984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2681537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5553631"/>
              </p:ext>
            </p:extLst>
          </p:nvPr>
        </p:nvGraphicFramePr>
        <p:xfrm>
          <a:off x="467544" y="764704"/>
          <a:ext cx="8229600" cy="5217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0354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80720"/>
          </a:xfrm>
        </p:spPr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Nudný </a:t>
            </a:r>
          </a:p>
          <a:p>
            <a:r>
              <a:rPr lang="cs-CZ" dirty="0" err="1">
                <a:solidFill>
                  <a:srgbClr val="002060"/>
                </a:solidFill>
              </a:rPr>
              <a:t>Bor</a:t>
            </a:r>
            <a:r>
              <a:rPr lang="cs-CZ" dirty="0" err="1">
                <a:solidFill>
                  <a:srgbClr val="FF0000"/>
                </a:solidFill>
              </a:rPr>
              <a:t>ing</a:t>
            </a:r>
            <a:endParaRPr lang="cs-CZ" dirty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X</a:t>
            </a:r>
          </a:p>
          <a:p>
            <a:r>
              <a:rPr lang="cs-CZ" dirty="0">
                <a:solidFill>
                  <a:srgbClr val="002060"/>
                </a:solidFill>
              </a:rPr>
              <a:t>Znuděný </a:t>
            </a:r>
          </a:p>
          <a:p>
            <a:r>
              <a:rPr lang="cs-CZ" dirty="0" err="1">
                <a:solidFill>
                  <a:srgbClr val="002060"/>
                </a:solidFill>
              </a:rPr>
              <a:t>Bor</a:t>
            </a:r>
            <a:r>
              <a:rPr lang="cs-CZ" dirty="0" err="1">
                <a:solidFill>
                  <a:srgbClr val="00B050"/>
                </a:solidFill>
              </a:rPr>
              <a:t>ed</a:t>
            </a:r>
            <a:endParaRPr lang="cs-CZ" dirty="0">
              <a:solidFill>
                <a:srgbClr val="00B050"/>
              </a:solidFill>
            </a:endParaRPr>
          </a:p>
          <a:p>
            <a:endParaRPr lang="cs-CZ" dirty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Unavující</a:t>
            </a:r>
          </a:p>
          <a:p>
            <a:r>
              <a:rPr lang="cs-CZ" dirty="0" err="1">
                <a:solidFill>
                  <a:srgbClr val="002060"/>
                </a:solidFill>
              </a:rPr>
              <a:t>Tir</a:t>
            </a:r>
            <a:r>
              <a:rPr lang="cs-CZ" dirty="0" err="1">
                <a:solidFill>
                  <a:srgbClr val="FF0000"/>
                </a:solidFill>
              </a:rPr>
              <a:t>ing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X</a:t>
            </a:r>
          </a:p>
          <a:p>
            <a:r>
              <a:rPr lang="cs-CZ" dirty="0">
                <a:solidFill>
                  <a:srgbClr val="002060"/>
                </a:solidFill>
              </a:rPr>
              <a:t>Unavený </a:t>
            </a:r>
          </a:p>
          <a:p>
            <a:r>
              <a:rPr lang="cs-CZ" dirty="0" err="1">
                <a:solidFill>
                  <a:srgbClr val="002060"/>
                </a:solidFill>
              </a:rPr>
              <a:t>Tir</a:t>
            </a:r>
            <a:r>
              <a:rPr lang="cs-CZ" dirty="0" err="1">
                <a:solidFill>
                  <a:srgbClr val="00B050"/>
                </a:solidFill>
              </a:rPr>
              <a:t>ed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21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80720"/>
          </a:xfrm>
        </p:spPr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Vzrušující</a:t>
            </a:r>
          </a:p>
          <a:p>
            <a:r>
              <a:rPr lang="cs-CZ" dirty="0" err="1">
                <a:solidFill>
                  <a:srgbClr val="002060"/>
                </a:solidFill>
              </a:rPr>
              <a:t>Excit</a:t>
            </a:r>
            <a:r>
              <a:rPr lang="cs-CZ" dirty="0" err="1">
                <a:solidFill>
                  <a:srgbClr val="FF0000"/>
                </a:solidFill>
              </a:rPr>
              <a:t>ing</a:t>
            </a:r>
            <a:endParaRPr lang="cs-CZ" dirty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X</a:t>
            </a:r>
          </a:p>
          <a:p>
            <a:r>
              <a:rPr lang="cs-CZ" dirty="0">
                <a:solidFill>
                  <a:srgbClr val="002060"/>
                </a:solidFill>
              </a:rPr>
              <a:t>Rozrušený </a:t>
            </a:r>
          </a:p>
          <a:p>
            <a:r>
              <a:rPr lang="cs-CZ">
                <a:solidFill>
                  <a:srgbClr val="002060"/>
                </a:solidFill>
              </a:rPr>
              <a:t>Excit</a:t>
            </a:r>
            <a:r>
              <a:rPr lang="cs-CZ">
                <a:solidFill>
                  <a:srgbClr val="00B050"/>
                </a:solidFill>
              </a:rPr>
              <a:t>ed</a:t>
            </a:r>
            <a:endParaRPr lang="cs-CZ" dirty="0">
              <a:solidFill>
                <a:srgbClr val="00B050"/>
              </a:solidFill>
            </a:endParaRPr>
          </a:p>
          <a:p>
            <a:endParaRPr lang="cs-CZ" dirty="0">
              <a:solidFill>
                <a:srgbClr val="002060"/>
              </a:solidFill>
            </a:endParaRPr>
          </a:p>
          <a:p>
            <a:r>
              <a:rPr lang="cs-CZ" dirty="0" err="1">
                <a:solidFill>
                  <a:srgbClr val="002060"/>
                </a:solidFill>
              </a:rPr>
              <a:t>Ohrmující</a:t>
            </a:r>
            <a:endParaRPr lang="cs-CZ" dirty="0">
              <a:solidFill>
                <a:srgbClr val="002060"/>
              </a:solidFill>
            </a:endParaRPr>
          </a:p>
          <a:p>
            <a:r>
              <a:rPr lang="cs-CZ" dirty="0" err="1">
                <a:solidFill>
                  <a:srgbClr val="002060"/>
                </a:solidFill>
              </a:rPr>
              <a:t>Amaz</a:t>
            </a:r>
            <a:r>
              <a:rPr lang="cs-CZ" dirty="0" err="1">
                <a:solidFill>
                  <a:srgbClr val="FF0000"/>
                </a:solidFill>
              </a:rPr>
              <a:t>ing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X</a:t>
            </a:r>
          </a:p>
          <a:p>
            <a:r>
              <a:rPr lang="cs-CZ" dirty="0">
                <a:solidFill>
                  <a:srgbClr val="002060"/>
                </a:solidFill>
              </a:rPr>
              <a:t>Ohromený</a:t>
            </a:r>
          </a:p>
          <a:p>
            <a:r>
              <a:rPr lang="cs-CZ" dirty="0" err="1">
                <a:solidFill>
                  <a:srgbClr val="002060"/>
                </a:solidFill>
              </a:rPr>
              <a:t>Amaz</a:t>
            </a:r>
            <a:r>
              <a:rPr lang="cs-CZ" dirty="0" err="1">
                <a:solidFill>
                  <a:srgbClr val="00B050"/>
                </a:solidFill>
              </a:rPr>
              <a:t>ed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7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80720"/>
          </a:xfrm>
        </p:spPr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Deprimující</a:t>
            </a:r>
          </a:p>
          <a:p>
            <a:r>
              <a:rPr lang="cs-CZ" dirty="0" err="1">
                <a:solidFill>
                  <a:srgbClr val="002060"/>
                </a:solidFill>
              </a:rPr>
              <a:t>Depress</a:t>
            </a:r>
            <a:r>
              <a:rPr lang="cs-CZ" dirty="0" err="1">
                <a:solidFill>
                  <a:srgbClr val="FF0000"/>
                </a:solidFill>
              </a:rPr>
              <a:t>ing</a:t>
            </a:r>
            <a:endParaRPr lang="cs-CZ" dirty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X</a:t>
            </a:r>
          </a:p>
          <a:p>
            <a:r>
              <a:rPr lang="cs-CZ" dirty="0">
                <a:solidFill>
                  <a:srgbClr val="002060"/>
                </a:solidFill>
              </a:rPr>
              <a:t>Deprimovaný </a:t>
            </a:r>
          </a:p>
          <a:p>
            <a:r>
              <a:rPr lang="cs-CZ" dirty="0" err="1">
                <a:solidFill>
                  <a:srgbClr val="002060"/>
                </a:solidFill>
              </a:rPr>
              <a:t>Depress</a:t>
            </a:r>
            <a:r>
              <a:rPr lang="cs-CZ" dirty="0" err="1">
                <a:solidFill>
                  <a:srgbClr val="00B050"/>
                </a:solidFill>
              </a:rPr>
              <a:t>ed</a:t>
            </a:r>
            <a:endParaRPr lang="cs-CZ" dirty="0">
              <a:solidFill>
                <a:srgbClr val="00B050"/>
              </a:solidFill>
            </a:endParaRPr>
          </a:p>
          <a:p>
            <a:endParaRPr lang="cs-CZ" dirty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Neuspokojivý</a:t>
            </a:r>
          </a:p>
          <a:p>
            <a:r>
              <a:rPr lang="cs-CZ" dirty="0" err="1">
                <a:solidFill>
                  <a:srgbClr val="002060"/>
                </a:solidFill>
              </a:rPr>
              <a:t>Disappoint</a:t>
            </a:r>
            <a:r>
              <a:rPr lang="cs-CZ" dirty="0" err="1">
                <a:solidFill>
                  <a:srgbClr val="FF0000"/>
                </a:solidFill>
              </a:rPr>
              <a:t>ing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X</a:t>
            </a:r>
          </a:p>
          <a:p>
            <a:r>
              <a:rPr lang="cs-CZ" dirty="0">
                <a:solidFill>
                  <a:srgbClr val="002060"/>
                </a:solidFill>
              </a:rPr>
              <a:t>Zklamaný</a:t>
            </a:r>
          </a:p>
          <a:p>
            <a:r>
              <a:rPr lang="cs-CZ" dirty="0" err="1">
                <a:solidFill>
                  <a:srgbClr val="002060"/>
                </a:solidFill>
              </a:rPr>
              <a:t>Disappoint</a:t>
            </a:r>
            <a:r>
              <a:rPr lang="cs-CZ" dirty="0" err="1">
                <a:solidFill>
                  <a:srgbClr val="00B050"/>
                </a:solidFill>
              </a:rPr>
              <a:t>ed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32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80720"/>
          </a:xfrm>
        </p:spPr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Trapný</a:t>
            </a:r>
          </a:p>
          <a:p>
            <a:r>
              <a:rPr lang="cs-CZ" dirty="0" err="1">
                <a:solidFill>
                  <a:srgbClr val="002060"/>
                </a:solidFill>
              </a:rPr>
              <a:t>Embarrass</a:t>
            </a:r>
            <a:r>
              <a:rPr lang="cs-CZ" dirty="0" err="1">
                <a:solidFill>
                  <a:srgbClr val="FF0000"/>
                </a:solidFill>
              </a:rPr>
              <a:t>ing</a:t>
            </a:r>
            <a:endParaRPr lang="cs-CZ" dirty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X</a:t>
            </a:r>
          </a:p>
          <a:p>
            <a:r>
              <a:rPr lang="cs-CZ" dirty="0">
                <a:solidFill>
                  <a:srgbClr val="002060"/>
                </a:solidFill>
              </a:rPr>
              <a:t>Zahanbený</a:t>
            </a:r>
          </a:p>
          <a:p>
            <a:r>
              <a:rPr lang="cs-CZ" dirty="0" err="1">
                <a:solidFill>
                  <a:srgbClr val="002060"/>
                </a:solidFill>
              </a:rPr>
              <a:t>Embarrass</a:t>
            </a:r>
            <a:r>
              <a:rPr lang="cs-CZ" dirty="0" err="1">
                <a:solidFill>
                  <a:srgbClr val="00B050"/>
                </a:solidFill>
              </a:rPr>
              <a:t>ed</a:t>
            </a:r>
            <a:endParaRPr lang="cs-CZ" dirty="0">
              <a:solidFill>
                <a:srgbClr val="00B050"/>
              </a:solidFill>
            </a:endParaRPr>
          </a:p>
          <a:p>
            <a:endParaRPr lang="cs-CZ" dirty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Děsivý</a:t>
            </a:r>
          </a:p>
          <a:p>
            <a:r>
              <a:rPr lang="cs-CZ" dirty="0" err="1">
                <a:solidFill>
                  <a:srgbClr val="002060"/>
                </a:solidFill>
              </a:rPr>
              <a:t>Frighten</a:t>
            </a:r>
            <a:r>
              <a:rPr lang="cs-CZ" dirty="0" err="1">
                <a:solidFill>
                  <a:srgbClr val="FF0000"/>
                </a:solidFill>
              </a:rPr>
              <a:t>ing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X</a:t>
            </a:r>
          </a:p>
          <a:p>
            <a:r>
              <a:rPr lang="cs-CZ" dirty="0">
                <a:solidFill>
                  <a:srgbClr val="002060"/>
                </a:solidFill>
              </a:rPr>
              <a:t>Vyděšený</a:t>
            </a:r>
          </a:p>
          <a:p>
            <a:r>
              <a:rPr lang="cs-CZ" dirty="0" err="1">
                <a:solidFill>
                  <a:srgbClr val="002060"/>
                </a:solidFill>
              </a:rPr>
              <a:t>Frighten</a:t>
            </a:r>
            <a:r>
              <a:rPr lang="cs-CZ" dirty="0" err="1">
                <a:solidFill>
                  <a:srgbClr val="00B050"/>
                </a:solidFill>
              </a:rPr>
              <a:t>ed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660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789716"/>
              </p:ext>
            </p:extLst>
          </p:nvPr>
        </p:nvGraphicFramePr>
        <p:xfrm>
          <a:off x="179512" y="980730"/>
          <a:ext cx="8784976" cy="4663440"/>
        </p:xfrm>
        <a:graphic>
          <a:graphicData uri="http://schemas.openxmlformats.org/drawingml/2006/table">
            <a:tbl>
              <a:tblPr firstCol="1" lastCol="1" bandRow="1">
                <a:tableStyleId>{5C22544A-7EE6-4342-B048-85BDC9FD1C3A}</a:tableStyleId>
              </a:tblPr>
              <a:tblGrid>
                <a:gridCol w="2196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6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62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62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2057"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nudný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bor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bor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ed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znuděný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unavující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tir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tir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ed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unavený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vzrušující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excit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excit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ed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vzrušený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ohromující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amaz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amaz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ed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ohromený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deprimující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depress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depress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ed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deprimovaný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neuspokojivý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disappoint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disappoint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ed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zklamaný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trapný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embarrass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embarrass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ed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zahanbený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děsivý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frighten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frighten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ed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vyděšený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frustrující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frustrat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chemeClr val="tx2"/>
                          </a:solidFill>
                        </a:rPr>
                        <a:t>frustrat</a:t>
                      </a:r>
                      <a:r>
                        <a:rPr lang="cs-CZ" sz="2800" dirty="0" err="1">
                          <a:solidFill>
                            <a:srgbClr val="00B050"/>
                          </a:solidFill>
                        </a:rPr>
                        <a:t>ed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b="0" dirty="0">
                          <a:solidFill>
                            <a:srgbClr val="002060"/>
                          </a:solidFill>
                        </a:rPr>
                        <a:t>frustrovaný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2016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00A567-9F9D-410A-9BAC-6536ADD8F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700088"/>
            <a:ext cx="7886700" cy="604837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cs-CZ" dirty="0">
                <a:solidFill>
                  <a:srgbClr val="002060"/>
                </a:solidFill>
              </a:rPr>
              <a:t>Source </a:t>
            </a:r>
            <a:r>
              <a:rPr lang="cs-CZ" dirty="0" err="1">
                <a:solidFill>
                  <a:srgbClr val="002060"/>
                </a:solidFill>
              </a:rPr>
              <a:t>references</a:t>
            </a:r>
            <a:r>
              <a:rPr lang="cs-CZ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17411" name="Zástupný obsah 2">
            <a:extLst>
              <a:ext uri="{FF2B5EF4-FFF2-40B4-BE49-F238E27FC236}">
                <a16:creationId xmlns:a16="http://schemas.microsoft.com/office/drawing/2014/main" id="{4DB5988B-7C27-4C4D-B051-8FCABCC99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r>
              <a:rPr lang="cs-CZ" altLang="cs-CZ" sz="2400">
                <a:solidFill>
                  <a:srgbClr val="002060"/>
                </a:solidFill>
              </a:rPr>
              <a:t>OXENDEN, Clive, Christina LATHAM-KOENIG, Paul SELIGSON a Lindsay CLANDFIELD. </a:t>
            </a:r>
            <a:r>
              <a:rPr lang="cs-CZ" altLang="cs-CZ" sz="2400" i="1">
                <a:solidFill>
                  <a:srgbClr val="002060"/>
                </a:solidFill>
              </a:rPr>
              <a:t>New English file 4th edition.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2019.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HEIJMER, Joanna. </a:t>
            </a:r>
            <a:r>
              <a:rPr lang="cs-CZ" altLang="cs-CZ" sz="2400" i="1">
                <a:solidFill>
                  <a:srgbClr val="002060"/>
                </a:solidFill>
              </a:rPr>
              <a:t>Oxford Exam Trainer.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2018. 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</a:t>
            </a:r>
            <a:r>
              <a:rPr lang="cs-CZ" altLang="cs-CZ" sz="2400">
                <a:solidFill>
                  <a:srgbClr val="002060"/>
                </a:solidFill>
              </a:rPr>
              <a:t>. </a:t>
            </a:r>
            <a:r>
              <a:rPr lang="cs-CZ" altLang="cs-CZ" sz="2400" i="1">
                <a:solidFill>
                  <a:srgbClr val="002060"/>
                </a:solidFill>
              </a:rPr>
              <a:t>English </a:t>
            </a:r>
            <a:r>
              <a:rPr lang="en-US" altLang="cs-CZ" sz="2400" i="1">
                <a:solidFill>
                  <a:srgbClr val="002060"/>
                </a:solidFill>
              </a:rPr>
              <a:t>Grammar in use</a:t>
            </a:r>
            <a:r>
              <a:rPr lang="cs-CZ" altLang="cs-CZ" sz="2400" i="1">
                <a:solidFill>
                  <a:srgbClr val="002060"/>
                </a:solidFill>
              </a:rPr>
              <a:t>. </a:t>
            </a:r>
            <a:r>
              <a:rPr lang="en-US" altLang="cs-CZ" sz="240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>
                <a:solidFill>
                  <a:srgbClr val="002060"/>
                </a:solidFill>
              </a:rPr>
              <a:t>1</a:t>
            </a:r>
            <a:r>
              <a:rPr lang="en-US" altLang="cs-CZ" sz="240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Raymond. </a:t>
            </a:r>
            <a:r>
              <a:rPr lang="en-US" altLang="cs-CZ" sz="2400" i="1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>
                <a:solidFill>
                  <a:srgbClr val="002060"/>
                </a:solidFill>
              </a:rPr>
              <a:t>.</a:t>
            </a:r>
            <a:r>
              <a:rPr lang="en-US" altLang="cs-CZ" sz="240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>
                <a:solidFill>
                  <a:srgbClr val="002060"/>
                </a:solidFill>
              </a:rPr>
              <a:t>Maturita activator</a:t>
            </a:r>
            <a:r>
              <a:rPr lang="cs-CZ" altLang="cs-CZ" sz="2400">
                <a:solidFill>
                  <a:srgbClr val="002060"/>
                </a:solidFill>
              </a:rPr>
              <a:t>. Pearson Education, 2018.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>
                <a:solidFill>
                  <a:srgbClr val="002060"/>
                </a:solidFill>
              </a:rPr>
              <a:t>Time to talk.</a:t>
            </a:r>
            <a:r>
              <a:rPr lang="cs-CZ" altLang="cs-CZ" sz="2400">
                <a:solidFill>
                  <a:srgbClr val="002060"/>
                </a:solidFill>
              </a:rPr>
              <a:t>Polyglot, 2004.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200</Words>
  <Application>Microsoft Office PowerPoint</Application>
  <PresentationFormat>Předvádění na obrazovce (4:3)</PresentationFormat>
  <Paragraphs>93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Motiv systému Office</vt:lpstr>
      <vt:lpstr>Adjectives –ed/-ing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Source references: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Krejčová Kristýna</dc:creator>
  <cp:lastModifiedBy>Kristýna Krejčová</cp:lastModifiedBy>
  <cp:revision>12</cp:revision>
  <dcterms:created xsi:type="dcterms:W3CDTF">2015-11-20T12:46:25Z</dcterms:created>
  <dcterms:modified xsi:type="dcterms:W3CDTF">2020-11-20T11:35:05Z</dcterms:modified>
</cp:coreProperties>
</file>