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0" r:id="rId4"/>
    <p:sldId id="266" r:id="rId5"/>
    <p:sldId id="261" r:id="rId6"/>
    <p:sldId id="262" r:id="rId7"/>
    <p:sldId id="263" r:id="rId8"/>
    <p:sldId id="264" r:id="rId9"/>
    <p:sldId id="265" r:id="rId10"/>
    <p:sldId id="2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QUICK</a:t>
          </a: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002060"/>
              </a:solidFill>
            </a:rPr>
            <a:t>QUICK</a:t>
          </a:r>
          <a:r>
            <a:rPr lang="cs-CZ" b="1" dirty="0">
              <a:solidFill>
                <a:srgbClr val="FF0000"/>
              </a:solidFill>
            </a:rPr>
            <a:t>LY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NeighborX="-117" custLinFactNeighborY="4592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HAPP</a:t>
          </a:r>
          <a:r>
            <a:rPr lang="cs-CZ" b="1" dirty="0">
              <a:solidFill>
                <a:schemeClr val="bg1"/>
              </a:solidFill>
            </a:rPr>
            <a:t>Y</a:t>
          </a: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002060"/>
              </a:solidFill>
            </a:rPr>
            <a:t>HAPP</a:t>
          </a:r>
          <a:r>
            <a:rPr lang="cs-CZ" b="1" dirty="0">
              <a:solidFill>
                <a:schemeClr val="bg1"/>
              </a:solidFill>
            </a:rPr>
            <a:t>I</a:t>
          </a:r>
          <a:r>
            <a:rPr lang="cs-CZ" b="1" dirty="0">
              <a:solidFill>
                <a:srgbClr val="FF0000"/>
              </a:solidFill>
            </a:rPr>
            <a:t>LY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Y="100000" custLinFactNeighborX="-117" custLinFactNeighborY="176020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BEAUTIFU</a:t>
          </a:r>
          <a:r>
            <a:rPr lang="cs-CZ" b="1" dirty="0">
              <a:solidFill>
                <a:schemeClr val="bg1"/>
              </a:solidFill>
            </a:rPr>
            <a:t>L</a:t>
          </a: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002060"/>
              </a:solidFill>
            </a:rPr>
            <a:t>BEAUTIFU</a:t>
          </a:r>
          <a:r>
            <a:rPr lang="cs-CZ" b="1" dirty="0">
              <a:solidFill>
                <a:schemeClr val="bg1"/>
              </a:solidFill>
            </a:rPr>
            <a:t>L</a:t>
          </a:r>
          <a:r>
            <a:rPr lang="cs-CZ" b="1" dirty="0">
              <a:solidFill>
                <a:srgbClr val="FF0000"/>
              </a:solidFill>
            </a:rPr>
            <a:t>LY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Y="100000" custLinFactNeighborX="-117" custLinFactNeighborY="173469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REASONAB</a:t>
          </a:r>
          <a:r>
            <a:rPr lang="cs-CZ" b="1" dirty="0">
              <a:solidFill>
                <a:schemeClr val="bg1"/>
              </a:solidFill>
            </a:rPr>
            <a:t>LE</a:t>
          </a: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002060"/>
              </a:solidFill>
            </a:rPr>
            <a:t>REASONAB</a:t>
          </a:r>
          <a:r>
            <a:rPr lang="cs-CZ" b="1" dirty="0">
              <a:solidFill>
                <a:srgbClr val="FF0000"/>
              </a:solidFill>
            </a:rPr>
            <a:t>LY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Y="-19557" custLinFactNeighborX="-117" custLinFactNeighborY="-100000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COMPLET</a:t>
          </a:r>
          <a:r>
            <a:rPr lang="cs-CZ" b="1" dirty="0">
              <a:solidFill>
                <a:schemeClr val="bg1"/>
              </a:solidFill>
            </a:rPr>
            <a:t>E</a:t>
          </a: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002060"/>
              </a:solidFill>
            </a:rPr>
            <a:t>COMPLETE</a:t>
          </a:r>
          <a:r>
            <a:rPr lang="cs-CZ" b="1" dirty="0">
              <a:solidFill>
                <a:srgbClr val="FF0000"/>
              </a:solidFill>
            </a:rPr>
            <a:t>LY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NeighborX="-117" custLinFactNeighborY="46598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GOOD</a:t>
          </a: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FF0000"/>
              </a:solidFill>
            </a:rPr>
            <a:t>WELL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NeighborX="-117" custLinFactNeighborY="-5102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HARD</a:t>
          </a:r>
          <a:endParaRPr lang="cs-CZ" b="1" dirty="0">
            <a:solidFill>
              <a:schemeClr val="bg1"/>
            </a:solidFill>
          </a:endParaRP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FF0000"/>
              </a:solidFill>
            </a:rPr>
            <a:t>HARD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NeighborX="-117" custLinFactNeighborY="54592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00D18C-F0CB-4C89-9CB6-AB36E3972B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5F19F3-6AF4-4608-9052-322967A79FE3}">
      <dgm:prSet phldrT="[Text]"/>
      <dgm:spPr/>
      <dgm:t>
        <a:bodyPr/>
        <a:lstStyle/>
        <a:p>
          <a:pPr algn="ctr"/>
          <a:r>
            <a:rPr lang="cs-CZ" b="1" dirty="0">
              <a:solidFill>
                <a:srgbClr val="002060"/>
              </a:solidFill>
            </a:rPr>
            <a:t>FAST</a:t>
          </a:r>
        </a:p>
      </dgm:t>
    </dgm:pt>
    <dgm:pt modelId="{1C2B2F37-39F3-43B9-813D-D595E0C4A040}" type="parTrans" cxnId="{67526DD1-247E-4EE9-91B6-8A96D79DDEF7}">
      <dgm:prSet/>
      <dgm:spPr/>
      <dgm:t>
        <a:bodyPr/>
        <a:lstStyle/>
        <a:p>
          <a:endParaRPr lang="cs-CZ"/>
        </a:p>
      </dgm:t>
    </dgm:pt>
    <dgm:pt modelId="{FECD491B-B8E8-4C77-90E1-6FE0068F9442}" type="sibTrans" cxnId="{67526DD1-247E-4EE9-91B6-8A96D79DDEF7}">
      <dgm:prSet/>
      <dgm:spPr/>
      <dgm:t>
        <a:bodyPr/>
        <a:lstStyle/>
        <a:p>
          <a:endParaRPr lang="cs-CZ"/>
        </a:p>
      </dgm:t>
    </dgm:pt>
    <dgm:pt modelId="{E7D7B43C-668F-4B3C-9064-2A8E2E1A07D7}">
      <dgm:prSet phldrT="[Text]"/>
      <dgm:spPr/>
      <dgm:t>
        <a:bodyPr/>
        <a:lstStyle/>
        <a:p>
          <a:r>
            <a:rPr lang="cs-CZ" b="1" dirty="0">
              <a:solidFill>
                <a:srgbClr val="FF0000"/>
              </a:solidFill>
            </a:rPr>
            <a:t>FAST</a:t>
          </a:r>
        </a:p>
      </dgm:t>
    </dgm:pt>
    <dgm:pt modelId="{F5BF7CDA-C5CF-43B4-842B-00BA777EC6AA}" type="parTrans" cxnId="{846C616F-9318-49F0-ABEF-63532C7B1DF4}">
      <dgm:prSet/>
      <dgm:spPr/>
      <dgm:t>
        <a:bodyPr/>
        <a:lstStyle/>
        <a:p>
          <a:endParaRPr lang="cs-CZ"/>
        </a:p>
      </dgm:t>
    </dgm:pt>
    <dgm:pt modelId="{C09EABEA-7972-4CCD-9353-0F810E1F0A76}" type="sibTrans" cxnId="{846C616F-9318-49F0-ABEF-63532C7B1DF4}">
      <dgm:prSet/>
      <dgm:spPr/>
      <dgm:t>
        <a:bodyPr/>
        <a:lstStyle/>
        <a:p>
          <a:endParaRPr lang="cs-CZ"/>
        </a:p>
      </dgm:t>
    </dgm:pt>
    <dgm:pt modelId="{07132C95-1E91-4546-81AF-BE0A37922754}" type="pres">
      <dgm:prSet presAssocID="{4800D18C-F0CB-4C89-9CB6-AB36E3972B61}" presName="Name0" presStyleCnt="0">
        <dgm:presLayoutVars>
          <dgm:dir/>
          <dgm:resizeHandles val="exact"/>
        </dgm:presLayoutVars>
      </dgm:prSet>
      <dgm:spPr/>
    </dgm:pt>
    <dgm:pt modelId="{C38DD89B-5527-4D86-A4CC-528079FAA068}" type="pres">
      <dgm:prSet presAssocID="{C05F19F3-6AF4-4608-9052-322967A79FE3}" presName="node" presStyleLbl="node1" presStyleIdx="0" presStyleCnt="2" custLinFactNeighborX="-117" custLinFactNeighborY="64796">
        <dgm:presLayoutVars>
          <dgm:bulletEnabled val="1"/>
        </dgm:presLayoutVars>
      </dgm:prSet>
      <dgm:spPr/>
    </dgm:pt>
    <dgm:pt modelId="{D8300CC6-98D7-45C7-BA0F-3FE943AF86CF}" type="pres">
      <dgm:prSet presAssocID="{FECD491B-B8E8-4C77-90E1-6FE0068F9442}" presName="sibTrans" presStyleLbl="sibTrans2D1" presStyleIdx="0" presStyleCnt="1"/>
      <dgm:spPr/>
    </dgm:pt>
    <dgm:pt modelId="{0928AB0B-A268-415C-BB33-C6A84CD4236C}" type="pres">
      <dgm:prSet presAssocID="{FECD491B-B8E8-4C77-90E1-6FE0068F9442}" presName="connectorText" presStyleLbl="sibTrans2D1" presStyleIdx="0" presStyleCnt="1"/>
      <dgm:spPr/>
    </dgm:pt>
    <dgm:pt modelId="{E82E74AF-D7BA-4868-BB0D-2576A38A28DF}" type="pres">
      <dgm:prSet presAssocID="{E7D7B43C-668F-4B3C-9064-2A8E2E1A07D7}" presName="node" presStyleLbl="node1" presStyleIdx="1" presStyleCnt="2">
        <dgm:presLayoutVars>
          <dgm:bulletEnabled val="1"/>
        </dgm:presLayoutVars>
      </dgm:prSet>
      <dgm:spPr/>
    </dgm:pt>
  </dgm:ptLst>
  <dgm:cxnLst>
    <dgm:cxn modelId="{B9943308-92BE-44E2-9C94-FDE4D752141D}" type="presOf" srcId="{4800D18C-F0CB-4C89-9CB6-AB36E3972B61}" destId="{07132C95-1E91-4546-81AF-BE0A37922754}" srcOrd="0" destOrd="0" presId="urn:microsoft.com/office/officeart/2005/8/layout/process1"/>
    <dgm:cxn modelId="{86945426-A8C6-442A-99D3-C9B531478FF6}" type="presOf" srcId="{C05F19F3-6AF4-4608-9052-322967A79FE3}" destId="{C38DD89B-5527-4D86-A4CC-528079FAA068}" srcOrd="0" destOrd="0" presId="urn:microsoft.com/office/officeart/2005/8/layout/process1"/>
    <dgm:cxn modelId="{846C616F-9318-49F0-ABEF-63532C7B1DF4}" srcId="{4800D18C-F0CB-4C89-9CB6-AB36E3972B61}" destId="{E7D7B43C-668F-4B3C-9064-2A8E2E1A07D7}" srcOrd="1" destOrd="0" parTransId="{F5BF7CDA-C5CF-43B4-842B-00BA777EC6AA}" sibTransId="{C09EABEA-7972-4CCD-9353-0F810E1F0A76}"/>
    <dgm:cxn modelId="{FFED3386-D45D-4AAA-B3CB-EA3AD398C644}" type="presOf" srcId="{FECD491B-B8E8-4C77-90E1-6FE0068F9442}" destId="{0928AB0B-A268-415C-BB33-C6A84CD4236C}" srcOrd="1" destOrd="0" presId="urn:microsoft.com/office/officeart/2005/8/layout/process1"/>
    <dgm:cxn modelId="{490993A9-1810-4B65-929C-3CAEDCD75144}" type="presOf" srcId="{E7D7B43C-668F-4B3C-9064-2A8E2E1A07D7}" destId="{E82E74AF-D7BA-4868-BB0D-2576A38A28DF}" srcOrd="0" destOrd="0" presId="urn:microsoft.com/office/officeart/2005/8/layout/process1"/>
    <dgm:cxn modelId="{67526DD1-247E-4EE9-91B6-8A96D79DDEF7}" srcId="{4800D18C-F0CB-4C89-9CB6-AB36E3972B61}" destId="{C05F19F3-6AF4-4608-9052-322967A79FE3}" srcOrd="0" destOrd="0" parTransId="{1C2B2F37-39F3-43B9-813D-D595E0C4A040}" sibTransId="{FECD491B-B8E8-4C77-90E1-6FE0068F9442}"/>
    <dgm:cxn modelId="{AB18EBE7-CD9E-42E1-AFB0-DF287B298DB5}" type="presOf" srcId="{FECD491B-B8E8-4C77-90E1-6FE0068F9442}" destId="{D8300CC6-98D7-45C7-BA0F-3FE943AF86CF}" srcOrd="0" destOrd="0" presId="urn:microsoft.com/office/officeart/2005/8/layout/process1"/>
    <dgm:cxn modelId="{A29776E8-1B39-4D90-A756-C7737C097181}" type="presParOf" srcId="{07132C95-1E91-4546-81AF-BE0A37922754}" destId="{C38DD89B-5527-4D86-A4CC-528079FAA068}" srcOrd="0" destOrd="0" presId="urn:microsoft.com/office/officeart/2005/8/layout/process1"/>
    <dgm:cxn modelId="{2800E3BE-A420-4E4F-BEC0-A6B9D4E6FD11}" type="presParOf" srcId="{07132C95-1E91-4546-81AF-BE0A37922754}" destId="{D8300CC6-98D7-45C7-BA0F-3FE943AF86CF}" srcOrd="1" destOrd="0" presId="urn:microsoft.com/office/officeart/2005/8/layout/process1"/>
    <dgm:cxn modelId="{2BFC2752-3350-4D64-8B92-728FE757138C}" type="presParOf" srcId="{D8300CC6-98D7-45C7-BA0F-3FE943AF86CF}" destId="{0928AB0B-A268-415C-BB33-C6A84CD4236C}" srcOrd="0" destOrd="0" presId="urn:microsoft.com/office/officeart/2005/8/layout/process1"/>
    <dgm:cxn modelId="{58F766EC-77E2-463D-9F34-1E037094B4D5}" type="presParOf" srcId="{07132C95-1E91-4546-81AF-BE0A37922754}" destId="{E82E74AF-D7BA-4868-BB0D-2576A38A28D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QUICK</a:t>
          </a: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20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20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QUICK</a:t>
          </a:r>
          <a:r>
            <a:rPr lang="cs-CZ" sz="3600" b="1" kern="1200" dirty="0">
              <a:solidFill>
                <a:srgbClr val="FF0000"/>
              </a:solidFill>
            </a:rPr>
            <a:t>LY</a:t>
          </a:r>
        </a:p>
      </dsp:txBody>
      <dsp:txXfrm>
        <a:off x="4823326" y="22626"/>
        <a:ext cx="3382671" cy="727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HAPP</a:t>
          </a:r>
          <a:r>
            <a:rPr lang="cs-CZ" sz="3600" b="1" kern="1200" dirty="0">
              <a:solidFill>
                <a:schemeClr val="bg1"/>
              </a:solidFill>
            </a:rPr>
            <a:t>Y</a:t>
          </a: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20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20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HAPP</a:t>
          </a:r>
          <a:r>
            <a:rPr lang="cs-CZ" sz="3600" b="1" kern="1200" dirty="0">
              <a:solidFill>
                <a:schemeClr val="bg1"/>
              </a:solidFill>
            </a:rPr>
            <a:t>I</a:t>
          </a:r>
          <a:r>
            <a:rPr lang="cs-CZ" sz="3600" b="1" kern="1200" dirty="0">
              <a:solidFill>
                <a:srgbClr val="FF0000"/>
              </a:solidFill>
            </a:rPr>
            <a:t>LY</a:t>
          </a:r>
        </a:p>
      </dsp:txBody>
      <dsp:txXfrm>
        <a:off x="4823326" y="22626"/>
        <a:ext cx="3382671" cy="727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BEAUTIFU</a:t>
          </a:r>
          <a:r>
            <a:rPr lang="cs-CZ" sz="3600" b="1" kern="1200" dirty="0">
              <a:solidFill>
                <a:schemeClr val="bg1"/>
              </a:solidFill>
            </a:rPr>
            <a:t>L</a:t>
          </a: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20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20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BEAUTIFU</a:t>
          </a:r>
          <a:r>
            <a:rPr lang="cs-CZ" sz="3600" b="1" kern="1200" dirty="0">
              <a:solidFill>
                <a:schemeClr val="bg1"/>
              </a:solidFill>
            </a:rPr>
            <a:t>L</a:t>
          </a:r>
          <a:r>
            <a:rPr lang="cs-CZ" sz="3600" b="1" kern="1200" dirty="0">
              <a:solidFill>
                <a:srgbClr val="FF0000"/>
              </a:solidFill>
            </a:rPr>
            <a:t>LY</a:t>
          </a:r>
        </a:p>
      </dsp:txBody>
      <dsp:txXfrm>
        <a:off x="4823326" y="22626"/>
        <a:ext cx="3382671" cy="7272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REASONAB</a:t>
          </a:r>
          <a:r>
            <a:rPr lang="cs-CZ" sz="3600" b="1" kern="1200" dirty="0">
              <a:solidFill>
                <a:schemeClr val="bg1"/>
              </a:solidFill>
            </a:rPr>
            <a:t>LE</a:t>
          </a: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19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19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REASONAB</a:t>
          </a:r>
          <a:r>
            <a:rPr lang="cs-CZ" sz="3600" b="1" kern="1200" dirty="0">
              <a:solidFill>
                <a:srgbClr val="FF0000"/>
              </a:solidFill>
            </a:rPr>
            <a:t>LY</a:t>
          </a:r>
        </a:p>
      </dsp:txBody>
      <dsp:txXfrm>
        <a:off x="4823326" y="22626"/>
        <a:ext cx="3382671" cy="7272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COMPLET</a:t>
          </a:r>
          <a:r>
            <a:rPr lang="cs-CZ" sz="3600" b="1" kern="1200" dirty="0">
              <a:solidFill>
                <a:schemeClr val="bg1"/>
              </a:solidFill>
            </a:rPr>
            <a:t>E</a:t>
          </a: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19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19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COMPLETE</a:t>
          </a:r>
          <a:r>
            <a:rPr lang="cs-CZ" sz="3600" b="1" kern="1200" dirty="0">
              <a:solidFill>
                <a:srgbClr val="FF0000"/>
              </a:solidFill>
            </a:rPr>
            <a:t>LY</a:t>
          </a:r>
        </a:p>
      </dsp:txBody>
      <dsp:txXfrm>
        <a:off x="4823326" y="22626"/>
        <a:ext cx="3382671" cy="7272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GOOD</a:t>
          </a: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20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20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FF0000"/>
              </a:solidFill>
            </a:rPr>
            <a:t>WELL</a:t>
          </a:r>
        </a:p>
      </dsp:txBody>
      <dsp:txXfrm>
        <a:off x="4823326" y="22626"/>
        <a:ext cx="3382671" cy="7272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HARD</a:t>
          </a:r>
          <a:endParaRPr lang="cs-CZ" sz="3600" b="1" kern="1200" dirty="0">
            <a:solidFill>
              <a:schemeClr val="bg1"/>
            </a:solidFill>
          </a:endParaRP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20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20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FF0000"/>
              </a:solidFill>
            </a:rPr>
            <a:t>HARD</a:t>
          </a:r>
        </a:p>
      </dsp:txBody>
      <dsp:txXfrm>
        <a:off x="4823326" y="22626"/>
        <a:ext cx="3382671" cy="7272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DD89B-5527-4D86-A4CC-528079FAA068}">
      <dsp:nvSpPr>
        <dsp:cNvPr id="0" name=""/>
        <dsp:cNvSpPr/>
      </dsp:nvSpPr>
      <dsp:spPr>
        <a:xfrm>
          <a:off x="3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FAST</a:t>
          </a:r>
        </a:p>
      </dsp:txBody>
      <dsp:txXfrm>
        <a:off x="22629" y="22626"/>
        <a:ext cx="3382671" cy="727258"/>
      </dsp:txXfrm>
    </dsp:sp>
    <dsp:sp modelId="{D8300CC6-98D7-45C7-BA0F-3FE943AF86CF}">
      <dsp:nvSpPr>
        <dsp:cNvPr id="0" name=""/>
        <dsp:cNvSpPr/>
      </dsp:nvSpPr>
      <dsp:spPr>
        <a:xfrm>
          <a:off x="3771120" y="0"/>
          <a:ext cx="727570" cy="7725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3771120" y="154502"/>
        <a:ext cx="509299" cy="463506"/>
      </dsp:txXfrm>
    </dsp:sp>
    <dsp:sp modelId="{E82E74AF-D7BA-4868-BB0D-2576A38A28DF}">
      <dsp:nvSpPr>
        <dsp:cNvPr id="0" name=""/>
        <dsp:cNvSpPr/>
      </dsp:nvSpPr>
      <dsp:spPr>
        <a:xfrm>
          <a:off x="4800700" y="0"/>
          <a:ext cx="3427923" cy="772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FF0000"/>
              </a:solidFill>
            </a:rPr>
            <a:t>FAST</a:t>
          </a:r>
        </a:p>
      </dsp:txBody>
      <dsp:txXfrm>
        <a:off x="4823326" y="22626"/>
        <a:ext cx="3382671" cy="727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C2B5A-6627-4D0B-B9F4-259330C92BFA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A3A86-D14A-48CF-AF01-CB57733EB3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89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F7A1ABA0-3E7A-4020-AFC8-AD70048F55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6B8C8B89-EF06-4DDF-8C29-3DB4DB5C3F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:a16="http://schemas.microsoft.com/office/drawing/2014/main" id="{74FD01C3-53BE-4C31-8C28-3F36BA5740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76A8430-19AE-4628-A26D-5FC990FF0274}" type="slidenum">
              <a:rPr lang="cs-CZ" altLang="cs-CZ"/>
              <a:pPr/>
              <a:t>10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Adjectives</a:t>
            </a:r>
            <a:r>
              <a:rPr lang="cs-CZ" dirty="0"/>
              <a:t> - </a:t>
            </a:r>
            <a:r>
              <a:rPr lang="cs-CZ" dirty="0" err="1"/>
              <a:t>adverbs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2674831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>
            <a:extLst>
              <a:ext uri="{FF2B5EF4-FFF2-40B4-BE49-F238E27FC236}">
                <a16:creationId xmlns:a16="http://schemas.microsoft.com/office/drawing/2014/main" id="{1EDF18DE-8608-4113-B84E-2D2F0F4AD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517388"/>
            <a:ext cx="9633751" cy="936625"/>
          </a:xfrm>
        </p:spPr>
        <p:txBody>
          <a:bodyPr/>
          <a:lstStyle/>
          <a:p>
            <a:pPr algn="l"/>
            <a:r>
              <a:rPr lang="cs-CZ" alt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7DF064D2-59D7-4514-B92D-72EE79DCF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049" y="1775533"/>
            <a:ext cx="9983001" cy="4966579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HEIJMER, Joanna. Oxford </a:t>
            </a:r>
            <a:r>
              <a:rPr lang="cs-CZ" altLang="cs-CZ" sz="2400" dirty="0" err="1">
                <a:solidFill>
                  <a:srgbClr val="002060"/>
                </a:solidFill>
              </a:rPr>
              <a:t>Exam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Trainer</a:t>
            </a:r>
            <a:r>
              <a:rPr lang="cs-CZ" altLang="cs-CZ" sz="2400" dirty="0">
                <a:solidFill>
                  <a:srgbClr val="002060"/>
                </a:solidFill>
              </a:rPr>
              <a:t>. 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2007.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2009.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 a William R. SMALZER.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2009.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220718"/>
            <a:ext cx="9720072" cy="1481958"/>
          </a:xfrm>
        </p:spPr>
        <p:txBody>
          <a:bodyPr>
            <a:normAutofit/>
          </a:bodyPr>
          <a:lstStyle/>
          <a:p>
            <a:r>
              <a:rPr lang="cs-CZ" sz="6000" u="sng" dirty="0" err="1">
                <a:solidFill>
                  <a:srgbClr val="002060"/>
                </a:solidFill>
              </a:rPr>
              <a:t>Adjective</a:t>
            </a:r>
            <a:r>
              <a:rPr lang="cs-CZ" sz="6000" u="sng" dirty="0">
                <a:solidFill>
                  <a:srgbClr val="002060"/>
                </a:solidFill>
              </a:rPr>
              <a:t> + -</a:t>
            </a:r>
            <a:r>
              <a:rPr lang="cs-CZ" sz="6000" b="1" u="sng" dirty="0" err="1">
                <a:solidFill>
                  <a:srgbClr val="FF0000"/>
                </a:solidFill>
              </a:rPr>
              <a:t>ly</a:t>
            </a:r>
            <a:endParaRPr lang="cs-CZ" sz="60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3661955"/>
              </p:ext>
            </p:extLst>
          </p:nvPr>
        </p:nvGraphicFramePr>
        <p:xfrm>
          <a:off x="1024124" y="1635672"/>
          <a:ext cx="8230232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548219"/>
              </p:ext>
            </p:extLst>
          </p:nvPr>
        </p:nvGraphicFramePr>
        <p:xfrm>
          <a:off x="1024123" y="4771695"/>
          <a:ext cx="8230232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209805"/>
              </p:ext>
            </p:extLst>
          </p:nvPr>
        </p:nvGraphicFramePr>
        <p:xfrm>
          <a:off x="1024124" y="5864770"/>
          <a:ext cx="8230232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1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310292"/>
              </p:ext>
            </p:extLst>
          </p:nvPr>
        </p:nvGraphicFramePr>
        <p:xfrm>
          <a:off x="1024124" y="3678621"/>
          <a:ext cx="8230231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2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2254759"/>
              </p:ext>
            </p:extLst>
          </p:nvPr>
        </p:nvGraphicFramePr>
        <p:xfrm>
          <a:off x="1024123" y="2619705"/>
          <a:ext cx="8230231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  <p:extLst>
      <p:ext uri="{BB962C8B-B14F-4D97-AF65-F5344CB8AC3E}">
        <p14:creationId xmlns:p14="http://schemas.microsoft.com/office/powerpoint/2010/main" val="4089669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220718"/>
            <a:ext cx="9720072" cy="1481958"/>
          </a:xfrm>
        </p:spPr>
        <p:txBody>
          <a:bodyPr>
            <a:normAutofit/>
          </a:bodyPr>
          <a:lstStyle/>
          <a:p>
            <a:r>
              <a:rPr lang="cs-CZ" sz="6000" u="sng" dirty="0">
                <a:solidFill>
                  <a:srgbClr val="002060"/>
                </a:solidFill>
              </a:rPr>
              <a:t>IRREGULAR ADVERBS</a:t>
            </a:r>
            <a:endParaRPr lang="cs-CZ" sz="60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122614"/>
              </p:ext>
            </p:extLst>
          </p:nvPr>
        </p:nvGraphicFramePr>
        <p:xfrm>
          <a:off x="1024127" y="1939159"/>
          <a:ext cx="8230232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6990441"/>
              </p:ext>
            </p:extLst>
          </p:nvPr>
        </p:nvGraphicFramePr>
        <p:xfrm>
          <a:off x="1024127" y="3168869"/>
          <a:ext cx="8230232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201818"/>
              </p:ext>
            </p:extLst>
          </p:nvPr>
        </p:nvGraphicFramePr>
        <p:xfrm>
          <a:off x="1024127" y="4398579"/>
          <a:ext cx="8230232" cy="772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800516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9853" y="285750"/>
            <a:ext cx="9720073" cy="628650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CAREFUL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TERRIBLE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HEAVY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QUIET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5. SERIOUS</a:t>
            </a:r>
          </a:p>
          <a:p>
            <a:r>
              <a:rPr lang="cs-CZ" sz="3200" dirty="0">
                <a:solidFill>
                  <a:srgbClr val="002060"/>
                </a:solidFill>
              </a:rPr>
              <a:t>6. BAD</a:t>
            </a:r>
          </a:p>
          <a:p>
            <a:r>
              <a:rPr lang="cs-CZ" sz="3200" dirty="0">
                <a:solidFill>
                  <a:srgbClr val="002060"/>
                </a:solidFill>
              </a:rPr>
              <a:t>7. GOOD</a:t>
            </a:r>
          </a:p>
          <a:p>
            <a:r>
              <a:rPr lang="cs-CZ" sz="3200" dirty="0">
                <a:solidFill>
                  <a:srgbClr val="002060"/>
                </a:solidFill>
              </a:rPr>
              <a:t>8. FLUENT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9. EASY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10. SIMPLE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109852" y="285750"/>
            <a:ext cx="9720073" cy="628650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>
                <a:solidFill>
                  <a:srgbClr val="002060"/>
                </a:solidFill>
              </a:rPr>
              <a:t>1. CAREFU</a:t>
            </a:r>
            <a:r>
              <a:rPr lang="cs-CZ" sz="3200" dirty="0">
                <a:solidFill>
                  <a:srgbClr val="FF0000"/>
                </a:solidFill>
              </a:rPr>
              <a:t>LLY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TERRIB</a:t>
            </a:r>
            <a:r>
              <a:rPr lang="cs-CZ" sz="3200" dirty="0">
                <a:solidFill>
                  <a:srgbClr val="FF0000"/>
                </a:solidFill>
              </a:rPr>
              <a:t>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HEAV</a:t>
            </a:r>
            <a:r>
              <a:rPr lang="cs-CZ" sz="3200" dirty="0">
                <a:solidFill>
                  <a:srgbClr val="FF0000"/>
                </a:solidFill>
              </a:rPr>
              <a:t>ILY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QUIET</a:t>
            </a:r>
            <a:r>
              <a:rPr lang="cs-CZ" sz="3200" dirty="0">
                <a:solidFill>
                  <a:srgbClr val="FF0000"/>
                </a:solidFill>
              </a:rPr>
              <a:t>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5. SERIOUS</a:t>
            </a:r>
            <a:r>
              <a:rPr lang="cs-CZ" sz="3200" dirty="0">
                <a:solidFill>
                  <a:srgbClr val="FF0000"/>
                </a:solidFill>
              </a:rPr>
              <a:t>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6. BAD</a:t>
            </a:r>
            <a:r>
              <a:rPr lang="cs-CZ" sz="3200" dirty="0">
                <a:solidFill>
                  <a:srgbClr val="FF0000"/>
                </a:solidFill>
              </a:rPr>
              <a:t>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7. </a:t>
            </a:r>
            <a:r>
              <a:rPr lang="cs-CZ" sz="3200" dirty="0">
                <a:solidFill>
                  <a:srgbClr val="FF0000"/>
                </a:solidFill>
              </a:rPr>
              <a:t>WELL</a:t>
            </a:r>
          </a:p>
          <a:p>
            <a:r>
              <a:rPr lang="cs-CZ" sz="3200" dirty="0">
                <a:solidFill>
                  <a:srgbClr val="002060"/>
                </a:solidFill>
              </a:rPr>
              <a:t>8. FLUENT</a:t>
            </a:r>
            <a:r>
              <a:rPr lang="cs-CZ" sz="3200" dirty="0">
                <a:solidFill>
                  <a:srgbClr val="FF0000"/>
                </a:solidFill>
              </a:rPr>
              <a:t>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9. EAS</a:t>
            </a:r>
            <a:r>
              <a:rPr lang="cs-CZ" sz="3200" dirty="0">
                <a:solidFill>
                  <a:srgbClr val="FF0000"/>
                </a:solidFill>
              </a:rPr>
              <a:t>ILY</a:t>
            </a:r>
          </a:p>
          <a:p>
            <a:r>
              <a:rPr lang="cs-CZ" sz="3200" dirty="0">
                <a:solidFill>
                  <a:srgbClr val="002060"/>
                </a:solidFill>
              </a:rPr>
              <a:t>10. SIMP</a:t>
            </a:r>
            <a:r>
              <a:rPr lang="cs-CZ" sz="3200" dirty="0">
                <a:solidFill>
                  <a:srgbClr val="FF0000"/>
                </a:solidFill>
              </a:rPr>
              <a:t>LY</a:t>
            </a:r>
          </a:p>
        </p:txBody>
      </p:sp>
    </p:spTree>
    <p:extLst>
      <p:ext uri="{BB962C8B-B14F-4D97-AF65-F5344CB8AC3E}">
        <p14:creationId xmlns:p14="http://schemas.microsoft.com/office/powerpoint/2010/main" val="215334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Hard x </a:t>
            </a:r>
            <a:r>
              <a:rPr lang="cs-CZ" dirty="0" err="1">
                <a:solidFill>
                  <a:srgbClr val="002060"/>
                </a:solidFill>
              </a:rPr>
              <a:t>hardly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67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476" y="628650"/>
            <a:ext cx="11587162" cy="5437822"/>
          </a:xfrm>
        </p:spPr>
        <p:txBody>
          <a:bodyPr numCol="2">
            <a:normAutofit lnSpcReduction="10000"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HARD	</a:t>
            </a:r>
            <a:r>
              <a:rPr lang="cs-CZ" sz="5400" dirty="0">
                <a:solidFill>
                  <a:srgbClr val="002060"/>
                </a:solidFill>
              </a:rPr>
              <a:t>			</a:t>
            </a:r>
            <a:r>
              <a:rPr lang="cs-CZ" sz="6000" dirty="0">
                <a:solidFill>
                  <a:srgbClr val="002060"/>
                </a:solidFill>
              </a:rPr>
              <a:t>x</a:t>
            </a:r>
          </a:p>
          <a:p>
            <a:r>
              <a:rPr lang="cs-CZ" sz="5400" dirty="0">
                <a:solidFill>
                  <a:srgbClr val="002060"/>
                </a:solidFill>
              </a:rPr>
              <a:t>	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ADJECTIVE 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(PŘÍDAVNÉ JMÉNO)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TĚŽKÝ</a:t>
            </a:r>
          </a:p>
          <a:p>
            <a:pPr marL="128016" lvl="1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ADVERB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(PŘÍSLOVCE)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TĚŽCE</a:t>
            </a:r>
          </a:p>
          <a:p>
            <a:pPr marL="128016" lvl="1" indent="0">
              <a:buNone/>
            </a:pPr>
            <a:r>
              <a:rPr lang="cs-CZ" sz="5400" u="sng" dirty="0">
                <a:solidFill>
                  <a:srgbClr val="002060"/>
                </a:solidFill>
              </a:rPr>
              <a:t>HARDLY</a:t>
            </a:r>
          </a:p>
          <a:p>
            <a:pPr marL="128016" lvl="1" indent="0">
              <a:buNone/>
            </a:pPr>
            <a:endParaRPr lang="cs-CZ" sz="5400" dirty="0">
              <a:solidFill>
                <a:srgbClr val="002060"/>
              </a:solidFill>
            </a:endParaRP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SOTVA, STĚŽÍ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TÉMĚŘ NE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SKORO NE</a:t>
            </a:r>
          </a:p>
        </p:txBody>
      </p:sp>
    </p:spTree>
    <p:extLst>
      <p:ext uri="{BB962C8B-B14F-4D97-AF65-F5344CB8AC3E}">
        <p14:creationId xmlns:p14="http://schemas.microsoft.com/office/powerpoint/2010/main" val="2210978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0"/>
            <a:ext cx="10348722" cy="6309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It´s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>
                <a:solidFill>
                  <a:srgbClr val="C00000"/>
                </a:solidFill>
              </a:rPr>
              <a:t>hard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work</a:t>
            </a:r>
            <a:r>
              <a:rPr lang="cs-CZ" sz="4000" dirty="0">
                <a:solidFill>
                  <a:srgbClr val="002060"/>
                </a:solidFill>
              </a:rPr>
              <a:t>.  Je to těžká/tvrdá práce.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4000" dirty="0">
                <a:solidFill>
                  <a:srgbClr val="002060"/>
                </a:solidFill>
              </a:rPr>
              <a:t> He </a:t>
            </a:r>
            <a:r>
              <a:rPr lang="cs-CZ" sz="4000" dirty="0" err="1">
                <a:solidFill>
                  <a:srgbClr val="002060"/>
                </a:solidFill>
              </a:rPr>
              <a:t>works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>
                <a:solidFill>
                  <a:srgbClr val="C00000"/>
                </a:solidFill>
              </a:rPr>
              <a:t>hard</a:t>
            </a:r>
            <a:r>
              <a:rPr lang="cs-CZ" sz="4000" dirty="0">
                <a:solidFill>
                  <a:srgbClr val="002060"/>
                </a:solidFill>
              </a:rPr>
              <a:t>.  Pracuje pilně/tvrdě/těžce.</a:t>
            </a:r>
          </a:p>
          <a:p>
            <a:endParaRPr lang="cs-CZ" sz="4000" dirty="0">
              <a:solidFill>
                <a:srgbClr val="002060"/>
              </a:solidFill>
            </a:endParaRPr>
          </a:p>
          <a:p>
            <a:r>
              <a:rPr lang="cs-CZ" sz="4000" dirty="0">
                <a:solidFill>
                  <a:srgbClr val="002060"/>
                </a:solidFill>
              </a:rPr>
              <a:t>X</a:t>
            </a:r>
          </a:p>
          <a:p>
            <a:endParaRPr lang="cs-CZ" sz="40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4000" dirty="0">
                <a:solidFill>
                  <a:srgbClr val="002060"/>
                </a:solidFill>
              </a:rPr>
              <a:t> He </a:t>
            </a:r>
            <a:r>
              <a:rPr lang="cs-CZ" sz="4000" dirty="0" err="1">
                <a:solidFill>
                  <a:srgbClr val="C00000"/>
                </a:solidFill>
              </a:rPr>
              <a:t>hardly</a:t>
            </a:r>
            <a:r>
              <a:rPr lang="cs-CZ" sz="4000" dirty="0">
                <a:solidFill>
                  <a:srgbClr val="C0000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works</a:t>
            </a:r>
            <a:r>
              <a:rPr lang="cs-CZ" sz="4000" dirty="0">
                <a:solidFill>
                  <a:srgbClr val="002060"/>
                </a:solidFill>
              </a:rPr>
              <a:t>.  Téměř/Skoro vůbec nepracuje.          				   Sotva/stěží pracuje.</a:t>
            </a:r>
          </a:p>
        </p:txBody>
      </p:sp>
    </p:spTree>
    <p:extLst>
      <p:ext uri="{BB962C8B-B14F-4D97-AF65-F5344CB8AC3E}">
        <p14:creationId xmlns:p14="http://schemas.microsoft.com/office/powerpoint/2010/main" val="4042868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2888" y="1714500"/>
            <a:ext cx="11144249" cy="3600450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rgbClr val="002060"/>
                </a:solidFill>
              </a:rPr>
              <a:t>HARDLY 	ANYBODY/ANYONE	= TÉMĚŘ NIKDO</a:t>
            </a:r>
          </a:p>
          <a:p>
            <a:r>
              <a:rPr lang="cs-CZ" sz="3600" dirty="0">
                <a:solidFill>
                  <a:srgbClr val="002060"/>
                </a:solidFill>
              </a:rPr>
              <a:t>HARDLY	ANYTHING			= TÉMĚŘ NIC</a:t>
            </a:r>
          </a:p>
          <a:p>
            <a:r>
              <a:rPr lang="cs-CZ" sz="3600" dirty="0">
                <a:solidFill>
                  <a:srgbClr val="002060"/>
                </a:solidFill>
              </a:rPr>
              <a:t>HARDLY	ANYWHERE			= TÉMĚŘ NIKDE/NIKAM</a:t>
            </a:r>
          </a:p>
          <a:p>
            <a:r>
              <a:rPr lang="cs-CZ" sz="3600" dirty="0">
                <a:solidFill>
                  <a:srgbClr val="002060"/>
                </a:solidFill>
              </a:rPr>
              <a:t>HARDLY	EVER					= TÉMĚŘ NIKDY</a:t>
            </a:r>
          </a:p>
        </p:txBody>
      </p:sp>
    </p:spTree>
    <p:extLst>
      <p:ext uri="{BB962C8B-B14F-4D97-AF65-F5344CB8AC3E}">
        <p14:creationId xmlns:p14="http://schemas.microsoft.com/office/powerpoint/2010/main" val="167926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9853" y="285750"/>
            <a:ext cx="9720073" cy="628650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Skoro nikdo nezná odpověď.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Skoro nikoho jsem tam neznal.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Skoro nikam nechodí.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Skoro nikde nesněží.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5. Skoro nic jsem neviděl.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6. Skoro nikdy učitele neposlouchá.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7. Skoro nic se mu nelíbí.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8. Skoro nikdo nepřišel.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9. Skoro nikoho nepozval.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10. Skoro nic nevidím.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109852" y="285750"/>
            <a:ext cx="9720073" cy="628650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>
                <a:solidFill>
                  <a:srgbClr val="002060"/>
                </a:solidFill>
              </a:rPr>
              <a:t>1.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knows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answer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I </a:t>
            </a:r>
            <a:r>
              <a:rPr lang="cs-CZ" sz="3200" dirty="0" err="1">
                <a:solidFill>
                  <a:srgbClr val="002060"/>
                </a:solidFill>
              </a:rPr>
              <a:t>knew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there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He/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goes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anywhere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snows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anywhere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5. I </a:t>
            </a:r>
            <a:r>
              <a:rPr lang="cs-CZ" sz="3200" dirty="0" err="1">
                <a:solidFill>
                  <a:srgbClr val="002060"/>
                </a:solidFill>
              </a:rPr>
              <a:t>saw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anything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6. He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ever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listens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teacher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7. He </a:t>
            </a:r>
            <a:r>
              <a:rPr lang="cs-CZ" sz="3200" dirty="0" err="1">
                <a:solidFill>
                  <a:srgbClr val="002060"/>
                </a:solidFill>
              </a:rPr>
              <a:t>likes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anything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8.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came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9. He </a:t>
            </a:r>
            <a:r>
              <a:rPr lang="cs-CZ" sz="3200" dirty="0" err="1">
                <a:solidFill>
                  <a:srgbClr val="002060"/>
                </a:solidFill>
              </a:rPr>
              <a:t>invited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10. I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see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anything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73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</TotalTime>
  <Words>464</Words>
  <Application>Microsoft Office PowerPoint</Application>
  <PresentationFormat>Širokoúhlá obrazovka</PresentationFormat>
  <Paragraphs>95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Calibri</vt:lpstr>
      <vt:lpstr>Tw Cen MT</vt:lpstr>
      <vt:lpstr>Tw Cen MT Condensed</vt:lpstr>
      <vt:lpstr>Wingdings</vt:lpstr>
      <vt:lpstr>Wingdings 3</vt:lpstr>
      <vt:lpstr>Integrál</vt:lpstr>
      <vt:lpstr>Adjectives - adverbs</vt:lpstr>
      <vt:lpstr>Adjective + -ly</vt:lpstr>
      <vt:lpstr>IRREGULAR ADVERBS</vt:lpstr>
      <vt:lpstr>Prezentace aplikace PowerPoint</vt:lpstr>
      <vt:lpstr>Hard x hardly</vt:lpstr>
      <vt:lpstr>Prezentace aplikace PowerPoint</vt:lpstr>
      <vt:lpstr>Prezentace aplikace PowerPoint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- adverbs</dc:title>
  <dc:creator>Krejčová Kristýna</dc:creator>
  <cp:lastModifiedBy>Kristýna Krejčová</cp:lastModifiedBy>
  <cp:revision>10</cp:revision>
  <dcterms:created xsi:type="dcterms:W3CDTF">2016-11-04T07:24:34Z</dcterms:created>
  <dcterms:modified xsi:type="dcterms:W3CDTF">2020-11-20T11:30:06Z</dcterms:modified>
</cp:coreProperties>
</file>