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5ADD50-E1E6-4411-A335-0D69A545A3C4}" v="21" dt="2020-10-21T12:50:02.8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5F2D63-1CA4-417C-B684-B38282811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BCD7531-75E4-441E-A63E-D368B5B09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8A647D-421B-4B82-B71E-811B2FBD0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2EE99E-493E-4E0B-A926-D20E757B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72EAB5-9EB5-43B2-AB08-D8B1CDD38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9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955A04-772B-418B-B6CC-4D03FF171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FAF3E3-7D08-4C44-94C2-E62AFCCE6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9BCF28-FE2A-4940-A0B7-79607FAA4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2A30DB-6D8E-4451-A7FE-982A690E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4E4751-B72E-4AD1-B9BC-001D54DF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78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261F9C5-6508-4897-AD4F-4D5E71E11B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BCC931-3823-4FE3-B5BE-E6E798A05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28DE11-1605-48E0-B7A9-C1BD7A73E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AC4AB4-64B8-4507-B6B1-4E2F57E56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F06841-BDCC-49F1-936C-5BE412574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64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5BDCF-425D-4681-B144-C1DE2A4A3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BBDC8-17AF-40C8-886D-85F023340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F0C9E9-8F5C-43F6-AB01-C8C9FB31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2A7623-8E22-4EEC-B87A-A18FAC01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159203-9C93-4E55-99F4-8B19ACACC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66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900BFB-A85D-49F4-A422-EBF61ED86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452437-2D24-44BF-9537-F9F7387DB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DF068C-6545-4715-A2C6-B9EDD5A6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A308A7-FF3F-4ABC-ABB9-E910CB6CD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CAA463-F734-4CC9-850D-8A1C9F48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16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C7D9E-D4C1-4009-92B1-0D890213A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FD9F9B-FAAD-4C73-99BA-77068B49F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7FB98E1-0B8D-4877-89DA-E0C8DADDE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204E99-A969-4EA9-A179-F7D3B0C1F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BDD0C3-DC42-4F19-8EFA-7E2FC7939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2E21878-2759-4328-B9B4-D2B3CDA5B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64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466846-9FFC-4973-AC68-96F51302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9A2BCA6-28AF-4158-8ADF-F9E27FB20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36B6834-FB92-4250-A373-D716CD8FC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AA99708-5115-47A3-9278-2816D170AA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D17740C-AFEA-4B0E-AFB6-CC61A7CB3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0DC4ECB-CB8D-4C66-8CB4-A2C95B3E6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BCB075D-7EE9-40B0-8D72-9659732C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9A4D54F-119B-4F57-8617-7F352FA9A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81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C8B08-4EE7-437A-AFE7-D7015D094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33E8C7E-0C77-4EDA-9C9C-B0708E29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3BE137-77DF-4FDB-88AB-1C2998B1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FC0189-C3C8-47F7-A487-E34C779B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73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AE4FA4E-48C2-4B95-BAC7-AA705AAE9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C64024B-FB48-4095-A2D9-DAD8B6605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886AC9-4817-46D5-A3C5-5617C2CFD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22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D5285E-15D7-452A-9CDF-FD7B8719B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9B6912-8AE3-4EE0-BA49-4D22B1F03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DC57162-5906-4820-909D-28867886C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1F2FEA-4FDE-4D23-A21C-8C159B23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3396EA7-40EE-4DE6-B559-633093C8A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8376DD-B489-4C62-B247-72E10DA74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07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622B4-23BB-4302-AC25-1DFC9EED8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BB9A19-E758-48C8-B1DA-FB34012B0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DF6BAF-5B72-4B15-AFB5-FE5CEEEA0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EF9743-8983-4E3B-9071-A0756A06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420264-F105-4868-AF97-50141B749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98BAB6-E6FD-4B78-BF41-D057DC6A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52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8E2A5D-5101-4F92-90F7-3639ECEFD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39B7287-091C-40CB-960D-B95983B71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4A70A5-6B4C-461A-B8BC-B7D926E4E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90DBF-7856-4ECF-904E-49800BECCFE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8322F-9B8A-4793-841D-F7F831777A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7A03F2-C2B0-4536-9026-3772DBE4A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9772B-CB2A-4A31-AD72-B807B89583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56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8ADFCB-9A3D-4F7A-A609-9E7CC189C6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Linking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words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96AAD22-6890-47BE-8C6A-6CEB18577E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33501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01B21E0F-8DE4-4E2E-8E5A-4B658D062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183495"/>
              </p:ext>
            </p:extLst>
          </p:nvPr>
        </p:nvGraphicFramePr>
        <p:xfrm>
          <a:off x="2615953" y="456508"/>
          <a:ext cx="7158362" cy="5944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1098">
                  <a:extLst>
                    <a:ext uri="{9D8B030D-6E8A-4147-A177-3AD203B41FA5}">
                      <a16:colId xmlns:a16="http://schemas.microsoft.com/office/drawing/2014/main" val="980799721"/>
                    </a:ext>
                  </a:extLst>
                </a:gridCol>
                <a:gridCol w="3817264">
                  <a:extLst>
                    <a:ext uri="{9D8B030D-6E8A-4147-A177-3AD203B41FA5}">
                      <a16:colId xmlns:a16="http://schemas.microsoft.com/office/drawing/2014/main" val="2048098399"/>
                    </a:ext>
                  </a:extLst>
                </a:gridCol>
              </a:tblGrid>
              <a:tr h="540453"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LINKING WORDS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684437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93683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NEBO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79461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920867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SO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771587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ALTHOUGH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AČKOLIV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88836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HOWEVER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NICMÉNĚ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07904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BECAUSE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PROTOŽE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414200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JELIKOŽ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40824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WHILE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ZATÍMCO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165914"/>
                  </a:ext>
                </a:extLst>
              </a:tr>
              <a:tr h="540453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THOUGH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ALE (na konci věty)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429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B8DC8510-DD50-4413-89F2-71924474B1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971564"/>
              </p:ext>
            </p:extLst>
          </p:nvPr>
        </p:nvGraphicFramePr>
        <p:xfrm>
          <a:off x="2493146" y="917137"/>
          <a:ext cx="7205707" cy="4764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8572">
                  <a:extLst>
                    <a:ext uri="{9D8B030D-6E8A-4147-A177-3AD203B41FA5}">
                      <a16:colId xmlns:a16="http://schemas.microsoft.com/office/drawing/2014/main" val="980799721"/>
                    </a:ext>
                  </a:extLst>
                </a:gridCol>
                <a:gridCol w="3857135">
                  <a:extLst>
                    <a:ext uri="{9D8B030D-6E8A-4147-A177-3AD203B41FA5}">
                      <a16:colId xmlns:a16="http://schemas.microsoft.com/office/drawing/2014/main" val="2048098399"/>
                    </a:ext>
                  </a:extLst>
                </a:gridCol>
              </a:tblGrid>
              <a:tr h="984678"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rgbClr val="002060"/>
                          </a:solidFill>
                        </a:rPr>
                        <a:t>LINKING WORDS </a:t>
                      </a:r>
                    </a:p>
                    <a:p>
                      <a:pPr algn="ctr"/>
                      <a:r>
                        <a:rPr lang="cs-CZ" sz="2800" b="1" dirty="0">
                          <a:solidFill>
                            <a:srgbClr val="FF0000"/>
                          </a:solidFill>
                        </a:rPr>
                        <a:t>FOLLOWED BY PRESENT SIMPLE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684437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AŽ/KDYŽ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93683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UNTIL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DOKUD 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79461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TILL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DOKUD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920867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AFTER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POTÉ CO/AŽ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771587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BEFORE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PŘEDTÍM NEŽ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88836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AS SOON 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JAKMILE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07904"/>
                  </a:ext>
                </a:extLst>
              </a:tr>
              <a:tr h="539985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UNLESS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LEDAŽE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58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60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DC78C8-1762-4F32-AA91-5B1E8A44B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452"/>
            <a:ext cx="10515600" cy="632090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Ačkoliv byl unavený, pokračoval v práci.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Věděla jsem, že má pravdu, ale nechtěla jsem mu to říct.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Byla unavená, tak si šla lehnout.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Můžeš jít s nimi, nebo zůstat s námi.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Nicméně jsem s ním nemohla souhlasit.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Ale já je neviděla.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Ona vařila, zatímco on četl.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Až mi bude osmnáct.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Počkám tady, dokud se nevrátí.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Zavolají nám, než půjdeme do školy.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Dám Ti vědět, jakmile přijdu domů.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Až dokončí universitu, chce být lékařem.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Nepůjdu tam, ledaže by mě pozval.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Jelikož jsou školy zavřené, učíme se doma.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cs-CZ" dirty="0"/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7E59A6D4-5A1B-4361-A61C-EFB23BB292DB}"/>
              </a:ext>
            </a:extLst>
          </p:cNvPr>
          <p:cNvSpPr txBox="1">
            <a:spLocks/>
          </p:cNvSpPr>
          <p:nvPr/>
        </p:nvSpPr>
        <p:spPr>
          <a:xfrm>
            <a:off x="838200" y="279647"/>
            <a:ext cx="10515600" cy="63209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err="1">
                <a:solidFill>
                  <a:srgbClr val="002060"/>
                </a:solidFill>
              </a:rPr>
              <a:t>Although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tired</a:t>
            </a:r>
            <a:r>
              <a:rPr lang="cs-CZ" dirty="0">
                <a:solidFill>
                  <a:srgbClr val="002060"/>
                </a:solidFill>
              </a:rPr>
              <a:t>, he </a:t>
            </a:r>
            <a:r>
              <a:rPr lang="cs-CZ" dirty="0" err="1">
                <a:solidFill>
                  <a:srgbClr val="002060"/>
                </a:solidFill>
              </a:rPr>
              <a:t>continued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working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knew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right</a:t>
            </a:r>
            <a:r>
              <a:rPr lang="cs-CZ" dirty="0">
                <a:solidFill>
                  <a:srgbClr val="002060"/>
                </a:solidFill>
              </a:rPr>
              <a:t>, but I </a:t>
            </a:r>
            <a:r>
              <a:rPr lang="cs-CZ" dirty="0" err="1">
                <a:solidFill>
                  <a:srgbClr val="002060"/>
                </a:solidFill>
              </a:rPr>
              <a:t>didn</a:t>
            </a:r>
            <a:r>
              <a:rPr lang="en-GB" dirty="0">
                <a:solidFill>
                  <a:srgbClr val="002060"/>
                </a:solidFill>
              </a:rPr>
              <a:t>’t want to tell him.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She was tired, so she went to bed.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You can go with them or stay with us.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However I couldn’t agree with him.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 didn’t see them, though.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She was cooking while he was reading.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When I am eighteen.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 will wait here, until he comes back.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They will call us before we go to school.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 will let you know as soon as I get home.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After he finishes university, he wants to be a doctor.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 won</a:t>
            </a:r>
            <a:r>
              <a:rPr lang="cs-CZ" dirty="0">
                <a:solidFill>
                  <a:srgbClr val="002060"/>
                </a:solidFill>
              </a:rPr>
              <a:t>´t go </a:t>
            </a:r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unless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invites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me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As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schools</a:t>
            </a:r>
            <a:r>
              <a:rPr lang="cs-CZ" dirty="0">
                <a:solidFill>
                  <a:srgbClr val="002060"/>
                </a:solidFill>
              </a:rPr>
              <a:t> are </a:t>
            </a:r>
            <a:r>
              <a:rPr lang="cs-CZ" dirty="0" err="1">
                <a:solidFill>
                  <a:srgbClr val="002060"/>
                </a:solidFill>
              </a:rPr>
              <a:t>closed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study </a:t>
            </a:r>
            <a:r>
              <a:rPr lang="cs-CZ" dirty="0" err="1">
                <a:solidFill>
                  <a:srgbClr val="002060"/>
                </a:solidFill>
              </a:rPr>
              <a:t>at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home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en-GB" dirty="0">
              <a:solidFill>
                <a:srgbClr val="00206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GB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89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EF036-3A46-44C1-878F-F458C56D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727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329E3F-0CDB-4A0A-8449-A8FE903BA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>
                <a:solidFill>
                  <a:srgbClr val="002060"/>
                </a:solidFill>
                <a:effectLst/>
              </a:rPr>
              <a:t>OXENDEN,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Clive</a:t>
            </a:r>
            <a:r>
              <a:rPr lang="cs-CZ" sz="2800" dirty="0">
                <a:solidFill>
                  <a:srgbClr val="002060"/>
                </a:solidFill>
                <a:effectLst/>
              </a:rPr>
              <a:t>, Christina LATHAM-KOENIG, Paul SELIGSON a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Lindsay</a:t>
            </a:r>
            <a:r>
              <a:rPr lang="cs-CZ" sz="2800" dirty="0">
                <a:solidFill>
                  <a:srgbClr val="002060"/>
                </a:solidFill>
                <a:effectLst/>
              </a:rPr>
              <a:t> CLANDFIELD. 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New </a:t>
            </a:r>
            <a:r>
              <a:rPr lang="cs-CZ" sz="2800" i="1" dirty="0" err="1">
                <a:solidFill>
                  <a:srgbClr val="002060"/>
                </a:solidFill>
                <a:effectLst/>
              </a:rPr>
              <a:t>English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 </a:t>
            </a:r>
            <a:r>
              <a:rPr lang="cs-CZ" sz="2800" i="1" dirty="0" err="1">
                <a:solidFill>
                  <a:srgbClr val="002060"/>
                </a:solidFill>
                <a:effectLst/>
              </a:rPr>
              <a:t>file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 4th </a:t>
            </a:r>
            <a:r>
              <a:rPr lang="cs-CZ" sz="2800" i="1" dirty="0" err="1">
                <a:solidFill>
                  <a:srgbClr val="002060"/>
                </a:solidFill>
                <a:effectLst/>
              </a:rPr>
              <a:t>edition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. </a:t>
            </a:r>
            <a:r>
              <a:rPr lang="cs-CZ" sz="2800" dirty="0">
                <a:solidFill>
                  <a:srgbClr val="002060"/>
                </a:solidFill>
                <a:effectLst/>
              </a:rPr>
              <a:t>Oxford University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Press</a:t>
            </a:r>
            <a:r>
              <a:rPr lang="cs-CZ" sz="2800" dirty="0">
                <a:solidFill>
                  <a:srgbClr val="002060"/>
                </a:solidFill>
                <a:effectLst/>
              </a:rPr>
              <a:t>, 2019. </a:t>
            </a:r>
          </a:p>
          <a:p>
            <a:r>
              <a:rPr lang="cs-CZ" sz="2800" dirty="0">
                <a:solidFill>
                  <a:srgbClr val="002060"/>
                </a:solidFill>
              </a:rPr>
              <a:t>HEIJMER, Joanna. </a:t>
            </a:r>
            <a:r>
              <a:rPr lang="cs-CZ" i="1" dirty="0">
                <a:solidFill>
                  <a:srgbClr val="002060"/>
                </a:solidFill>
              </a:rPr>
              <a:t>Oxford </a:t>
            </a:r>
            <a:r>
              <a:rPr lang="cs-CZ" i="1" dirty="0" err="1">
                <a:solidFill>
                  <a:srgbClr val="002060"/>
                </a:solidFill>
              </a:rPr>
              <a:t>Exam</a:t>
            </a:r>
            <a:r>
              <a:rPr lang="cs-CZ" i="1" dirty="0">
                <a:solidFill>
                  <a:srgbClr val="002060"/>
                </a:solidFill>
              </a:rPr>
              <a:t> </a:t>
            </a:r>
            <a:r>
              <a:rPr lang="cs-CZ" i="1" dirty="0" err="1">
                <a:solidFill>
                  <a:srgbClr val="002060"/>
                </a:solidFill>
              </a:rPr>
              <a:t>Trainer</a:t>
            </a:r>
            <a:r>
              <a:rPr lang="cs-CZ" i="1" dirty="0">
                <a:solidFill>
                  <a:srgbClr val="002060"/>
                </a:solidFill>
              </a:rPr>
              <a:t>. </a:t>
            </a:r>
            <a:r>
              <a:rPr lang="cs-CZ" sz="2800" dirty="0">
                <a:solidFill>
                  <a:srgbClr val="002060"/>
                </a:solidFill>
                <a:effectLst/>
              </a:rPr>
              <a:t>Oxford University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Press</a:t>
            </a:r>
            <a:r>
              <a:rPr lang="cs-CZ" sz="2800" dirty="0">
                <a:solidFill>
                  <a:srgbClr val="002060"/>
                </a:solidFill>
                <a:effectLst/>
              </a:rPr>
              <a:t>, 2018. </a:t>
            </a:r>
            <a:endParaRPr lang="cs-CZ" sz="2800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  <a:effectLst/>
              </a:rPr>
              <a:t>MURPHY, Raymond</a:t>
            </a:r>
            <a:r>
              <a:rPr lang="cs-CZ" sz="2800" dirty="0">
                <a:solidFill>
                  <a:srgbClr val="002060"/>
                </a:solidFill>
                <a:effectLst/>
              </a:rPr>
              <a:t>. </a:t>
            </a:r>
            <a:r>
              <a:rPr lang="cs-CZ" i="1" dirty="0" err="1">
                <a:solidFill>
                  <a:srgbClr val="002060"/>
                </a:solidFill>
              </a:rPr>
              <a:t>English</a:t>
            </a:r>
            <a:r>
              <a:rPr lang="cs-CZ" i="1" dirty="0">
                <a:solidFill>
                  <a:srgbClr val="002060"/>
                </a:solidFill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</a:rPr>
              <a:t>Grammar in use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. </a:t>
            </a:r>
            <a:r>
              <a:rPr lang="en-US" sz="2800" dirty="0">
                <a:solidFill>
                  <a:srgbClr val="002060"/>
                </a:solidFill>
                <a:effectLst/>
              </a:rPr>
              <a:t>Cambridge University Press, 20</a:t>
            </a:r>
            <a:r>
              <a:rPr lang="cs-CZ" sz="2800" dirty="0">
                <a:solidFill>
                  <a:srgbClr val="002060"/>
                </a:solidFill>
                <a:effectLst/>
              </a:rPr>
              <a:t>1</a:t>
            </a:r>
            <a:r>
              <a:rPr lang="en-US" sz="2800" dirty="0">
                <a:solidFill>
                  <a:srgbClr val="002060"/>
                </a:solidFill>
                <a:effectLst/>
              </a:rPr>
              <a:t>9.</a:t>
            </a:r>
          </a:p>
          <a:p>
            <a:r>
              <a:rPr lang="en-US" sz="2800" dirty="0">
                <a:solidFill>
                  <a:srgbClr val="002060"/>
                </a:solidFill>
                <a:effectLst/>
              </a:rPr>
              <a:t>MURPHY, Raymond. </a:t>
            </a:r>
            <a:r>
              <a:rPr lang="en-US" sz="2800" i="1" dirty="0">
                <a:solidFill>
                  <a:srgbClr val="002060"/>
                </a:solidFill>
                <a:effectLst/>
              </a:rPr>
              <a:t>Essential grammar in use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800" dirty="0">
                <a:solidFill>
                  <a:srgbClr val="002060"/>
                </a:solidFill>
                <a:effectLst/>
              </a:rPr>
              <a:t> Cambridge University Press, 2015</a:t>
            </a:r>
            <a:r>
              <a:rPr lang="cs-CZ" sz="2800" dirty="0">
                <a:solidFill>
                  <a:srgbClr val="002060"/>
                </a:solidFill>
                <a:effectLst/>
              </a:rPr>
              <a:t>.</a:t>
            </a:r>
          </a:p>
          <a:p>
            <a:r>
              <a:rPr lang="cs-CZ" sz="2800" dirty="0">
                <a:solidFill>
                  <a:srgbClr val="002060"/>
                </a:solidFill>
                <a:effectLst/>
              </a:rPr>
              <a:t>HASTINGS, Bob, Marta UMIŃSKA a Dominika CHANDLER. 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Maturita </a:t>
            </a:r>
            <a:r>
              <a:rPr lang="cs-CZ" sz="2800" i="1" dirty="0" err="1">
                <a:solidFill>
                  <a:srgbClr val="002060"/>
                </a:solidFill>
                <a:effectLst/>
              </a:rPr>
              <a:t>activator</a:t>
            </a:r>
            <a:r>
              <a:rPr lang="cs-CZ" sz="2800" dirty="0">
                <a:solidFill>
                  <a:srgbClr val="002060"/>
                </a:solidFill>
                <a:effectLst/>
              </a:rPr>
              <a:t>.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Pearson</a:t>
            </a:r>
            <a:r>
              <a:rPr lang="cs-CZ" sz="2800" dirty="0">
                <a:solidFill>
                  <a:srgbClr val="002060"/>
                </a:solidFill>
                <a:effectLst/>
              </a:rPr>
              <a:t> 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Education</a:t>
            </a:r>
            <a:r>
              <a:rPr lang="cs-CZ" sz="2800" dirty="0">
                <a:solidFill>
                  <a:srgbClr val="002060"/>
                </a:solidFill>
                <a:effectLst/>
              </a:rPr>
              <a:t>, 2018. </a:t>
            </a:r>
          </a:p>
          <a:p>
            <a:r>
              <a:rPr lang="cs-CZ" sz="2800" dirty="0">
                <a:solidFill>
                  <a:srgbClr val="002060"/>
                </a:solidFill>
                <a:effectLst/>
              </a:rPr>
              <a:t>PETERS, Sarah a Tomáš GRÁF. </a:t>
            </a:r>
            <a:r>
              <a:rPr lang="cs-CZ" sz="2800" i="1" dirty="0">
                <a:solidFill>
                  <a:srgbClr val="002060"/>
                </a:solidFill>
                <a:effectLst/>
              </a:rPr>
              <a:t>Time to </a:t>
            </a:r>
            <a:r>
              <a:rPr lang="cs-CZ" sz="2800" i="1" dirty="0" err="1">
                <a:solidFill>
                  <a:srgbClr val="002060"/>
                </a:solidFill>
                <a:effectLst/>
              </a:rPr>
              <a:t>talk.</a:t>
            </a:r>
            <a:r>
              <a:rPr lang="cs-CZ" sz="2800" dirty="0" err="1">
                <a:solidFill>
                  <a:srgbClr val="002060"/>
                </a:solidFill>
                <a:effectLst/>
              </a:rPr>
              <a:t>Polyglot</a:t>
            </a:r>
            <a:r>
              <a:rPr lang="cs-CZ" sz="2800" dirty="0">
                <a:solidFill>
                  <a:srgbClr val="002060"/>
                </a:solidFill>
                <a:effectLst/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38649300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417</Words>
  <Application>Microsoft Office PowerPoint</Application>
  <PresentationFormat>Širokoúhlá obrazovka</PresentationFormat>
  <Paragraphs>74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Linking words</vt:lpstr>
      <vt:lpstr>Prezentace aplikace PowerPoint</vt:lpstr>
      <vt:lpstr>Prezentace aplikace PowerPoint</vt:lpstr>
      <vt:lpstr>Prezentace aplikace PowerPoint</vt:lpstr>
      <vt:lpstr>Source references: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word</dc:title>
  <dc:creator>Kristýna Krejčová</dc:creator>
  <cp:lastModifiedBy>Kristýna Krejčová</cp:lastModifiedBy>
  <cp:revision>7</cp:revision>
  <dcterms:created xsi:type="dcterms:W3CDTF">2020-10-21T10:36:50Z</dcterms:created>
  <dcterms:modified xsi:type="dcterms:W3CDTF">2020-11-20T11:23:29Z</dcterms:modified>
</cp:coreProperties>
</file>