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8" r:id="rId5"/>
    <p:sldId id="271" r:id="rId6"/>
    <p:sldId id="272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7" r:id="rId18"/>
    <p:sldId id="278" r:id="rId19"/>
    <p:sldId id="279" r:id="rId20"/>
    <p:sldId id="257" r:id="rId21"/>
    <p:sldId id="276" r:id="rId22"/>
    <p:sldId id="259" r:id="rId23"/>
    <p:sldId id="280" r:id="rId24"/>
    <p:sldId id="281" r:id="rId25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EC46CF-2E08-423F-B344-4BE2B38C3A51}" v="2" dt="2020-10-21T13:04:04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8" autoAdjust="0"/>
    <p:restoredTop sz="86379" autoAdjust="0"/>
  </p:normalViewPr>
  <p:slideViewPr>
    <p:cSldViewPr>
      <p:cViewPr varScale="1">
        <p:scale>
          <a:sx n="74" d="100"/>
          <a:sy n="74" d="100"/>
        </p:scale>
        <p:origin x="14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4D43D0A-FD66-40F9-86AD-87C00890F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65346EF-DF44-4A58-8FB9-95A9BDE855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9219EB0-8F48-42D9-9FAE-412A4157E805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6199CB71-7EA3-4AAC-9F40-FB03F2E98F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9460E497-712B-40CF-83F4-33415721F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D269B28-9061-4EB4-B3DC-962B553633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F3FEAD5-092C-45EB-842C-DE65810E93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D48EB5C-CEA4-4F5E-A187-4DE95AF77A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C8722D-3E6C-4EEF-9E7D-67FEA4C9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BE4C5-E213-41AA-9D60-DD6F2B434F1C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670514-8186-4995-85C7-1EAE5D990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985DCE-1491-4999-88A1-F44A49C04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082FF-D5FC-4A8C-BFDD-7E2FCE3EB31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3351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F361D7-79D3-4C1F-85C1-F5F6D06A8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C30AE-1049-4890-9E2B-85701CF1F1CC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C1FE05-BAED-418A-8C2D-A0FFC4E4E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B913CD-2B24-496C-A1D3-4E8EE345B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87716-4228-4982-8875-0F6A915532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261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43D7C6-7CD7-4190-A065-F9F550E4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6FEC1-76CA-4FA7-AB4A-AE02AED5A23C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CFA172-7B16-442E-A8BD-7114F113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188EEB-64CF-40F3-A0C2-FE94D77B0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0C2D1-26AC-4377-894E-302174FBEC5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017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D38564-C246-4AC3-BC0F-EC3491E2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CEC79-663E-4854-9F66-185F18BF1028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75808F-EDED-48E2-9FC8-D5B5F082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1101EF-82E5-46C8-9C30-087D25665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106-E9C9-40C8-8A7D-13E01BC75AC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5162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4AF39E-CD64-40A5-A293-6E458183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62430-25C0-440C-B0A6-5690503C75CD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B7851E-C8A5-4957-89AA-799927050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D59FFC-C01C-4865-9A2D-B7F6C0A13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8C4F8-96DC-4795-925D-5EBEC18977D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602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61F24048-142B-4B7E-8D14-797A68030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BBF4-9CD4-46FD-BD98-09E3BB3D3662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0D764307-8D27-47C4-B202-0573793D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AC920B77-98F7-4CAA-A660-9D53A353A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1FD06-0CFC-4EFC-9F68-84EE06738C2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6223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56A8FED8-C8F0-4520-8F0B-807D7E0D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C2AD1-7D26-4C4F-838C-4164C59E8848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02A756C1-D4F1-492A-BBFA-67355FF3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D40E826B-FE0F-445B-BBF9-85E8AB49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A4960-4BA1-43F8-8B2F-552573D174C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6114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FA893E72-840C-45AE-A85D-8AC6250E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BE231-CE77-40C3-9FEF-781718E1A0E5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34A1E9B8-C174-495E-AB70-B2111120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FF4E32A5-CED6-4872-80AC-A65A10062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D902C-0778-4136-B979-EB445E20F8B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2435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99260CA6-A4DD-4726-8496-EB4D66AD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42395-BC2D-4C34-9082-2C5FF1EC40AD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1E27C6E1-DEF7-4EC9-8FF8-186B52325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A5A03495-B75F-46D0-8CB5-80F5024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5F202-BED2-4B2B-9F3A-33CDD430E70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67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691B2013-BF7C-4C9A-9F40-C3A6C81F6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1D16E-3AC4-4A40-9F1C-F6F40A4530F8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635DDFC1-7A91-417B-BCEE-2A8512C40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FD3B51FB-8EAA-4233-B42F-265CFEB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9ECE4-813F-4B72-889A-C4CFFC3AB2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603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D31E7505-13F2-4687-973B-B88D35FE0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3C17-F7EB-4A9E-BAF2-ECDE5CA0C5F3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9ED61840-43F4-45FB-B6B9-FB31B661C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1F856685-E723-4881-BFFB-F25A6A0BC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95596-DF23-493A-80AE-4CA9826BA71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4297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6EFABC7C-5864-446F-BBB0-EF901D662C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DF1A32D3-3B15-400A-ADA4-6A8B839645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4557AF-98AA-45F4-ABE4-83BAB4DFA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A80640-10F2-4765-82A4-BCAD44F0EE73}" type="datetimeFigureOut">
              <a:rPr lang="cs-CZ"/>
              <a:pPr>
                <a:defRPr/>
              </a:pPr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0A2E3F-21A9-4112-9237-BCB1A002C1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637B86-2007-4A5D-A5C2-EC7C81F82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6662B96-B9D6-4BC0-A947-C62314CAD70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>
            <a:extLst>
              <a:ext uri="{FF2B5EF4-FFF2-40B4-BE49-F238E27FC236}">
                <a16:creationId xmlns:a16="http://schemas.microsoft.com/office/drawing/2014/main" id="{29ECDB03-8C0A-4988-9A9B-F3D3C294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1628775"/>
            <a:ext cx="8229600" cy="2362200"/>
          </a:xfrm>
        </p:spPr>
        <p:txBody>
          <a:bodyPr/>
          <a:lstStyle/>
          <a:p>
            <a:pPr eaLnBrk="1" hangingPunct="1"/>
            <a:r>
              <a:rPr lang="cs-CZ" altLang="cs-CZ" u="sng">
                <a:solidFill>
                  <a:srgbClr val="002060"/>
                </a:solidFill>
              </a:rPr>
              <a:t>Zero, 1</a:t>
            </a:r>
            <a:r>
              <a:rPr lang="cs-CZ" altLang="cs-CZ" u="sng" baseline="30000">
                <a:solidFill>
                  <a:srgbClr val="002060"/>
                </a:solidFill>
              </a:rPr>
              <a:t>st</a:t>
            </a:r>
            <a:r>
              <a:rPr lang="cs-CZ" altLang="cs-CZ" u="sng">
                <a:solidFill>
                  <a:srgbClr val="002060"/>
                </a:solidFill>
              </a:rPr>
              <a:t> and 2</a:t>
            </a:r>
            <a:r>
              <a:rPr lang="cs-CZ" altLang="cs-CZ" u="sng" baseline="30000">
                <a:solidFill>
                  <a:srgbClr val="002060"/>
                </a:solidFill>
              </a:rPr>
              <a:t>nd</a:t>
            </a:r>
            <a:r>
              <a:rPr lang="cs-CZ" altLang="cs-CZ" u="sng">
                <a:solidFill>
                  <a:srgbClr val="002060"/>
                </a:solidFill>
              </a:rPr>
              <a:t> conditional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0015D52-91A3-4EEB-AB16-1CA8DC86DD35}"/>
              </a:ext>
            </a:extLst>
          </p:cNvPr>
          <p:cNvSpPr txBox="1">
            <a:spLocks/>
          </p:cNvSpPr>
          <p:nvPr/>
        </p:nvSpPr>
        <p:spPr bwMode="auto">
          <a:xfrm>
            <a:off x="641350" y="53006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>
            <a:extLst>
              <a:ext uri="{FF2B5EF4-FFF2-40B4-BE49-F238E27FC236}">
                <a16:creationId xmlns:a16="http://schemas.microsoft.com/office/drawing/2014/main" id="{6D12A268-6F73-4375-9180-DAC9BA7C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/>
          <a:lstStyle/>
          <a:p>
            <a:r>
              <a:rPr lang="en-US" altLang="cs-CZ" sz="4000" u="sng">
                <a:solidFill>
                  <a:srgbClr val="002060"/>
                </a:solidFill>
              </a:rPr>
              <a:t>Conditional present</a:t>
            </a:r>
            <a:br>
              <a:rPr lang="cs-CZ" altLang="cs-CZ" sz="4000" u="sng">
                <a:solidFill>
                  <a:srgbClr val="002060"/>
                </a:solidFill>
              </a:rPr>
            </a:br>
            <a:r>
              <a:rPr lang="en-US" altLang="cs-CZ" sz="3100">
                <a:solidFill>
                  <a:srgbClr val="002060"/>
                </a:solidFill>
              </a:rPr>
              <a:t>would + infitive</a:t>
            </a:r>
            <a:br>
              <a:rPr lang="en-US" altLang="cs-CZ" sz="3100">
                <a:solidFill>
                  <a:srgbClr val="002060"/>
                </a:solidFill>
              </a:rPr>
            </a:br>
            <a:r>
              <a:rPr lang="en-US" altLang="cs-CZ" sz="3100">
                <a:solidFill>
                  <a:srgbClr val="002060"/>
                </a:solidFill>
              </a:rPr>
              <a:t>wouldn’t (would not) + infitive</a:t>
            </a:r>
            <a:endParaRPr lang="cs-CZ" altLang="cs-CZ" sz="310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E96201-8084-427D-B1EE-9A9A7DD30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437112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you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wouldn’t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wouldn’t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wouldn’t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wouldn’t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wouldn’t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wouldn’t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wouldn’t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wouldn’t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75DBDB-9B67-43FA-8D7E-9A3751C26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had</a:t>
            </a:r>
            <a:r>
              <a:rPr lang="en-US" altLang="cs-CZ">
                <a:solidFill>
                  <a:srgbClr val="002060"/>
                </a:solidFill>
              </a:rPr>
              <a:t> more time,         </a:t>
            </a:r>
            <a:r>
              <a:rPr lang="en-US" altLang="cs-CZ">
                <a:solidFill>
                  <a:srgbClr val="FF0000"/>
                </a:solidFill>
              </a:rPr>
              <a:t>I’d </a:t>
            </a:r>
            <a:r>
              <a:rPr lang="en-US" altLang="cs-CZ">
                <a:solidFill>
                  <a:srgbClr val="002060"/>
                </a:solidFill>
              </a:rPr>
              <a:t>do more exercise.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>
                <a:solidFill>
                  <a:srgbClr val="FF0000"/>
                </a:solidFill>
              </a:rPr>
              <a:t>I’d </a:t>
            </a:r>
            <a:r>
              <a:rPr lang="en-US" altLang="cs-CZ">
                <a:solidFill>
                  <a:srgbClr val="002060"/>
                </a:solidFill>
              </a:rPr>
              <a:t>do more exercise 	 </a:t>
            </a: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had</a:t>
            </a:r>
            <a:r>
              <a:rPr lang="en-US" altLang="cs-CZ">
                <a:solidFill>
                  <a:srgbClr val="002060"/>
                </a:solidFill>
              </a:rPr>
              <a:t> more time.</a:t>
            </a:r>
          </a:p>
        </p:txBody>
      </p:sp>
      <p:cxnSp>
        <p:nvCxnSpPr>
          <p:cNvPr id="5" name="Přímá spojovací šipka 4">
            <a:extLst>
              <a:ext uri="{FF2B5EF4-FFF2-40B4-BE49-F238E27FC236}">
                <a16:creationId xmlns:a16="http://schemas.microsoft.com/office/drawing/2014/main" id="{B98FB2E3-4CEC-448C-8AF0-04C48EFD6656}"/>
              </a:ext>
            </a:extLst>
          </p:cNvPr>
          <p:cNvCxnSpPr/>
          <p:nvPr/>
        </p:nvCxnSpPr>
        <p:spPr>
          <a:xfrm>
            <a:off x="2700338" y="3284538"/>
            <a:ext cx="3527425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>
            <a:extLst>
              <a:ext uri="{FF2B5EF4-FFF2-40B4-BE49-F238E27FC236}">
                <a16:creationId xmlns:a16="http://schemas.microsoft.com/office/drawing/2014/main" id="{220A106F-1262-4B7F-83C1-AAF231FA219F}"/>
              </a:ext>
            </a:extLst>
          </p:cNvPr>
          <p:cNvCxnSpPr/>
          <p:nvPr/>
        </p:nvCxnSpPr>
        <p:spPr>
          <a:xfrm flipH="1">
            <a:off x="2627313" y="3284538"/>
            <a:ext cx="3816350" cy="1296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7B5926D6-C5F6-49F5-B7C0-C7752438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en-US" altLang="cs-CZ" b="1">
                <a:solidFill>
                  <a:srgbClr val="002060"/>
                </a:solidFill>
              </a:rPr>
              <a:t>1</a:t>
            </a:r>
            <a:r>
              <a:rPr lang="en-US" altLang="cs-CZ" b="1" baseline="30000">
                <a:solidFill>
                  <a:srgbClr val="002060"/>
                </a:solidFill>
              </a:rPr>
              <a:t>st </a:t>
            </a:r>
            <a:r>
              <a:rPr lang="en-US" altLang="cs-CZ" b="1">
                <a:solidFill>
                  <a:srgbClr val="002060"/>
                </a:solidFill>
              </a:rPr>
              <a:t> or  2</a:t>
            </a:r>
            <a:r>
              <a:rPr lang="en-US" altLang="cs-CZ" b="1" baseline="30000">
                <a:solidFill>
                  <a:srgbClr val="002060"/>
                </a:solidFill>
              </a:rPr>
              <a:t>nd</a:t>
            </a:r>
            <a:r>
              <a:rPr lang="en-US" altLang="cs-CZ" b="1">
                <a:solidFill>
                  <a:srgbClr val="002060"/>
                </a:solidFill>
              </a:rPr>
              <a:t> </a:t>
            </a:r>
            <a:endParaRPr lang="cs-CZ" altLang="cs-CZ" b="1"/>
          </a:p>
        </p:txBody>
      </p:sp>
      <p:sp>
        <p:nvSpPr>
          <p:cNvPr id="14339" name="Zástupný symbol pro obsah 2">
            <a:extLst>
              <a:ext uri="{FF2B5EF4-FFF2-40B4-BE49-F238E27FC236}">
                <a16:creationId xmlns:a16="http://schemas.microsoft.com/office/drawing/2014/main" id="{354AAA62-EE7D-4AA6-9EBB-2E89B25AA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765175"/>
            <a:ext cx="8713787" cy="60928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cs-CZ" sz="2800" b="1" u="sng">
                <a:solidFill>
                  <a:srgbClr val="002060"/>
                </a:solidFill>
              </a:rPr>
              <a:t>1</a:t>
            </a:r>
            <a:r>
              <a:rPr lang="en-US" altLang="cs-CZ" sz="2800" b="1" u="sng" baseline="30000">
                <a:solidFill>
                  <a:srgbClr val="002060"/>
                </a:solidFill>
              </a:rPr>
              <a:t>st</a:t>
            </a:r>
            <a:r>
              <a:rPr lang="en-US" altLang="cs-CZ" sz="2800" b="1" u="sng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 b="1">
                <a:solidFill>
                  <a:srgbClr val="002060"/>
                </a:solidFill>
              </a:rPr>
              <a:t>It may happen.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FF0000"/>
                </a:solidFill>
              </a:rPr>
              <a:t>If the house has a big garden, we will buy it.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We haven’t seen the house yet.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The house may have a big garden.</a:t>
            </a:r>
          </a:p>
          <a:p>
            <a:pPr>
              <a:buFont typeface="Arial" panose="020B0604020202020204" pitchFamily="34" charset="0"/>
              <a:buNone/>
            </a:pPr>
            <a:endParaRPr lang="en-US" altLang="cs-CZ" sz="280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 b="1" u="sng">
                <a:solidFill>
                  <a:srgbClr val="002060"/>
                </a:solidFill>
              </a:rPr>
              <a:t>2</a:t>
            </a:r>
            <a:r>
              <a:rPr lang="en-US" altLang="cs-CZ" sz="2800" b="1" u="sng" baseline="30000">
                <a:solidFill>
                  <a:srgbClr val="002060"/>
                </a:solidFill>
              </a:rPr>
              <a:t>nd</a:t>
            </a:r>
            <a:r>
              <a:rPr lang="en-US" altLang="cs-CZ" sz="2800" b="1" u="sng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 b="1">
                <a:solidFill>
                  <a:srgbClr val="002060"/>
                </a:solidFill>
              </a:rPr>
              <a:t>We know it’s not true. </a:t>
            </a:r>
            <a:r>
              <a:rPr lang="en-US" altLang="cs-CZ" sz="2800">
                <a:solidFill>
                  <a:srgbClr val="002060"/>
                </a:solidFill>
              </a:rPr>
              <a:t>You can say the opposite.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FF0000"/>
                </a:solidFill>
              </a:rPr>
              <a:t>If the house had a big garden, we would buy it.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We have seen the house.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The house doesn’t have a big garden.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We won’t buy it.</a:t>
            </a:r>
          </a:p>
          <a:p>
            <a:pPr>
              <a:buFont typeface="Arial" panose="020B0604020202020204" pitchFamily="34" charset="0"/>
              <a:buNone/>
            </a:pPr>
            <a:endParaRPr lang="cs-CZ" altLang="cs-CZ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6D001F4-4083-48BC-A701-932411A42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We will have to go without John if he </a:t>
            </a:r>
            <a:r>
              <a:rPr lang="en-US" altLang="cs-CZ" sz="2800" u="sng">
                <a:solidFill>
                  <a:srgbClr val="002060"/>
                </a:solidFill>
              </a:rPr>
              <a:t>		</a:t>
            </a:r>
            <a:r>
              <a:rPr lang="en-US" altLang="cs-CZ" sz="2800">
                <a:solidFill>
                  <a:srgbClr val="002060"/>
                </a:solidFill>
              </a:rPr>
              <a:t> (not arrive) soon.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If I make some coffee, </a:t>
            </a:r>
            <a:r>
              <a:rPr lang="en-US" altLang="cs-CZ" sz="2800" u="sng">
                <a:solidFill>
                  <a:srgbClr val="002060"/>
                </a:solidFill>
              </a:rPr>
              <a:t>		 </a:t>
            </a:r>
            <a:r>
              <a:rPr lang="en-US" altLang="cs-CZ" sz="2800">
                <a:solidFill>
                  <a:srgbClr val="002060"/>
                </a:solidFill>
              </a:rPr>
              <a:t>(you cut) some cake?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 u="sng">
                <a:solidFill>
                  <a:srgbClr val="002060"/>
                </a:solidFill>
              </a:rPr>
              <a:t> 		</a:t>
            </a:r>
            <a:r>
              <a:rPr lang="en-US" altLang="cs-CZ" sz="2800">
                <a:solidFill>
                  <a:srgbClr val="002060"/>
                </a:solidFill>
              </a:rPr>
              <a:t> (you work) harder if you were better paid?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If you don’t complain so much, you </a:t>
            </a:r>
            <a:r>
              <a:rPr lang="en-US" altLang="cs-CZ" sz="2800" u="sng">
                <a:solidFill>
                  <a:srgbClr val="002060"/>
                </a:solidFill>
              </a:rPr>
              <a:t>		</a:t>
            </a:r>
            <a:r>
              <a:rPr lang="en-US" altLang="cs-CZ" sz="2800">
                <a:solidFill>
                  <a:srgbClr val="002060"/>
                </a:solidFill>
              </a:rPr>
              <a:t> (be) more popular.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If I </a:t>
            </a:r>
            <a:r>
              <a:rPr lang="en-US" altLang="cs-CZ" sz="2800" u="sng">
                <a:solidFill>
                  <a:srgbClr val="002060"/>
                </a:solidFill>
              </a:rPr>
              <a:t>	</a:t>
            </a:r>
            <a:r>
              <a:rPr lang="en-US" altLang="cs-CZ" sz="2800">
                <a:solidFill>
                  <a:srgbClr val="002060"/>
                </a:solidFill>
              </a:rPr>
              <a:t> (have) more money, would you marry me?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He wouldn’t help you if he </a:t>
            </a:r>
            <a:r>
              <a:rPr lang="en-US" altLang="cs-CZ" sz="2800" u="sng">
                <a:solidFill>
                  <a:srgbClr val="002060"/>
                </a:solidFill>
              </a:rPr>
              <a:t>		</a:t>
            </a:r>
            <a:r>
              <a:rPr lang="en-US" altLang="cs-CZ" sz="2800">
                <a:solidFill>
                  <a:srgbClr val="002060"/>
                </a:solidFill>
              </a:rPr>
              <a:t> (not like) you.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She would have more friends if she </a:t>
            </a:r>
            <a:r>
              <a:rPr lang="en-US" altLang="cs-CZ" sz="2800" u="sng">
                <a:solidFill>
                  <a:srgbClr val="002060"/>
                </a:solidFill>
              </a:rPr>
              <a:t>		</a:t>
            </a:r>
            <a:r>
              <a:rPr lang="en-US" altLang="cs-CZ" sz="2800">
                <a:solidFill>
                  <a:srgbClr val="002060"/>
                </a:solidFill>
              </a:rPr>
              <a:t> (not be) so mean.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How </a:t>
            </a:r>
            <a:r>
              <a:rPr lang="en-US" altLang="cs-CZ" sz="2800" u="sng">
                <a:solidFill>
                  <a:srgbClr val="002060"/>
                </a:solidFill>
              </a:rPr>
              <a:t>		</a:t>
            </a:r>
            <a:r>
              <a:rPr lang="en-US" altLang="cs-CZ" sz="2800">
                <a:solidFill>
                  <a:srgbClr val="002060"/>
                </a:solidFill>
              </a:rPr>
              <a:t> (you feel) if you were in my position?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cs-CZ" sz="2800">
                <a:solidFill>
                  <a:srgbClr val="002060"/>
                </a:solidFill>
              </a:rPr>
              <a:t>If you wanted to buy someone a really good present, what sort of thing </a:t>
            </a:r>
            <a:r>
              <a:rPr lang="en-US" altLang="cs-CZ" sz="2800" u="sng">
                <a:solidFill>
                  <a:srgbClr val="002060"/>
                </a:solidFill>
              </a:rPr>
              <a:t>		</a:t>
            </a:r>
            <a:r>
              <a:rPr lang="en-US" altLang="cs-CZ" sz="2800">
                <a:solidFill>
                  <a:srgbClr val="002060"/>
                </a:solidFill>
              </a:rPr>
              <a:t> ( you look for)?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altLang="cs-CZ" sz="2800">
              <a:solidFill>
                <a:srgbClr val="00206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cs-CZ" altLang="cs-CZ" sz="2800">
              <a:solidFill>
                <a:srgbClr val="002060"/>
              </a:solidFill>
            </a:endParaRP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2DB73129-EBCF-4E58-A5C0-ACA3E5F87A7B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We will have to go without John if he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doesn’t arrive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 soon.</a:t>
            </a:r>
            <a:r>
              <a:rPr lang="en-US" sz="2800" dirty="0">
                <a:solidFill>
                  <a:schemeClr val="bg1"/>
                </a:solidFill>
                <a:latin typeface="+mn-lt"/>
                <a:cs typeface="+mn-cs"/>
              </a:rPr>
              <a:t>………….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If I make some coffee,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will you cut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some cake?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Would you work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harder if you were better paid?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If you don’t complain so much, you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will be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more popular.</a:t>
            </a:r>
            <a:r>
              <a:rPr lang="en-US" sz="2800" dirty="0">
                <a:solidFill>
                  <a:schemeClr val="bg1"/>
                </a:solidFill>
                <a:latin typeface="+mn-lt"/>
                <a:cs typeface="+mn-cs"/>
              </a:rPr>
              <a:t>…………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If I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had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 more money, would you marry me?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He wouldn’t help you if he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didn’t like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you.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She would have more friends if she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 weren’t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 so mean.</a:t>
            </a:r>
            <a:r>
              <a:rPr lang="en-US" sz="2800" dirty="0">
                <a:solidFill>
                  <a:schemeClr val="bg1"/>
                </a:solidFill>
                <a:latin typeface="+mn-lt"/>
                <a:cs typeface="+mn-cs"/>
              </a:rPr>
              <a:t>..........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How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would you feel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 if you were in my position?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If you wanted to buy someone a really good present, what sort of thing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+mn-cs"/>
              </a:rPr>
              <a:t>would you look for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+mn-cs"/>
              </a:rPr>
              <a:t>?</a:t>
            </a: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endParaRPr lang="en-US" sz="28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endParaRPr lang="cs-CZ" sz="2800" dirty="0"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>
            <a:extLst>
              <a:ext uri="{FF2B5EF4-FFF2-40B4-BE49-F238E27FC236}">
                <a16:creationId xmlns:a16="http://schemas.microsoft.com/office/drawing/2014/main" id="{BD8E07DC-F492-4371-9F32-76A98683F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cs-CZ" altLang="cs-CZ" u="sng">
                <a:solidFill>
                  <a:srgbClr val="002060"/>
                </a:solidFill>
              </a:rPr>
              <a:t>3</a:t>
            </a:r>
            <a:r>
              <a:rPr lang="cs-CZ" altLang="cs-CZ" u="sng" baseline="30000">
                <a:solidFill>
                  <a:srgbClr val="002060"/>
                </a:solidFill>
              </a:rPr>
              <a:t>r</a:t>
            </a:r>
            <a:r>
              <a:rPr lang="en-US" altLang="cs-CZ" u="sng" baseline="30000">
                <a:solidFill>
                  <a:srgbClr val="002060"/>
                </a:solidFill>
              </a:rPr>
              <a:t>d</a:t>
            </a:r>
            <a:r>
              <a:rPr lang="cs-CZ" altLang="cs-CZ" u="sng">
                <a:solidFill>
                  <a:srgbClr val="002060"/>
                </a:solidFill>
              </a:rPr>
              <a:t> conditional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DDA013C7-6304-4B5E-BDE7-410F59DDE16C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2492375"/>
          <a:ext cx="7416800" cy="216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294">
                <a:tc>
                  <a:txBody>
                    <a:bodyPr/>
                    <a:lstStyle/>
                    <a:p>
                      <a:r>
                        <a:rPr lang="cs-CZ" sz="3200" b="1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1" dirty="0"/>
                        <a:t>+ p</a:t>
                      </a:r>
                      <a:r>
                        <a:rPr lang="en-US" sz="3200" b="1" dirty="0" err="1"/>
                        <a:t>ast</a:t>
                      </a:r>
                      <a:r>
                        <a:rPr lang="en-US" sz="3200" b="1" baseline="0" dirty="0"/>
                        <a:t> </a:t>
                      </a:r>
                      <a:r>
                        <a:rPr lang="cs-CZ" sz="3200" b="1" baseline="0" dirty="0" err="1"/>
                        <a:t>perfect</a:t>
                      </a:r>
                      <a:r>
                        <a:rPr lang="cs-CZ" sz="3200" b="1" baseline="0" dirty="0"/>
                        <a:t> sim.</a:t>
                      </a:r>
                      <a:endParaRPr lang="cs-CZ" sz="32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Conditional p</a:t>
                      </a:r>
                      <a:r>
                        <a:rPr lang="cs-CZ" sz="3200" b="1" dirty="0" err="1"/>
                        <a:t>ast</a:t>
                      </a:r>
                      <a:endParaRPr lang="cs-CZ" sz="32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294">
                <a:tc>
                  <a:txBody>
                    <a:bodyPr/>
                    <a:lstStyle/>
                    <a:p>
                      <a:r>
                        <a:rPr lang="en-US" sz="3200" b="0" dirty="0"/>
                        <a:t>Conditional</a:t>
                      </a:r>
                      <a:r>
                        <a:rPr lang="en-US" sz="3200" b="0" baseline="0" dirty="0"/>
                        <a:t> p</a:t>
                      </a:r>
                      <a:r>
                        <a:rPr lang="cs-CZ" sz="3200" b="0" baseline="0" dirty="0" err="1"/>
                        <a:t>ast</a:t>
                      </a:r>
                      <a:endParaRPr lang="cs-CZ" sz="32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0" dirty="0"/>
                        <a:t>+ p</a:t>
                      </a:r>
                      <a:r>
                        <a:rPr lang="en-US" sz="3200" b="0" dirty="0" err="1"/>
                        <a:t>ast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cs-CZ" sz="3200" b="0" baseline="0" dirty="0" err="1"/>
                        <a:t>perfect</a:t>
                      </a:r>
                      <a:r>
                        <a:rPr lang="cs-CZ" sz="3200" b="0" baseline="0" dirty="0"/>
                        <a:t> sim.</a:t>
                      </a:r>
                      <a:endParaRPr lang="cs-CZ" sz="3200" b="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DEE9C2-E4B4-479E-B85D-A2099C45B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had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FF0000"/>
                </a:solidFill>
              </a:rPr>
              <a:t>know</a:t>
            </a:r>
            <a:r>
              <a:rPr lang="cs-CZ" altLang="cs-CZ">
                <a:solidFill>
                  <a:srgbClr val="002060"/>
                </a:solidFill>
              </a:rPr>
              <a:t> that</a:t>
            </a:r>
            <a:r>
              <a:rPr lang="en-US" altLang="cs-CZ">
                <a:solidFill>
                  <a:srgbClr val="002060"/>
                </a:solidFill>
              </a:rPr>
              <a:t>,         </a:t>
            </a:r>
            <a:r>
              <a:rPr lang="en-US" altLang="cs-CZ">
                <a:solidFill>
                  <a:srgbClr val="FF0000"/>
                </a:solidFill>
              </a:rPr>
              <a:t>I</a:t>
            </a:r>
            <a:r>
              <a:rPr lang="cs-CZ" altLang="cs-CZ">
                <a:solidFill>
                  <a:srgbClr val="FF0000"/>
                </a:solidFill>
              </a:rPr>
              <a:t> would have told</a:t>
            </a:r>
            <a:r>
              <a:rPr lang="cs-CZ" altLang="cs-CZ">
                <a:solidFill>
                  <a:srgbClr val="002060"/>
                </a:solidFill>
              </a:rPr>
              <a:t> you</a:t>
            </a:r>
            <a:r>
              <a:rPr lang="en-US" altLang="cs-CZ">
                <a:solidFill>
                  <a:srgbClr val="002060"/>
                </a:solidFill>
              </a:rPr>
              <a:t>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>
                <a:solidFill>
                  <a:srgbClr val="FF0000"/>
                </a:solidFill>
              </a:rPr>
              <a:t>I</a:t>
            </a:r>
            <a:r>
              <a:rPr lang="cs-CZ" altLang="cs-CZ">
                <a:solidFill>
                  <a:srgbClr val="FF0000"/>
                </a:solidFill>
              </a:rPr>
              <a:t> would have told</a:t>
            </a:r>
            <a:r>
              <a:rPr lang="cs-CZ" altLang="cs-CZ">
                <a:solidFill>
                  <a:srgbClr val="002060"/>
                </a:solidFill>
              </a:rPr>
              <a:t> you  </a:t>
            </a:r>
            <a:r>
              <a:rPr lang="en-US" altLang="cs-CZ">
                <a:solidFill>
                  <a:srgbClr val="002060"/>
                </a:solidFill>
              </a:rPr>
              <a:t>	 </a:t>
            </a: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had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FF0000"/>
                </a:solidFill>
              </a:rPr>
              <a:t>know</a:t>
            </a:r>
            <a:r>
              <a:rPr lang="cs-CZ" altLang="cs-CZ">
                <a:solidFill>
                  <a:srgbClr val="002060"/>
                </a:solidFill>
              </a:rPr>
              <a:t> that</a:t>
            </a:r>
            <a:r>
              <a:rPr lang="en-US" altLang="cs-CZ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Přímá spojovací šipka 4">
            <a:extLst>
              <a:ext uri="{FF2B5EF4-FFF2-40B4-BE49-F238E27FC236}">
                <a16:creationId xmlns:a16="http://schemas.microsoft.com/office/drawing/2014/main" id="{C5DF19D8-4D7B-44AE-9E73-AFD71F5A5D69}"/>
              </a:ext>
            </a:extLst>
          </p:cNvPr>
          <p:cNvCxnSpPr/>
          <p:nvPr/>
        </p:nvCxnSpPr>
        <p:spPr>
          <a:xfrm>
            <a:off x="2700338" y="3284538"/>
            <a:ext cx="3527425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>
            <a:extLst>
              <a:ext uri="{FF2B5EF4-FFF2-40B4-BE49-F238E27FC236}">
                <a16:creationId xmlns:a16="http://schemas.microsoft.com/office/drawing/2014/main" id="{D9FBFA08-0F2F-4F51-9EF2-5ACD9E7CDAD7}"/>
              </a:ext>
            </a:extLst>
          </p:cNvPr>
          <p:cNvCxnSpPr/>
          <p:nvPr/>
        </p:nvCxnSpPr>
        <p:spPr>
          <a:xfrm flipH="1">
            <a:off x="2627313" y="3284538"/>
            <a:ext cx="3816350" cy="1296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>
            <a:extLst>
              <a:ext uri="{FF2B5EF4-FFF2-40B4-BE49-F238E27FC236}">
                <a16:creationId xmlns:a16="http://schemas.microsoft.com/office/drawing/2014/main" id="{17FBC569-CD42-4D0D-A6B4-F3A2D9664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cs-CZ" altLang="cs-CZ" b="1">
                <a:solidFill>
                  <a:srgbClr val="002060"/>
                </a:solidFill>
              </a:rPr>
              <a:t>2</a:t>
            </a:r>
            <a:r>
              <a:rPr lang="cs-CZ" altLang="cs-CZ" b="1" baseline="30000">
                <a:solidFill>
                  <a:srgbClr val="002060"/>
                </a:solidFill>
              </a:rPr>
              <a:t>nd</a:t>
            </a:r>
            <a:r>
              <a:rPr lang="en-US" altLang="cs-CZ" b="1" baseline="30000">
                <a:solidFill>
                  <a:srgbClr val="002060"/>
                </a:solidFill>
              </a:rPr>
              <a:t> </a:t>
            </a:r>
            <a:r>
              <a:rPr lang="en-US" altLang="cs-CZ" b="1">
                <a:solidFill>
                  <a:srgbClr val="002060"/>
                </a:solidFill>
              </a:rPr>
              <a:t> or  </a:t>
            </a:r>
            <a:r>
              <a:rPr lang="cs-CZ" altLang="cs-CZ" b="1">
                <a:solidFill>
                  <a:srgbClr val="002060"/>
                </a:solidFill>
              </a:rPr>
              <a:t>3</a:t>
            </a:r>
            <a:r>
              <a:rPr lang="cs-CZ" altLang="cs-CZ" b="1" baseline="30000">
                <a:solidFill>
                  <a:srgbClr val="002060"/>
                </a:solidFill>
              </a:rPr>
              <a:t>r</a:t>
            </a:r>
            <a:r>
              <a:rPr lang="en-US" altLang="cs-CZ" b="1" baseline="30000">
                <a:solidFill>
                  <a:srgbClr val="002060"/>
                </a:solidFill>
              </a:rPr>
              <a:t>d</a:t>
            </a:r>
            <a:r>
              <a:rPr lang="en-US" altLang="cs-CZ" b="1">
                <a:solidFill>
                  <a:srgbClr val="002060"/>
                </a:solidFill>
              </a:rPr>
              <a:t> </a:t>
            </a:r>
            <a:endParaRPr lang="cs-CZ" altLang="cs-CZ" b="1"/>
          </a:p>
        </p:txBody>
      </p:sp>
      <p:sp>
        <p:nvSpPr>
          <p:cNvPr id="18435" name="Zástupný symbol pro obsah 2">
            <a:extLst>
              <a:ext uri="{FF2B5EF4-FFF2-40B4-BE49-F238E27FC236}">
                <a16:creationId xmlns:a16="http://schemas.microsoft.com/office/drawing/2014/main" id="{E1BE4AC9-DA5D-4465-98D4-1035E762A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765175"/>
            <a:ext cx="8856662" cy="60928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cs-CZ" sz="2800" b="1" u="sng">
                <a:solidFill>
                  <a:srgbClr val="002060"/>
                </a:solidFill>
              </a:rPr>
              <a:t>2</a:t>
            </a:r>
            <a:r>
              <a:rPr lang="en-US" altLang="cs-CZ" sz="2800" b="1" u="sng" baseline="30000">
                <a:solidFill>
                  <a:srgbClr val="002060"/>
                </a:solidFill>
              </a:rPr>
              <a:t>nd</a:t>
            </a:r>
            <a:r>
              <a:rPr lang="en-US" altLang="cs-CZ" sz="2800" b="1" u="sng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 b="1">
                <a:solidFill>
                  <a:srgbClr val="002060"/>
                </a:solidFill>
              </a:rPr>
              <a:t>We know it’s not true. </a:t>
            </a:r>
            <a:r>
              <a:rPr lang="en-US" altLang="cs-CZ" sz="2800">
                <a:solidFill>
                  <a:srgbClr val="002060"/>
                </a:solidFill>
              </a:rPr>
              <a:t>You can say the opposite.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FF0000"/>
                </a:solidFill>
              </a:rPr>
              <a:t>If the house had a big garden, we would buy it.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We have seen the house.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The house doesn’t have a big garden.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We won’t buy it.</a:t>
            </a:r>
          </a:p>
          <a:p>
            <a:pPr>
              <a:buFont typeface="Arial" panose="020B0604020202020204" pitchFamily="34" charset="0"/>
              <a:buNone/>
            </a:pPr>
            <a:endParaRPr lang="en-US" altLang="cs-CZ" sz="280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cs-CZ" altLang="cs-CZ" sz="2800" b="1" u="sng">
                <a:solidFill>
                  <a:srgbClr val="002060"/>
                </a:solidFill>
              </a:rPr>
              <a:t>3</a:t>
            </a:r>
            <a:r>
              <a:rPr lang="cs-CZ" altLang="cs-CZ" sz="2800" b="1" u="sng" baseline="30000">
                <a:solidFill>
                  <a:srgbClr val="002060"/>
                </a:solidFill>
              </a:rPr>
              <a:t>r</a:t>
            </a:r>
            <a:r>
              <a:rPr lang="en-US" altLang="cs-CZ" sz="2800" b="1" u="sng" baseline="30000">
                <a:solidFill>
                  <a:srgbClr val="002060"/>
                </a:solidFill>
              </a:rPr>
              <a:t>d</a:t>
            </a:r>
            <a:r>
              <a:rPr lang="en-US" altLang="cs-CZ" sz="2800" b="1" u="sng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 b="1">
                <a:solidFill>
                  <a:srgbClr val="002060"/>
                </a:solidFill>
              </a:rPr>
              <a:t>We know it</a:t>
            </a:r>
            <a:r>
              <a:rPr lang="cs-CZ" altLang="cs-CZ" sz="2800" b="1">
                <a:solidFill>
                  <a:srgbClr val="002060"/>
                </a:solidFill>
              </a:rPr>
              <a:t> wasn´t</a:t>
            </a:r>
            <a:r>
              <a:rPr lang="en-US" altLang="cs-CZ" sz="2800" b="1">
                <a:solidFill>
                  <a:srgbClr val="002060"/>
                </a:solidFill>
              </a:rPr>
              <a:t> true. </a:t>
            </a:r>
            <a:r>
              <a:rPr lang="en-US" altLang="cs-CZ" sz="2800">
                <a:solidFill>
                  <a:srgbClr val="002060"/>
                </a:solidFill>
              </a:rPr>
              <a:t>You can say the opposite.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FF0000"/>
                </a:solidFill>
              </a:rPr>
              <a:t>If the house had </a:t>
            </a:r>
            <a:r>
              <a:rPr lang="cs-CZ" altLang="cs-CZ" sz="2800">
                <a:solidFill>
                  <a:srgbClr val="FF0000"/>
                </a:solidFill>
              </a:rPr>
              <a:t>had </a:t>
            </a:r>
            <a:r>
              <a:rPr lang="en-US" altLang="cs-CZ" sz="2800">
                <a:solidFill>
                  <a:srgbClr val="FF0000"/>
                </a:solidFill>
              </a:rPr>
              <a:t>a big garden, we would </a:t>
            </a:r>
            <a:r>
              <a:rPr lang="cs-CZ" altLang="cs-CZ" sz="2800">
                <a:solidFill>
                  <a:srgbClr val="FF0000"/>
                </a:solidFill>
              </a:rPr>
              <a:t>have bought </a:t>
            </a:r>
            <a:r>
              <a:rPr lang="en-US" altLang="cs-CZ" sz="2800">
                <a:solidFill>
                  <a:srgbClr val="FF0000"/>
                </a:solidFill>
              </a:rPr>
              <a:t>it.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The house d</a:t>
            </a:r>
            <a:r>
              <a:rPr lang="cs-CZ" altLang="cs-CZ" sz="2800">
                <a:solidFill>
                  <a:srgbClr val="002060"/>
                </a:solidFill>
              </a:rPr>
              <a:t>id</a:t>
            </a:r>
            <a:r>
              <a:rPr lang="en-US" altLang="cs-CZ" sz="2800">
                <a:solidFill>
                  <a:srgbClr val="002060"/>
                </a:solidFill>
              </a:rPr>
              <a:t>n’t have a big garden.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2800">
                <a:solidFill>
                  <a:srgbClr val="002060"/>
                </a:solidFill>
              </a:rPr>
              <a:t>We </a:t>
            </a:r>
            <a:r>
              <a:rPr lang="cs-CZ" altLang="cs-CZ" sz="2800">
                <a:solidFill>
                  <a:srgbClr val="002060"/>
                </a:solidFill>
              </a:rPr>
              <a:t>didn´t</a:t>
            </a:r>
            <a:r>
              <a:rPr lang="en-US" altLang="cs-CZ" sz="2800">
                <a:solidFill>
                  <a:srgbClr val="002060"/>
                </a:solidFill>
              </a:rPr>
              <a:t> buy it.</a:t>
            </a:r>
          </a:p>
          <a:p>
            <a:pPr>
              <a:buFont typeface="Arial" panose="020B0604020202020204" pitchFamily="34" charset="0"/>
              <a:buNone/>
            </a:pPr>
            <a:endParaRPr lang="cs-CZ" altLang="cs-CZ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E175732-5F87-4956-8186-75E66FEEA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7029450"/>
          </a:xfrm>
        </p:spPr>
        <p:txBody>
          <a:bodyPr rtlCol="0">
            <a:normAutofit lnSpcReduction="10000"/>
          </a:bodyPr>
          <a:lstStyle/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Kdybych měl o tomto víkendu čas, odpočíval bych.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Jestli o tomto víkendu budu mít čas, budu odpočívat.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Jestli s námi pojede </a:t>
            </a:r>
            <a:r>
              <a:rPr lang="cs-CZ" dirty="0" err="1">
                <a:solidFill>
                  <a:srgbClr val="002060"/>
                </a:solidFill>
              </a:rPr>
              <a:t>Bobby</a:t>
            </a:r>
            <a:r>
              <a:rPr lang="cs-CZ" dirty="0">
                <a:solidFill>
                  <a:srgbClr val="002060"/>
                </a:solidFill>
              </a:rPr>
              <a:t>, bude se nudit.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Kdyby s námi jel </a:t>
            </a:r>
            <a:r>
              <a:rPr lang="cs-CZ" dirty="0" err="1">
                <a:solidFill>
                  <a:srgbClr val="002060"/>
                </a:solidFill>
              </a:rPr>
              <a:t>Bobby</a:t>
            </a:r>
            <a:r>
              <a:rPr lang="cs-CZ" dirty="0">
                <a:solidFill>
                  <a:srgbClr val="002060"/>
                </a:solidFill>
              </a:rPr>
              <a:t>, nudil by se.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Kdybych to podepsal, musel bych něco zaplatit?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Jestli to podepíši, budu muset něco zaplatit?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Opravdu bys rodiče potěšil, kdyby ses trochu pilněji učil.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Rodiče opravdu potěšíš, jestli se začneš trochu pilněji učit.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Jestli to pošleš dnes, zítra to dostanou.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rgbClr val="002060"/>
                </a:solidFill>
              </a:rPr>
              <a:t>Kdybys to poslal dnes, zítra by to dostali.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C44885DE-15CA-442C-8CBD-8ED2836AE1BE}"/>
              </a:ext>
            </a:extLst>
          </p:cNvPr>
          <p:cNvSpPr txBox="1">
            <a:spLocks/>
          </p:cNvSpPr>
          <p:nvPr/>
        </p:nvSpPr>
        <p:spPr bwMode="auto">
          <a:xfrm>
            <a:off x="22225" y="-19050"/>
            <a:ext cx="9144000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cs-CZ" altLang="cs-CZ" u="sng">
                <a:solidFill>
                  <a:srgbClr val="002060"/>
                </a:solidFill>
              </a:rPr>
              <a:t>If </a:t>
            </a:r>
            <a:r>
              <a:rPr lang="cs-CZ" altLang="cs-CZ">
                <a:solidFill>
                  <a:srgbClr val="002060"/>
                </a:solidFill>
              </a:rPr>
              <a:t>I </a:t>
            </a:r>
            <a:r>
              <a:rPr lang="cs-CZ" altLang="cs-CZ">
                <a:solidFill>
                  <a:srgbClr val="FF0000"/>
                </a:solidFill>
              </a:rPr>
              <a:t>ha</a:t>
            </a:r>
            <a:r>
              <a:rPr lang="en-US" altLang="cs-CZ">
                <a:solidFill>
                  <a:srgbClr val="FF0000"/>
                </a:solidFill>
              </a:rPr>
              <a:t>d</a:t>
            </a:r>
            <a:r>
              <a:rPr lang="en-US" altLang="cs-CZ">
                <a:solidFill>
                  <a:srgbClr val="002060"/>
                </a:solidFill>
              </a:rPr>
              <a:t> time this weekend, I </a:t>
            </a:r>
            <a:r>
              <a:rPr lang="en-US" altLang="cs-CZ">
                <a:solidFill>
                  <a:srgbClr val="FF0000"/>
                </a:solidFill>
              </a:rPr>
              <a:t>would</a:t>
            </a:r>
            <a:r>
              <a:rPr lang="en-US" altLang="cs-CZ">
                <a:solidFill>
                  <a:srgbClr val="002060"/>
                </a:solidFill>
              </a:rPr>
              <a:t> relax.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have</a:t>
            </a:r>
            <a:r>
              <a:rPr lang="en-US" altLang="cs-CZ">
                <a:solidFill>
                  <a:srgbClr val="002060"/>
                </a:solidFill>
              </a:rPr>
              <a:t> time this weekend, I</a:t>
            </a:r>
            <a:r>
              <a:rPr lang="en-US" altLang="cs-CZ">
                <a:solidFill>
                  <a:srgbClr val="FF0000"/>
                </a:solidFill>
              </a:rPr>
              <a:t>’ll</a:t>
            </a:r>
            <a:r>
              <a:rPr lang="en-US" altLang="cs-CZ">
                <a:solidFill>
                  <a:srgbClr val="002060"/>
                </a:solidFill>
              </a:rPr>
              <a:t> relax.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Bobby </a:t>
            </a:r>
            <a:r>
              <a:rPr lang="en-US" altLang="cs-CZ">
                <a:solidFill>
                  <a:srgbClr val="FF0000"/>
                </a:solidFill>
              </a:rPr>
              <a:t>comes</a:t>
            </a:r>
            <a:r>
              <a:rPr lang="en-US" altLang="cs-CZ">
                <a:solidFill>
                  <a:srgbClr val="002060"/>
                </a:solidFill>
              </a:rPr>
              <a:t> with us, he</a:t>
            </a:r>
            <a:r>
              <a:rPr lang="en-US" altLang="cs-CZ">
                <a:solidFill>
                  <a:srgbClr val="FF0000"/>
                </a:solidFill>
              </a:rPr>
              <a:t>’ll</a:t>
            </a:r>
            <a:r>
              <a:rPr lang="en-US" altLang="cs-CZ">
                <a:solidFill>
                  <a:srgbClr val="002060"/>
                </a:solidFill>
              </a:rPr>
              <a:t> be bored.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Bobby </a:t>
            </a:r>
            <a:r>
              <a:rPr lang="en-US" altLang="cs-CZ">
                <a:solidFill>
                  <a:srgbClr val="FF0000"/>
                </a:solidFill>
              </a:rPr>
              <a:t>came</a:t>
            </a:r>
            <a:r>
              <a:rPr lang="en-US" altLang="cs-CZ">
                <a:solidFill>
                  <a:srgbClr val="002060"/>
                </a:solidFill>
              </a:rPr>
              <a:t> with us, he</a:t>
            </a:r>
            <a:r>
              <a:rPr lang="en-US" altLang="cs-CZ">
                <a:solidFill>
                  <a:srgbClr val="FF0000"/>
                </a:solidFill>
              </a:rPr>
              <a:t>’d</a:t>
            </a:r>
            <a:r>
              <a:rPr lang="en-US" altLang="cs-CZ">
                <a:solidFill>
                  <a:srgbClr val="002060"/>
                </a:solidFill>
              </a:rPr>
              <a:t> be bored.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signed</a:t>
            </a:r>
            <a:r>
              <a:rPr lang="en-US" altLang="cs-CZ">
                <a:solidFill>
                  <a:srgbClr val="002060"/>
                </a:solidFill>
              </a:rPr>
              <a:t> it, </a:t>
            </a:r>
            <a:r>
              <a:rPr lang="en-US" altLang="cs-CZ">
                <a:solidFill>
                  <a:srgbClr val="FF0000"/>
                </a:solidFill>
              </a:rPr>
              <a:t>would</a:t>
            </a:r>
            <a:r>
              <a:rPr lang="en-US" altLang="cs-CZ">
                <a:solidFill>
                  <a:srgbClr val="002060"/>
                </a:solidFill>
              </a:rPr>
              <a:t> I have to pay anything?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sign</a:t>
            </a:r>
            <a:r>
              <a:rPr lang="en-US" altLang="cs-CZ">
                <a:solidFill>
                  <a:srgbClr val="002060"/>
                </a:solidFill>
              </a:rPr>
              <a:t> it, </a:t>
            </a:r>
            <a:r>
              <a:rPr lang="en-US" altLang="cs-CZ">
                <a:solidFill>
                  <a:srgbClr val="FF0000"/>
                </a:solidFill>
              </a:rPr>
              <a:t>will</a:t>
            </a:r>
            <a:r>
              <a:rPr lang="en-US" altLang="cs-CZ">
                <a:solidFill>
                  <a:srgbClr val="002060"/>
                </a:solidFill>
              </a:rPr>
              <a:t> I have to pay anything?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>
                <a:solidFill>
                  <a:srgbClr val="002060"/>
                </a:solidFill>
              </a:rPr>
              <a:t>You</a:t>
            </a:r>
            <a:r>
              <a:rPr lang="en-US" altLang="cs-CZ">
                <a:solidFill>
                  <a:srgbClr val="FF0000"/>
                </a:solidFill>
              </a:rPr>
              <a:t>’d</a:t>
            </a:r>
            <a:r>
              <a:rPr lang="en-US" altLang="cs-CZ">
                <a:solidFill>
                  <a:srgbClr val="002060"/>
                </a:solidFill>
              </a:rPr>
              <a:t> really please your parents, </a:t>
            </a: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you </a:t>
            </a:r>
            <a:r>
              <a:rPr lang="en-US" altLang="cs-CZ">
                <a:solidFill>
                  <a:srgbClr val="FF0000"/>
                </a:solidFill>
              </a:rPr>
              <a:t>studied</a:t>
            </a:r>
            <a:r>
              <a:rPr lang="en-US" altLang="cs-CZ">
                <a:solidFill>
                  <a:srgbClr val="002060"/>
                </a:solidFill>
              </a:rPr>
              <a:t> a little harder.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>
                <a:solidFill>
                  <a:srgbClr val="002060"/>
                </a:solidFill>
              </a:rPr>
              <a:t>You</a:t>
            </a:r>
            <a:r>
              <a:rPr lang="en-US" altLang="cs-CZ">
                <a:solidFill>
                  <a:srgbClr val="FF0000"/>
                </a:solidFill>
              </a:rPr>
              <a:t>’ll</a:t>
            </a:r>
            <a:r>
              <a:rPr lang="en-US" altLang="cs-CZ">
                <a:solidFill>
                  <a:srgbClr val="002060"/>
                </a:solidFill>
              </a:rPr>
              <a:t> really please your parents, </a:t>
            </a: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you </a:t>
            </a:r>
            <a:r>
              <a:rPr lang="en-US" altLang="cs-CZ">
                <a:solidFill>
                  <a:srgbClr val="FF0000"/>
                </a:solidFill>
              </a:rPr>
              <a:t>study</a:t>
            </a:r>
            <a:r>
              <a:rPr lang="en-US" altLang="cs-CZ">
                <a:solidFill>
                  <a:srgbClr val="002060"/>
                </a:solidFill>
              </a:rPr>
              <a:t> a little harder.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you </a:t>
            </a:r>
            <a:r>
              <a:rPr lang="en-US" altLang="cs-CZ">
                <a:solidFill>
                  <a:srgbClr val="FF0000"/>
                </a:solidFill>
              </a:rPr>
              <a:t>send</a:t>
            </a:r>
            <a:r>
              <a:rPr lang="en-US" altLang="cs-CZ">
                <a:solidFill>
                  <a:srgbClr val="002060"/>
                </a:solidFill>
              </a:rPr>
              <a:t> it today, they</a:t>
            </a:r>
            <a:r>
              <a:rPr lang="en-US" altLang="cs-CZ">
                <a:solidFill>
                  <a:srgbClr val="FF0000"/>
                </a:solidFill>
              </a:rPr>
              <a:t>’ll</a:t>
            </a:r>
            <a:r>
              <a:rPr lang="en-US" altLang="cs-CZ">
                <a:solidFill>
                  <a:srgbClr val="002060"/>
                </a:solidFill>
              </a:rPr>
              <a:t> get it tomorrow.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cs-CZ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you </a:t>
            </a:r>
            <a:r>
              <a:rPr lang="en-US" altLang="cs-CZ">
                <a:solidFill>
                  <a:srgbClr val="FF0000"/>
                </a:solidFill>
              </a:rPr>
              <a:t>sent</a:t>
            </a:r>
            <a:r>
              <a:rPr lang="en-US" altLang="cs-CZ">
                <a:solidFill>
                  <a:srgbClr val="002060"/>
                </a:solidFill>
              </a:rPr>
              <a:t> it today, they</a:t>
            </a:r>
            <a:r>
              <a:rPr lang="en-US" altLang="cs-CZ">
                <a:solidFill>
                  <a:srgbClr val="FF0000"/>
                </a:solidFill>
              </a:rPr>
              <a:t>’d</a:t>
            </a:r>
            <a:r>
              <a:rPr lang="en-US" altLang="cs-CZ">
                <a:solidFill>
                  <a:srgbClr val="002060"/>
                </a:solidFill>
              </a:rPr>
              <a:t> get it tomorrow.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obsah 2">
            <a:extLst>
              <a:ext uri="{FF2B5EF4-FFF2-40B4-BE49-F238E27FC236}">
                <a16:creationId xmlns:a16="http://schemas.microsoft.com/office/drawing/2014/main" id="{34BF41D0-6D14-4831-8503-FC4E256CE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I </a:t>
            </a:r>
            <a:r>
              <a:rPr lang="cs-CZ" altLang="cs-CZ" dirty="0" err="1">
                <a:solidFill>
                  <a:srgbClr val="002060"/>
                </a:solidFill>
              </a:rPr>
              <a:t>see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him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I </a:t>
            </a:r>
            <a:r>
              <a:rPr lang="cs-CZ" altLang="cs-CZ" dirty="0" err="1">
                <a:solidFill>
                  <a:srgbClr val="002060"/>
                </a:solidFill>
              </a:rPr>
              <a:t>were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you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I </a:t>
            </a:r>
            <a:r>
              <a:rPr lang="cs-CZ" altLang="cs-CZ" dirty="0" err="1">
                <a:solidFill>
                  <a:srgbClr val="002060"/>
                </a:solidFill>
              </a:rPr>
              <a:t>could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I </a:t>
            </a:r>
            <a:r>
              <a:rPr lang="cs-CZ" altLang="cs-CZ" dirty="0" err="1">
                <a:solidFill>
                  <a:srgbClr val="002060"/>
                </a:solidFill>
              </a:rPr>
              <a:t>have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time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she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called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me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he </a:t>
            </a:r>
            <a:r>
              <a:rPr lang="cs-CZ" altLang="cs-CZ" dirty="0" err="1">
                <a:solidFill>
                  <a:srgbClr val="002060"/>
                </a:solidFill>
              </a:rPr>
              <a:t>comes</a:t>
            </a:r>
            <a:r>
              <a:rPr lang="cs-CZ" altLang="cs-CZ" dirty="0">
                <a:solidFill>
                  <a:srgbClr val="002060"/>
                </a:solidFill>
              </a:rPr>
              <a:t> to </a:t>
            </a:r>
            <a:r>
              <a:rPr lang="cs-CZ" altLang="cs-CZ" dirty="0" err="1">
                <a:solidFill>
                  <a:srgbClr val="002060"/>
                </a:solidFill>
              </a:rPr>
              <a:t>the</a:t>
            </a:r>
            <a:r>
              <a:rPr lang="cs-CZ" altLang="cs-CZ" dirty="0">
                <a:solidFill>
                  <a:srgbClr val="002060"/>
                </a:solidFill>
              </a:rPr>
              <a:t> party,…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I </a:t>
            </a:r>
            <a:r>
              <a:rPr lang="cs-CZ" altLang="cs-CZ" dirty="0" err="1">
                <a:solidFill>
                  <a:srgbClr val="002060"/>
                </a:solidFill>
              </a:rPr>
              <a:t>knew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what</a:t>
            </a:r>
            <a:r>
              <a:rPr lang="cs-CZ" altLang="cs-CZ" dirty="0">
                <a:solidFill>
                  <a:srgbClr val="002060"/>
                </a:solidFill>
              </a:rPr>
              <a:t> to do,…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she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tells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the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truth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I </a:t>
            </a:r>
            <a:r>
              <a:rPr lang="cs-CZ" altLang="cs-CZ" dirty="0" err="1">
                <a:solidFill>
                  <a:srgbClr val="002060"/>
                </a:solidFill>
              </a:rPr>
              <a:t>could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help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him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altLang="cs-CZ" dirty="0" err="1">
                <a:solidFill>
                  <a:srgbClr val="002060"/>
                </a:solidFill>
              </a:rPr>
              <a:t>If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they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don´t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come</a:t>
            </a:r>
            <a:r>
              <a:rPr lang="cs-CZ" altLang="cs-CZ" dirty="0">
                <a:solidFill>
                  <a:srgbClr val="002060"/>
                </a:solidFill>
              </a:rPr>
              <a:t> in </a:t>
            </a:r>
            <a:r>
              <a:rPr lang="cs-CZ" altLang="cs-CZ" dirty="0" err="1">
                <a:solidFill>
                  <a:srgbClr val="002060"/>
                </a:solidFill>
              </a:rPr>
              <a:t>time</a:t>
            </a:r>
            <a:r>
              <a:rPr lang="cs-CZ" altLang="cs-CZ" dirty="0">
                <a:solidFill>
                  <a:srgbClr val="002060"/>
                </a:solidFill>
              </a:rPr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cs-CZ" alt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B8DC8510-DD50-4413-89F2-71924474B1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2210107"/>
              </p:ext>
            </p:extLst>
          </p:nvPr>
        </p:nvGraphicFramePr>
        <p:xfrm>
          <a:off x="755576" y="1545102"/>
          <a:ext cx="7632848" cy="433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69">
                  <a:extLst>
                    <a:ext uri="{9D8B030D-6E8A-4147-A177-3AD203B41FA5}">
                      <a16:colId xmlns:a16="http://schemas.microsoft.com/office/drawing/2014/main" val="980799721"/>
                    </a:ext>
                  </a:extLst>
                </a:gridCol>
                <a:gridCol w="4085779">
                  <a:extLst>
                    <a:ext uri="{9D8B030D-6E8A-4147-A177-3AD203B41FA5}">
                      <a16:colId xmlns:a16="http://schemas.microsoft.com/office/drawing/2014/main" val="2048098399"/>
                    </a:ext>
                  </a:extLst>
                </a:gridCol>
              </a:tblGrid>
              <a:tr h="895315">
                <a:tc gridSpan="2">
                  <a:txBody>
                    <a:bodyPr/>
                    <a:lstStyle/>
                    <a:p>
                      <a:pPr algn="ctr"/>
                      <a:r>
                        <a:rPr lang="cs-CZ" sz="2100" b="1" dirty="0">
                          <a:solidFill>
                            <a:srgbClr val="002060"/>
                          </a:solidFill>
                        </a:rPr>
                        <a:t>LINKING WORDS </a:t>
                      </a:r>
                    </a:p>
                    <a:p>
                      <a:pPr algn="ctr"/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FOLLOWED BY PRESENT SIMPLE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684437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WHEN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AŽ/KDYŽ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93683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UNTIL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DOKUD NE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79461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TILL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DOKUD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920867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AFTER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POTÉ CO/AŽ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771587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BEFORE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PŘEDTÍM NEŽ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088836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AS SOON AS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JAKMILE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07904"/>
                  </a:ext>
                </a:extLst>
              </a:tr>
              <a:tr h="490979"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UNLESS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100" dirty="0">
                          <a:solidFill>
                            <a:srgbClr val="002060"/>
                          </a:solidFill>
                        </a:rPr>
                        <a:t>LEDAŽE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583966"/>
                  </a:ext>
                </a:extLst>
              </a:tr>
            </a:tbl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5467E354-E91E-460F-92E6-F213FDA138B2}"/>
              </a:ext>
            </a:extLst>
          </p:cNvPr>
          <p:cNvSpPr txBox="1"/>
          <p:nvPr/>
        </p:nvSpPr>
        <p:spPr>
          <a:xfrm>
            <a:off x="755576" y="404664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rgbClr val="002060"/>
                </a:solidFill>
              </a:rPr>
              <a:t>TIME CLAUSES</a:t>
            </a:r>
          </a:p>
        </p:txBody>
      </p:sp>
    </p:spTree>
    <p:extLst>
      <p:ext uri="{BB962C8B-B14F-4D97-AF65-F5344CB8AC3E}">
        <p14:creationId xmlns:p14="http://schemas.microsoft.com/office/powerpoint/2010/main" val="359860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>
            <a:extLst>
              <a:ext uri="{FF2B5EF4-FFF2-40B4-BE49-F238E27FC236}">
                <a16:creationId xmlns:a16="http://schemas.microsoft.com/office/drawing/2014/main" id="{15631B70-4796-4537-B12C-22BC82D64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cs-CZ" altLang="cs-CZ" u="sng">
                <a:solidFill>
                  <a:srgbClr val="002060"/>
                </a:solidFill>
              </a:rPr>
              <a:t>zero conditional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E1D2ADA-4AC0-4E1D-8964-10BCB0DF3404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2492375"/>
          <a:ext cx="7416800" cy="216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294">
                <a:tc>
                  <a:txBody>
                    <a:bodyPr/>
                    <a:lstStyle/>
                    <a:p>
                      <a:r>
                        <a:rPr lang="cs-CZ" sz="3200" b="1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1" dirty="0"/>
                        <a:t>+ </a:t>
                      </a:r>
                      <a:r>
                        <a:rPr lang="cs-CZ" sz="3200" b="1" dirty="0" err="1"/>
                        <a:t>present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1" dirty="0" err="1"/>
                        <a:t>present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294">
                <a:tc>
                  <a:txBody>
                    <a:bodyPr/>
                    <a:lstStyle/>
                    <a:p>
                      <a:r>
                        <a:rPr lang="cs-CZ" sz="3200" b="0" dirty="0" err="1"/>
                        <a:t>present</a:t>
                      </a:r>
                      <a:r>
                        <a:rPr lang="cs-CZ" sz="3200" b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0" dirty="0"/>
                        <a:t>+ </a:t>
                      </a:r>
                      <a:r>
                        <a:rPr lang="cs-CZ" sz="3200" b="0" dirty="0" err="1"/>
                        <a:t>present</a:t>
                      </a:r>
                      <a:r>
                        <a:rPr lang="cs-CZ" sz="3200" b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61609A-779D-47B1-8138-14E321005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Až mi bude 18, koupím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Počkám, dokud nepřijde.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Budu šťastná, dokud tady zůstane.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Zavolám Ti, až odejdou.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Dám si snídani, než půjdu do školy.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Zavolej mi, jakmile přijdeš domů.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Nepůjdu tam, ledaže by mě pozvali</a:t>
            </a:r>
            <a:r>
              <a:rPr lang="en-GB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F96F0556-292F-422B-9195-CB4E6ED0242E}"/>
              </a:ext>
            </a:extLst>
          </p:cNvPr>
          <p:cNvSpPr txBox="1">
            <a:spLocks/>
          </p:cNvSpPr>
          <p:nvPr/>
        </p:nvSpPr>
        <p:spPr>
          <a:xfrm>
            <a:off x="467962" y="476671"/>
            <a:ext cx="8229600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 err="1">
                <a:solidFill>
                  <a:srgbClr val="002060"/>
                </a:solidFill>
              </a:rPr>
              <a:t>When</a:t>
            </a:r>
            <a:r>
              <a:rPr lang="cs-CZ" dirty="0">
                <a:solidFill>
                  <a:srgbClr val="002060"/>
                </a:solidFill>
              </a:rPr>
              <a:t> I </a:t>
            </a:r>
            <a:r>
              <a:rPr lang="cs-CZ" dirty="0" err="1">
                <a:solidFill>
                  <a:srgbClr val="002060"/>
                </a:solidFill>
              </a:rPr>
              <a:t>am</a:t>
            </a:r>
            <a:r>
              <a:rPr lang="cs-CZ" dirty="0">
                <a:solidFill>
                  <a:srgbClr val="002060"/>
                </a:solidFill>
              </a:rPr>
              <a:t> 18 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buy</a:t>
            </a:r>
            <a:r>
              <a:rPr lang="cs-CZ" dirty="0">
                <a:solidFill>
                  <a:srgbClr val="002060"/>
                </a:solidFill>
              </a:rPr>
              <a:t> a car.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until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comes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happy </a:t>
            </a:r>
            <a:r>
              <a:rPr lang="cs-CZ" dirty="0" err="1">
                <a:solidFill>
                  <a:srgbClr val="002060"/>
                </a:solidFill>
              </a:rPr>
              <a:t>till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stays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call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after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leave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left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breakfast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before</a:t>
            </a:r>
            <a:r>
              <a:rPr lang="cs-CZ" dirty="0">
                <a:solidFill>
                  <a:srgbClr val="002060"/>
                </a:solidFill>
              </a:rPr>
              <a:t> I go to </a:t>
            </a:r>
            <a:r>
              <a:rPr lang="cs-CZ" dirty="0" err="1">
                <a:solidFill>
                  <a:srgbClr val="002060"/>
                </a:solidFill>
              </a:rPr>
              <a:t>school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Call </a:t>
            </a:r>
            <a:r>
              <a:rPr lang="cs-CZ" dirty="0" err="1">
                <a:solidFill>
                  <a:srgbClr val="002060"/>
                </a:solidFill>
              </a:rPr>
              <a:t>me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soon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get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home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won</a:t>
            </a:r>
            <a:r>
              <a:rPr lang="en-GB" dirty="0">
                <a:solidFill>
                  <a:srgbClr val="002060"/>
                </a:solidFill>
              </a:rPr>
              <a:t>’t go there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unless they invite me.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2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EF036-3A46-44C1-878F-F458C56D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00491"/>
            <a:ext cx="7886700" cy="605045"/>
          </a:xfrm>
        </p:spPr>
        <p:txBody>
          <a:bodyPr>
            <a:normAutofit fontScale="90000"/>
          </a:bodyPr>
          <a:lstStyle/>
          <a:p>
            <a:pPr algn="l"/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329E3F-0CDB-4A0A-8449-A8FE903BA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OXENDEN, </a:t>
            </a:r>
            <a:r>
              <a:rPr lang="cs-CZ" sz="2400" dirty="0" err="1">
                <a:solidFill>
                  <a:srgbClr val="002060"/>
                </a:solidFill>
              </a:rPr>
              <a:t>Clive</a:t>
            </a:r>
            <a:r>
              <a:rPr 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sz="2400" dirty="0" err="1">
                <a:solidFill>
                  <a:srgbClr val="002060"/>
                </a:solidFill>
              </a:rPr>
              <a:t>Lindsay</a:t>
            </a:r>
            <a:r>
              <a:rPr lang="cs-CZ" sz="2400" dirty="0">
                <a:solidFill>
                  <a:srgbClr val="002060"/>
                </a:solidFill>
              </a:rPr>
              <a:t> CLANDFIELD. </a:t>
            </a:r>
            <a:r>
              <a:rPr lang="cs-CZ" sz="2400" i="1" dirty="0">
                <a:solidFill>
                  <a:srgbClr val="002060"/>
                </a:solidFill>
              </a:rPr>
              <a:t>New </a:t>
            </a:r>
            <a:r>
              <a:rPr 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err="1">
                <a:solidFill>
                  <a:srgbClr val="002060"/>
                </a:solidFill>
              </a:rPr>
              <a:t>file</a:t>
            </a:r>
            <a:r>
              <a:rPr lang="cs-CZ" sz="2400" i="1" dirty="0">
                <a:solidFill>
                  <a:srgbClr val="002060"/>
                </a:solidFill>
              </a:rPr>
              <a:t> 4th </a:t>
            </a:r>
            <a:r>
              <a:rPr 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sz="2400" i="1" dirty="0">
                <a:solidFill>
                  <a:srgbClr val="002060"/>
                </a:solidFill>
              </a:rPr>
              <a:t>. </a:t>
            </a:r>
            <a:r>
              <a:rPr lang="cs-CZ" sz="2400" dirty="0">
                <a:solidFill>
                  <a:srgbClr val="002060"/>
                </a:solidFill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</a:rPr>
              <a:t>Press</a:t>
            </a:r>
            <a:r>
              <a:rPr 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HEIJMER, Joanna. </a:t>
            </a:r>
            <a:r>
              <a:rPr lang="cs-CZ" sz="2400" i="1" dirty="0">
                <a:solidFill>
                  <a:srgbClr val="002060"/>
                </a:solidFill>
              </a:rPr>
              <a:t>Oxford </a:t>
            </a:r>
            <a:r>
              <a:rPr lang="cs-CZ" sz="2400" i="1" dirty="0" err="1">
                <a:solidFill>
                  <a:srgbClr val="002060"/>
                </a:solidFill>
              </a:rPr>
              <a:t>Exam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sz="2400" i="1" dirty="0">
                <a:solidFill>
                  <a:srgbClr val="002060"/>
                </a:solidFill>
              </a:rPr>
              <a:t>. </a:t>
            </a:r>
            <a:r>
              <a:rPr lang="cs-CZ" sz="2400" dirty="0">
                <a:solidFill>
                  <a:srgbClr val="002060"/>
                </a:solidFill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</a:rPr>
              <a:t>Press</a:t>
            </a:r>
            <a:r>
              <a:rPr 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MURPHY, Raymond</a:t>
            </a:r>
            <a:r>
              <a:rPr lang="cs-CZ" sz="2400" dirty="0">
                <a:solidFill>
                  <a:srgbClr val="002060"/>
                </a:solidFill>
              </a:rPr>
              <a:t>. </a:t>
            </a:r>
            <a:r>
              <a:rPr 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>
                <a:solidFill>
                  <a:srgbClr val="002060"/>
                </a:solidFill>
              </a:rPr>
              <a:t>Grammar in use</a:t>
            </a:r>
            <a:r>
              <a:rPr lang="cs-CZ" sz="2400" i="1" dirty="0">
                <a:solidFill>
                  <a:srgbClr val="002060"/>
                </a:solidFill>
              </a:rPr>
              <a:t>. </a:t>
            </a:r>
            <a:r>
              <a:rPr lang="en-US" sz="2400" dirty="0">
                <a:solidFill>
                  <a:srgbClr val="002060"/>
                </a:solidFill>
              </a:rPr>
              <a:t>Cambridge University Press, 20</a:t>
            </a:r>
            <a:r>
              <a:rPr lang="cs-CZ" sz="2400" dirty="0">
                <a:solidFill>
                  <a:srgbClr val="002060"/>
                </a:solidFill>
              </a:rPr>
              <a:t>1</a:t>
            </a:r>
            <a:r>
              <a:rPr lang="en-US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sz="2400" dirty="0">
                <a:solidFill>
                  <a:srgbClr val="002060"/>
                </a:solidFill>
              </a:rPr>
              <a:t>MURPHY, Raymond. </a:t>
            </a:r>
            <a:r>
              <a:rPr lang="en-US" sz="2400" i="1" dirty="0">
                <a:solidFill>
                  <a:srgbClr val="002060"/>
                </a:solidFill>
              </a:rPr>
              <a:t>Essential grammar in use</a:t>
            </a:r>
            <a:r>
              <a:rPr lang="cs-CZ" sz="2400" i="1" dirty="0">
                <a:solidFill>
                  <a:srgbClr val="002060"/>
                </a:solidFill>
              </a:rPr>
              <a:t>.</a:t>
            </a:r>
            <a:r>
              <a:rPr lang="en-US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sz="2400" i="1" dirty="0">
                <a:solidFill>
                  <a:srgbClr val="002060"/>
                </a:solidFill>
              </a:rPr>
              <a:t>Maturita </a:t>
            </a:r>
            <a:r>
              <a:rPr 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sz="2400" dirty="0">
                <a:solidFill>
                  <a:srgbClr val="002060"/>
                </a:solidFill>
              </a:rPr>
              <a:t>. </a:t>
            </a:r>
            <a:r>
              <a:rPr lang="cs-CZ" sz="2400" dirty="0" err="1">
                <a:solidFill>
                  <a:srgbClr val="002060"/>
                </a:solidFill>
              </a:rPr>
              <a:t>Pearson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Education</a:t>
            </a:r>
            <a:r>
              <a:rPr 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sz="2400" i="1" dirty="0">
                <a:solidFill>
                  <a:srgbClr val="002060"/>
                </a:solidFill>
              </a:rPr>
              <a:t>Time to </a:t>
            </a:r>
            <a:r>
              <a:rPr lang="cs-CZ" sz="2400" i="1" dirty="0" err="1">
                <a:solidFill>
                  <a:srgbClr val="002060"/>
                </a:solidFill>
              </a:rPr>
              <a:t>talk.</a:t>
            </a:r>
            <a:r>
              <a:rPr lang="cs-CZ" sz="2400" dirty="0" err="1">
                <a:solidFill>
                  <a:srgbClr val="002060"/>
                </a:solidFill>
              </a:rPr>
              <a:t>Polyglot</a:t>
            </a:r>
            <a:r>
              <a:rPr 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3864930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37C436-AAB9-4EEC-9C39-EECF16F79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002060"/>
                </a:solidFill>
              </a:rPr>
              <a:t>you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FF0000"/>
                </a:solidFill>
              </a:rPr>
              <a:t>eat</a:t>
            </a:r>
            <a:r>
              <a:rPr lang="en-US" altLang="cs-CZ">
                <a:solidFill>
                  <a:srgbClr val="002060"/>
                </a:solidFill>
              </a:rPr>
              <a:t> t</a:t>
            </a:r>
            <a:r>
              <a:rPr lang="cs-CZ" altLang="cs-CZ">
                <a:solidFill>
                  <a:srgbClr val="002060"/>
                </a:solidFill>
              </a:rPr>
              <a:t>oo much sweet</a:t>
            </a:r>
            <a:r>
              <a:rPr lang="en-US" altLang="cs-CZ">
                <a:solidFill>
                  <a:srgbClr val="002060"/>
                </a:solidFill>
              </a:rPr>
              <a:t>,       </a:t>
            </a:r>
            <a:r>
              <a:rPr lang="cs-CZ" altLang="cs-CZ">
                <a:solidFill>
                  <a:srgbClr val="002060"/>
                </a:solidFill>
              </a:rPr>
              <a:t>you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FF0000"/>
                </a:solidFill>
              </a:rPr>
              <a:t>get</a:t>
            </a:r>
            <a:r>
              <a:rPr lang="en-US" altLang="cs-CZ">
                <a:solidFill>
                  <a:srgbClr val="FF0000"/>
                </a:solidFill>
              </a:rPr>
              <a:t> </a:t>
            </a:r>
            <a:r>
              <a:rPr lang="cs-CZ" altLang="cs-CZ">
                <a:solidFill>
                  <a:srgbClr val="002060"/>
                </a:solidFill>
              </a:rPr>
              <a:t>fat</a:t>
            </a:r>
            <a:r>
              <a:rPr lang="en-US" altLang="cs-CZ">
                <a:solidFill>
                  <a:srgbClr val="002060"/>
                </a:solidFill>
              </a:rPr>
              <a:t>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cs-CZ" altLang="cs-CZ">
                <a:solidFill>
                  <a:srgbClr val="002060"/>
                </a:solidFill>
              </a:rPr>
              <a:t>You</a:t>
            </a:r>
            <a:r>
              <a:rPr lang="cs-CZ" altLang="cs-CZ">
                <a:solidFill>
                  <a:srgbClr val="FF0000"/>
                </a:solidFill>
              </a:rPr>
              <a:t> get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002060"/>
                </a:solidFill>
              </a:rPr>
              <a:t>fat</a:t>
            </a:r>
            <a:r>
              <a:rPr lang="en-US" altLang="cs-CZ">
                <a:solidFill>
                  <a:srgbClr val="002060"/>
                </a:solidFill>
              </a:rPr>
              <a:t>	  </a:t>
            </a: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002060"/>
                </a:solidFill>
              </a:rPr>
              <a:t>you</a:t>
            </a:r>
            <a:r>
              <a:rPr lang="en-US" altLang="cs-CZ">
                <a:solidFill>
                  <a:srgbClr val="002060"/>
                </a:solidFill>
              </a:rPr>
              <a:t> </a:t>
            </a:r>
            <a:r>
              <a:rPr lang="cs-CZ" altLang="cs-CZ">
                <a:solidFill>
                  <a:srgbClr val="FF0000"/>
                </a:solidFill>
              </a:rPr>
              <a:t>eat</a:t>
            </a:r>
            <a:r>
              <a:rPr lang="en-US" altLang="cs-CZ">
                <a:solidFill>
                  <a:srgbClr val="FF0000"/>
                </a:solidFill>
              </a:rPr>
              <a:t> </a:t>
            </a:r>
            <a:r>
              <a:rPr lang="cs-CZ" altLang="cs-CZ">
                <a:solidFill>
                  <a:srgbClr val="002060"/>
                </a:solidFill>
              </a:rPr>
              <a:t>too much sweet</a:t>
            </a:r>
            <a:r>
              <a:rPr lang="en-US" altLang="cs-CZ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Přímá spojovací šipka 4">
            <a:extLst>
              <a:ext uri="{FF2B5EF4-FFF2-40B4-BE49-F238E27FC236}">
                <a16:creationId xmlns:a16="http://schemas.microsoft.com/office/drawing/2014/main" id="{CDF4EF1C-E0D9-4A14-B564-00C88A453C63}"/>
              </a:ext>
            </a:extLst>
          </p:cNvPr>
          <p:cNvCxnSpPr/>
          <p:nvPr/>
        </p:nvCxnSpPr>
        <p:spPr>
          <a:xfrm>
            <a:off x="2700338" y="3284538"/>
            <a:ext cx="3527425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>
            <a:extLst>
              <a:ext uri="{FF2B5EF4-FFF2-40B4-BE49-F238E27FC236}">
                <a16:creationId xmlns:a16="http://schemas.microsoft.com/office/drawing/2014/main" id="{443B56B1-D7ED-45A8-B863-E831A72E2191}"/>
              </a:ext>
            </a:extLst>
          </p:cNvPr>
          <p:cNvCxnSpPr/>
          <p:nvPr/>
        </p:nvCxnSpPr>
        <p:spPr>
          <a:xfrm flipH="1">
            <a:off x="2627313" y="3284538"/>
            <a:ext cx="3816350" cy="1296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1475A031-F999-4CAD-AB66-B5BA24C31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cs-CZ" altLang="cs-CZ" u="sng">
                <a:solidFill>
                  <a:srgbClr val="002060"/>
                </a:solidFill>
              </a:rPr>
              <a:t>1</a:t>
            </a:r>
            <a:r>
              <a:rPr lang="cs-CZ" altLang="cs-CZ" u="sng" baseline="30000">
                <a:solidFill>
                  <a:srgbClr val="002060"/>
                </a:solidFill>
              </a:rPr>
              <a:t>st</a:t>
            </a:r>
            <a:r>
              <a:rPr lang="cs-CZ" altLang="cs-CZ" u="sng">
                <a:solidFill>
                  <a:srgbClr val="002060"/>
                </a:solidFill>
              </a:rPr>
              <a:t> conditional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79CF8A28-5738-466E-93AE-827DCAB2421C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2492375"/>
          <a:ext cx="7416800" cy="216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294">
                <a:tc>
                  <a:txBody>
                    <a:bodyPr/>
                    <a:lstStyle/>
                    <a:p>
                      <a:r>
                        <a:rPr lang="cs-CZ" sz="3200" b="1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1" dirty="0"/>
                        <a:t>+ </a:t>
                      </a:r>
                      <a:r>
                        <a:rPr lang="cs-CZ" sz="3200" b="1" dirty="0" err="1"/>
                        <a:t>present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1" dirty="0" err="1"/>
                        <a:t>future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294">
                <a:tc>
                  <a:txBody>
                    <a:bodyPr/>
                    <a:lstStyle/>
                    <a:p>
                      <a:r>
                        <a:rPr lang="cs-CZ" sz="3200" b="0" dirty="0" err="1"/>
                        <a:t>future</a:t>
                      </a:r>
                      <a:r>
                        <a:rPr lang="cs-CZ" sz="3200" b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0" dirty="0"/>
                        <a:t>+ </a:t>
                      </a:r>
                      <a:r>
                        <a:rPr lang="cs-CZ" sz="3200" b="0" dirty="0" err="1"/>
                        <a:t>present</a:t>
                      </a:r>
                      <a:r>
                        <a:rPr lang="cs-CZ" sz="3200" b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C9423-0D65-4559-B220-7BF5A2175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3</a:t>
            </a:r>
            <a:r>
              <a:rPr lang="cs-CZ" sz="3100" baseline="30000" dirty="0">
                <a:solidFill>
                  <a:srgbClr val="002060"/>
                </a:solidFill>
              </a:rPr>
              <a:t>rd</a:t>
            </a:r>
            <a:r>
              <a:rPr lang="cs-CZ" sz="3100" dirty="0">
                <a:solidFill>
                  <a:srgbClr val="002060"/>
                </a:solidFill>
              </a:rPr>
              <a:t> person</a:t>
            </a:r>
            <a:r>
              <a:rPr lang="en-US" sz="3100" dirty="0">
                <a:solidFill>
                  <a:srgbClr val="002060"/>
                </a:solidFill>
              </a:rPr>
              <a:t> singular</a:t>
            </a:r>
            <a:r>
              <a:rPr lang="cs-CZ" sz="3100" dirty="0">
                <a:solidFill>
                  <a:srgbClr val="002060"/>
                </a:solidFill>
              </a:rPr>
              <a:t> +s/es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do/does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don’t/doesn’t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6F99E5-5CE2-4F34-A9CF-037A115E9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>
            <a:extLst>
              <a:ext uri="{FF2B5EF4-FFF2-40B4-BE49-F238E27FC236}">
                <a16:creationId xmlns:a16="http://schemas.microsoft.com/office/drawing/2014/main" id="{EBD1184E-7BD9-4AB3-991D-D4F0AD08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/>
          <a:lstStyle/>
          <a:p>
            <a:r>
              <a:rPr lang="en-US" altLang="cs-CZ" sz="4000" u="sng">
                <a:solidFill>
                  <a:srgbClr val="002060"/>
                </a:solidFill>
              </a:rPr>
              <a:t>Future</a:t>
            </a:r>
            <a:r>
              <a:rPr lang="cs-CZ" altLang="cs-CZ" sz="4000" u="sng">
                <a:solidFill>
                  <a:srgbClr val="002060"/>
                </a:solidFill>
              </a:rPr>
              <a:t> simpl</a:t>
            </a:r>
            <a:r>
              <a:rPr lang="en-US" altLang="cs-CZ" sz="4000" u="sng">
                <a:solidFill>
                  <a:srgbClr val="002060"/>
                </a:solidFill>
              </a:rPr>
              <a:t>e</a:t>
            </a:r>
            <a:br>
              <a:rPr lang="cs-CZ" altLang="cs-CZ" sz="4000" u="sng">
                <a:solidFill>
                  <a:srgbClr val="002060"/>
                </a:solidFill>
              </a:rPr>
            </a:br>
            <a:r>
              <a:rPr lang="en-US" altLang="cs-CZ" sz="3100">
                <a:solidFill>
                  <a:srgbClr val="002060"/>
                </a:solidFill>
              </a:rPr>
              <a:t>will + infitive</a:t>
            </a:r>
            <a:br>
              <a:rPr lang="en-US" altLang="cs-CZ" sz="3100">
                <a:solidFill>
                  <a:srgbClr val="002060"/>
                </a:solidFill>
              </a:rPr>
            </a:br>
            <a:r>
              <a:rPr lang="en-US" altLang="cs-CZ" sz="3100">
                <a:solidFill>
                  <a:srgbClr val="002060"/>
                </a:solidFill>
              </a:rPr>
              <a:t>won’t (will not) + infitive</a:t>
            </a:r>
            <a:endParaRPr lang="cs-CZ" altLang="cs-CZ" sz="310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C3A667-0320-476D-800D-D40A6B8E1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won’t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won’t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won’t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99C7202-7748-450C-B012-1DDA970FA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miss</a:t>
            </a:r>
            <a:r>
              <a:rPr lang="en-US" altLang="cs-CZ">
                <a:solidFill>
                  <a:srgbClr val="002060"/>
                </a:solidFill>
              </a:rPr>
              <a:t> the last bus,         </a:t>
            </a:r>
            <a:r>
              <a:rPr lang="en-US" altLang="cs-CZ">
                <a:solidFill>
                  <a:srgbClr val="FF0000"/>
                </a:solidFill>
              </a:rPr>
              <a:t>I’ll </a:t>
            </a:r>
            <a:r>
              <a:rPr lang="en-US" altLang="cs-CZ">
                <a:solidFill>
                  <a:srgbClr val="002060"/>
                </a:solidFill>
              </a:rPr>
              <a:t>get</a:t>
            </a:r>
            <a:r>
              <a:rPr lang="en-US" altLang="cs-CZ">
                <a:solidFill>
                  <a:srgbClr val="FF0000"/>
                </a:solidFill>
              </a:rPr>
              <a:t> </a:t>
            </a:r>
            <a:r>
              <a:rPr lang="en-US" altLang="cs-CZ">
                <a:solidFill>
                  <a:srgbClr val="002060"/>
                </a:solidFill>
              </a:rPr>
              <a:t>a taxi.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>
                <a:solidFill>
                  <a:srgbClr val="FF0000"/>
                </a:solidFill>
              </a:rPr>
              <a:t>I’ll</a:t>
            </a:r>
            <a:r>
              <a:rPr lang="en-US" altLang="cs-CZ">
                <a:solidFill>
                  <a:srgbClr val="002060"/>
                </a:solidFill>
              </a:rPr>
              <a:t> get a taxi	  </a:t>
            </a:r>
            <a:r>
              <a:rPr lang="en-US" altLang="cs-CZ" b="1" u="sng">
                <a:solidFill>
                  <a:srgbClr val="002060"/>
                </a:solidFill>
              </a:rPr>
              <a:t>if</a:t>
            </a:r>
            <a:r>
              <a:rPr lang="en-US" altLang="cs-CZ">
                <a:solidFill>
                  <a:srgbClr val="002060"/>
                </a:solidFill>
              </a:rPr>
              <a:t> I </a:t>
            </a:r>
            <a:r>
              <a:rPr lang="en-US" altLang="cs-CZ">
                <a:solidFill>
                  <a:srgbClr val="FF0000"/>
                </a:solidFill>
              </a:rPr>
              <a:t>miss </a:t>
            </a:r>
            <a:r>
              <a:rPr lang="en-US" altLang="cs-CZ">
                <a:solidFill>
                  <a:srgbClr val="002060"/>
                </a:solidFill>
              </a:rPr>
              <a:t>the last bus.</a:t>
            </a:r>
          </a:p>
        </p:txBody>
      </p:sp>
      <p:cxnSp>
        <p:nvCxnSpPr>
          <p:cNvPr id="5" name="Přímá spojovací šipka 4">
            <a:extLst>
              <a:ext uri="{FF2B5EF4-FFF2-40B4-BE49-F238E27FC236}">
                <a16:creationId xmlns:a16="http://schemas.microsoft.com/office/drawing/2014/main" id="{FD200D76-BD53-4585-9D5E-AAC9E3A12CC7}"/>
              </a:ext>
            </a:extLst>
          </p:cNvPr>
          <p:cNvCxnSpPr/>
          <p:nvPr/>
        </p:nvCxnSpPr>
        <p:spPr>
          <a:xfrm>
            <a:off x="2700338" y="3284538"/>
            <a:ext cx="3527425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>
            <a:extLst>
              <a:ext uri="{FF2B5EF4-FFF2-40B4-BE49-F238E27FC236}">
                <a16:creationId xmlns:a16="http://schemas.microsoft.com/office/drawing/2014/main" id="{5ABF9AAF-5774-42D0-8E5B-671ED4D97F80}"/>
              </a:ext>
            </a:extLst>
          </p:cNvPr>
          <p:cNvCxnSpPr/>
          <p:nvPr/>
        </p:nvCxnSpPr>
        <p:spPr>
          <a:xfrm flipH="1">
            <a:off x="2627313" y="3284538"/>
            <a:ext cx="3816350" cy="1296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>
            <a:extLst>
              <a:ext uri="{FF2B5EF4-FFF2-40B4-BE49-F238E27FC236}">
                <a16:creationId xmlns:a16="http://schemas.microsoft.com/office/drawing/2014/main" id="{DD496D24-66CC-47A3-B50D-681E94038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en-US" altLang="cs-CZ" u="sng">
                <a:solidFill>
                  <a:srgbClr val="002060"/>
                </a:solidFill>
              </a:rPr>
              <a:t>2</a:t>
            </a:r>
            <a:r>
              <a:rPr lang="en-US" altLang="cs-CZ" u="sng" baseline="30000">
                <a:solidFill>
                  <a:srgbClr val="002060"/>
                </a:solidFill>
              </a:rPr>
              <a:t>nd</a:t>
            </a:r>
            <a:r>
              <a:rPr lang="cs-CZ" altLang="cs-CZ" u="sng">
                <a:solidFill>
                  <a:srgbClr val="002060"/>
                </a:solidFill>
              </a:rPr>
              <a:t> conditional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70C7597B-CB6E-49F7-B527-C8BFE91785FF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2492375"/>
          <a:ext cx="7416800" cy="216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294">
                <a:tc>
                  <a:txBody>
                    <a:bodyPr/>
                    <a:lstStyle/>
                    <a:p>
                      <a:r>
                        <a:rPr lang="cs-CZ" sz="3200" b="1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1" dirty="0"/>
                        <a:t>+ p</a:t>
                      </a:r>
                      <a:r>
                        <a:rPr lang="en-US" sz="3200" b="1" dirty="0" err="1"/>
                        <a:t>ast</a:t>
                      </a:r>
                      <a:r>
                        <a:rPr lang="en-US" sz="3200" b="1" baseline="0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Conditional present</a:t>
                      </a:r>
                      <a:endParaRPr lang="cs-CZ" sz="32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294">
                <a:tc>
                  <a:txBody>
                    <a:bodyPr/>
                    <a:lstStyle/>
                    <a:p>
                      <a:r>
                        <a:rPr lang="en-US" sz="3200" b="0" dirty="0"/>
                        <a:t>Conditional</a:t>
                      </a:r>
                      <a:r>
                        <a:rPr lang="en-US" sz="3200" b="0" baseline="0" dirty="0"/>
                        <a:t> present</a:t>
                      </a:r>
                      <a:endParaRPr lang="cs-CZ" sz="32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0" dirty="0"/>
                        <a:t>+ p</a:t>
                      </a:r>
                      <a:r>
                        <a:rPr lang="en-US" sz="3200" b="0" dirty="0" err="1"/>
                        <a:t>ast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54" name="TextovéPole 4">
            <a:extLst>
              <a:ext uri="{FF2B5EF4-FFF2-40B4-BE49-F238E27FC236}">
                <a16:creationId xmlns:a16="http://schemas.microsoft.com/office/drawing/2014/main" id="{36278290-30D1-45FB-B204-936C3C130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5445125"/>
            <a:ext cx="9037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>
                <a:solidFill>
                  <a:srgbClr val="002060"/>
                </a:solidFill>
                <a:latin typeface="Arial" panose="020B0604020202020204" pitchFamily="34" charset="0"/>
              </a:rPr>
              <a:t>Past simple of the verb </a:t>
            </a:r>
            <a:r>
              <a:rPr lang="en-US" altLang="cs-CZ" sz="2000" b="1">
                <a:solidFill>
                  <a:srgbClr val="002060"/>
                </a:solidFill>
                <a:latin typeface="Arial" panose="020B0604020202020204" pitchFamily="34" charset="0"/>
              </a:rPr>
              <a:t>BE </a:t>
            </a:r>
            <a:r>
              <a:rPr lang="en-US" altLang="cs-CZ" sz="2000">
                <a:solidFill>
                  <a:srgbClr val="002060"/>
                </a:solidFill>
                <a:latin typeface="Arial" panose="020B0604020202020204" pitchFamily="34" charset="0"/>
              </a:rPr>
              <a:t>in the 2</a:t>
            </a:r>
            <a:r>
              <a:rPr lang="en-US" altLang="cs-CZ" sz="2000" baseline="30000">
                <a:solidFill>
                  <a:srgbClr val="002060"/>
                </a:solidFill>
                <a:latin typeface="Arial" panose="020B0604020202020204" pitchFamily="34" charset="0"/>
              </a:rPr>
              <a:t>nd</a:t>
            </a:r>
            <a:r>
              <a:rPr lang="en-US" altLang="cs-CZ" sz="2000">
                <a:solidFill>
                  <a:srgbClr val="002060"/>
                </a:solidFill>
                <a:latin typeface="Arial" panose="020B0604020202020204" pitchFamily="34" charset="0"/>
              </a:rPr>
              <a:t>conditional - all persons </a:t>
            </a:r>
            <a:r>
              <a:rPr lang="en-US" altLang="cs-CZ" sz="2000" b="1">
                <a:solidFill>
                  <a:srgbClr val="002060"/>
                </a:solidFill>
                <a:latin typeface="Arial" panose="020B0604020202020204" pitchFamily="34" charset="0"/>
              </a:rPr>
              <a:t>WERE/WEREN’T</a:t>
            </a:r>
            <a:endParaRPr lang="cs-CZ" altLang="cs-CZ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94B70300-391D-4F32-AECF-1CEDB225E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564904"/>
            <a:ext cx="8784976" cy="4104456"/>
          </a:xfrm>
          <a:ln>
            <a:miter lim="800000"/>
            <a:headEnd/>
            <a:tailEnd/>
          </a:ln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>
                <a:solidFill>
                  <a:srgbClr val="002060"/>
                </a:solidFill>
              </a:rPr>
              <a:t>I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 err="1">
                <a:solidFill>
                  <a:srgbClr val="002060"/>
                </a:solidFill>
              </a:rPr>
              <a:t>You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>
                <a:solidFill>
                  <a:srgbClr val="002060"/>
                </a:solidFill>
              </a:rPr>
              <a:t>He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 err="1">
                <a:solidFill>
                  <a:srgbClr val="002060"/>
                </a:solidFill>
              </a:rPr>
              <a:t>She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 err="1">
                <a:solidFill>
                  <a:srgbClr val="002060"/>
                </a:solidFill>
              </a:rPr>
              <a:t>It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 err="1">
                <a:solidFill>
                  <a:srgbClr val="002060"/>
                </a:solidFill>
              </a:rPr>
              <a:t>We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 err="1">
                <a:solidFill>
                  <a:srgbClr val="002060"/>
                </a:solidFill>
              </a:rPr>
              <a:t>You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r>
              <a:rPr lang="cs-CZ" sz="11200" dirty="0">
                <a:solidFill>
                  <a:srgbClr val="FF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1200" dirty="0" err="1">
                <a:solidFill>
                  <a:srgbClr val="002060"/>
                </a:solidFill>
              </a:rPr>
              <a:t>They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I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you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he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she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 </a:t>
            </a:r>
            <a:r>
              <a:rPr lang="en-US" sz="11200" dirty="0">
                <a:solidFill>
                  <a:srgbClr val="002060"/>
                </a:solidFill>
              </a:rPr>
              <a:t>it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we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you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FF0000"/>
                </a:solidFill>
              </a:rPr>
              <a:t>Did </a:t>
            </a:r>
            <a:r>
              <a:rPr lang="en-US" sz="11200" dirty="0">
                <a:solidFill>
                  <a:srgbClr val="002060"/>
                </a:solidFill>
              </a:rPr>
              <a:t>they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I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You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He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She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It </a:t>
            </a:r>
            <a:r>
              <a:rPr lang="en-US" sz="11200" dirty="0">
                <a:solidFill>
                  <a:srgbClr val="FF0000"/>
                </a:solidFill>
              </a:rPr>
              <a:t>didn’t </a:t>
            </a:r>
            <a:r>
              <a:rPr lang="en-US" sz="11200" dirty="0">
                <a:solidFill>
                  <a:srgbClr val="002060"/>
                </a:solidFill>
              </a:rPr>
              <a:t>work.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We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You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dirty="0">
                <a:solidFill>
                  <a:srgbClr val="002060"/>
                </a:solidFill>
              </a:rPr>
              <a:t>They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dirty="0">
              <a:solidFill>
                <a:srgbClr val="002060"/>
              </a:solidFill>
            </a:endParaRPr>
          </a:p>
        </p:txBody>
      </p:sp>
      <p:sp>
        <p:nvSpPr>
          <p:cNvPr id="11267" name="Nadpis 1">
            <a:extLst>
              <a:ext uri="{FF2B5EF4-FFF2-40B4-BE49-F238E27FC236}">
                <a16:creationId xmlns:a16="http://schemas.microsoft.com/office/drawing/2014/main" id="{D23A75D7-0C99-4687-9D21-3AEC78C8B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5038"/>
          </a:xfrm>
        </p:spPr>
        <p:txBody>
          <a:bodyPr/>
          <a:lstStyle/>
          <a:p>
            <a:pPr eaLnBrk="1" hangingPunct="1"/>
            <a:r>
              <a:rPr lang="cs-CZ" altLang="cs-CZ" sz="4000" u="sng">
                <a:solidFill>
                  <a:srgbClr val="002060"/>
                </a:solidFill>
              </a:rPr>
              <a:t>Past simple</a:t>
            </a:r>
            <a:br>
              <a:rPr lang="en-US" altLang="cs-CZ" u="sng">
                <a:solidFill>
                  <a:srgbClr val="002060"/>
                </a:solidFill>
              </a:rPr>
            </a:br>
            <a:r>
              <a:rPr lang="en-US" altLang="cs-CZ" sz="2800">
                <a:solidFill>
                  <a:srgbClr val="002060"/>
                </a:solidFill>
              </a:rPr>
              <a:t>regular –ed/irregular –list p.164</a:t>
            </a:r>
            <a:br>
              <a:rPr lang="en-US" altLang="cs-CZ" sz="2800">
                <a:solidFill>
                  <a:srgbClr val="002060"/>
                </a:solidFill>
              </a:rPr>
            </a:br>
            <a:r>
              <a:rPr lang="en-US" altLang="cs-CZ" sz="2800">
                <a:solidFill>
                  <a:srgbClr val="002060"/>
                </a:solidFill>
              </a:rPr>
              <a:t>Questions did</a:t>
            </a:r>
            <a:br>
              <a:rPr lang="en-US" altLang="cs-CZ" sz="2800">
                <a:solidFill>
                  <a:srgbClr val="002060"/>
                </a:solidFill>
              </a:rPr>
            </a:br>
            <a:r>
              <a:rPr lang="en-US" altLang="cs-CZ" sz="2800">
                <a:solidFill>
                  <a:srgbClr val="002060"/>
                </a:solidFill>
              </a:rPr>
              <a:t>Negative didn’t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80E3AC7EC7848A9CE35767A762026" ma:contentTypeVersion="2" ma:contentTypeDescription="Create a new document." ma:contentTypeScope="" ma:versionID="b1bbf010d4d0f57db3dcbc9440e9a8a2">
  <xsd:schema xmlns:xsd="http://www.w3.org/2001/XMLSchema" xmlns:xs="http://www.w3.org/2001/XMLSchema" xmlns:p="http://schemas.microsoft.com/office/2006/metadata/properties" xmlns:ns2="ab287f41-4fac-41d3-9f03-33b35d8859f6" targetNamespace="http://schemas.microsoft.com/office/2006/metadata/properties" ma:root="true" ma:fieldsID="e125aa786202c877827034a9a3e7f862" ns2:_="">
    <xsd:import namespace="ab287f41-4fac-41d3-9f03-33b35d8859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87f41-4fac-41d3-9f03-33b35d8859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CDC479-5057-4D5F-8670-763D4E4AE7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27C87B3-827F-454E-BC0B-85F31AD483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609AA5-2CCD-45CF-947B-7C5ADA336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87f41-4fac-41d3-9f03-33b35d8859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1588</Words>
  <Application>Microsoft Office PowerPoint</Application>
  <PresentationFormat>Předvádění na obrazovce (4:3)</PresentationFormat>
  <Paragraphs>291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Motiv sady Office</vt:lpstr>
      <vt:lpstr>Zero, 1st and 2nd conditional</vt:lpstr>
      <vt:lpstr>zero conditional</vt:lpstr>
      <vt:lpstr>Prezentace aplikace PowerPoint</vt:lpstr>
      <vt:lpstr>1st conditional</vt:lpstr>
      <vt:lpstr>Present simple 3rd person singular +s/es Questions – do/does Negative – don’t/doesn’t</vt:lpstr>
      <vt:lpstr>Future simple will + infitive won’t (will not) + infitive</vt:lpstr>
      <vt:lpstr>Prezentace aplikace PowerPoint</vt:lpstr>
      <vt:lpstr>2nd conditional</vt:lpstr>
      <vt:lpstr>Past simple regular –ed/irregular –list p.164 Questions did Negative didn’t</vt:lpstr>
      <vt:lpstr>Conditional present would + infitive wouldn’t (would not) + infitive</vt:lpstr>
      <vt:lpstr>Prezentace aplikace PowerPoint</vt:lpstr>
      <vt:lpstr>1st  or  2nd </vt:lpstr>
      <vt:lpstr>Prezentace aplikace PowerPoint</vt:lpstr>
      <vt:lpstr>3rd conditional</vt:lpstr>
      <vt:lpstr>Prezentace aplikace PowerPoint</vt:lpstr>
      <vt:lpstr>2nd  or  3rd </vt:lpstr>
      <vt:lpstr>Prezentace aplikace PowerPoint</vt:lpstr>
      <vt:lpstr>Prezentace aplikace PowerPoint</vt:lpstr>
      <vt:lpstr>Prezentace aplikace PowerPoint</vt:lpstr>
      <vt:lpstr>Prezentace aplikace PowerPoint</vt:lpstr>
      <vt:lpstr>Source references: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conditional</dc:title>
  <dc:creator>Kristyna Krejcova</dc:creator>
  <cp:lastModifiedBy>Kristýna Krejčová</cp:lastModifiedBy>
  <cp:revision>25</cp:revision>
  <dcterms:created xsi:type="dcterms:W3CDTF">2013-10-12T20:10:10Z</dcterms:created>
  <dcterms:modified xsi:type="dcterms:W3CDTF">2020-11-20T11:13:19Z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0x01010015680E3AC7EC7848A9CE35767A762026</vt:lpwstr>
  </property>
</Properties>
</file>