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3" r:id="rId3"/>
    <p:sldId id="263" r:id="rId4"/>
    <p:sldId id="265" r:id="rId5"/>
    <p:sldId id="264" r:id="rId6"/>
    <p:sldId id="266" r:id="rId7"/>
    <p:sldId id="283" r:id="rId8"/>
    <p:sldId id="267" r:id="rId9"/>
    <p:sldId id="268" r:id="rId10"/>
    <p:sldId id="269" r:id="rId11"/>
    <p:sldId id="270" r:id="rId12"/>
    <p:sldId id="277" r:id="rId13"/>
    <p:sldId id="278" r:id="rId14"/>
    <p:sldId id="284" r:id="rId15"/>
    <p:sldId id="271" r:id="rId16"/>
    <p:sldId id="262" r:id="rId17"/>
    <p:sldId id="274" r:id="rId18"/>
    <p:sldId id="275" r:id="rId19"/>
    <p:sldId id="279" r:id="rId20"/>
    <p:sldId id="280" r:id="rId21"/>
    <p:sldId id="281" r:id="rId22"/>
    <p:sldId id="272" r:id="rId23"/>
    <p:sldId id="285" r:id="rId24"/>
    <p:sldId id="261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C8070-E6F6-4587-B4A6-CA2E15180F73}" v="8" dt="2020-11-20T10:45:47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>
        <p:scale>
          <a:sx n="75" d="100"/>
          <a:sy n="75" d="100"/>
        </p:scale>
        <p:origin x="965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3B2C8070-E6F6-4587-B4A6-CA2E15180F73}"/>
    <pc:docChg chg="modSld">
      <pc:chgData name="Krejčová Kristýna" userId="87348a6a-687a-440f-8b8a-e4a598f218ba" providerId="ADAL" clId="{3B2C8070-E6F6-4587-B4A6-CA2E15180F73}" dt="2020-11-20T10:45:47.080" v="7" actId="6549"/>
      <pc:docMkLst>
        <pc:docMk/>
      </pc:docMkLst>
      <pc:sldChg chg="modSp">
        <pc:chgData name="Krejčová Kristýna" userId="87348a6a-687a-440f-8b8a-e4a598f218ba" providerId="ADAL" clId="{3B2C8070-E6F6-4587-B4A6-CA2E15180F73}" dt="2020-11-20T10:45:47.080" v="7" actId="6549"/>
        <pc:sldMkLst>
          <pc:docMk/>
          <pc:sldMk cId="1596787331" sldId="269"/>
        </pc:sldMkLst>
        <pc:spChg chg="mod">
          <ac:chgData name="Krejčová Kristýna" userId="87348a6a-687a-440f-8b8a-e4a598f218ba" providerId="ADAL" clId="{3B2C8070-E6F6-4587-B4A6-CA2E15180F73}" dt="2020-11-20T10:45:47.080" v="7" actId="6549"/>
          <ac:spMkLst>
            <pc:docMk/>
            <pc:sldMk cId="1596787331" sldId="269"/>
            <ac:spMk id="3" creationId="{148B8569-B7B6-46D5-A323-F9FA62518B29}"/>
          </ac:spMkLst>
        </pc:spChg>
      </pc:sldChg>
      <pc:sldChg chg="modSp">
        <pc:chgData name="Krejčová Kristýna" userId="87348a6a-687a-440f-8b8a-e4a598f218ba" providerId="ADAL" clId="{3B2C8070-E6F6-4587-B4A6-CA2E15180F73}" dt="2020-11-20T10:43:06.166" v="6" actId="20577"/>
        <pc:sldMkLst>
          <pc:docMk/>
          <pc:sldMk cId="3990193899" sldId="281"/>
        </pc:sldMkLst>
        <pc:spChg chg="mod">
          <ac:chgData name="Krejčová Kristýna" userId="87348a6a-687a-440f-8b8a-e4a598f218ba" providerId="ADAL" clId="{3B2C8070-E6F6-4587-B4A6-CA2E15180F73}" dt="2020-11-20T10:43:06.166" v="6" actId="20577"/>
          <ac:spMkLst>
            <pc:docMk/>
            <pc:sldMk cId="3990193899" sldId="281"/>
            <ac:spMk id="3" creationId="{148B8569-B7B6-46D5-A323-F9FA62518B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1761E-174B-44EE-90D1-638995FA82C6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E34DA-5241-45ED-8BC8-FFFBE560C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727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5A90BA3-F0AB-4200-8E26-CAF2B712B9AF}" type="slidenum">
              <a:rPr lang="cs-CZ" altLang="cs-CZ" smtClean="0"/>
              <a:pPr/>
              <a:t>24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918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96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76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55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02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9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74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34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39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9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8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15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4A4EA-CB62-4FC0-8CE5-7D053D39ECC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04094-D978-4DB8-98CB-97CE23634A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76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>
                <a:solidFill>
                  <a:srgbClr val="002060"/>
                </a:solidFill>
              </a:rPr>
              <a:t>COMPARATIVE,SUPERLATIVE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194236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4236"/>
            <a:ext cx="10515600" cy="49889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002060"/>
                </a:solidFill>
              </a:rPr>
              <a:t>1. </a:t>
            </a:r>
            <a:r>
              <a:rPr lang="cs-CZ" sz="4000" dirty="0" err="1">
                <a:solidFill>
                  <a:srgbClr val="002060"/>
                </a:solidFill>
              </a:rPr>
              <a:t>One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sometimes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2060"/>
                </a:solidFill>
              </a:rPr>
              <a:t>+</a:t>
            </a:r>
            <a:r>
              <a:rPr lang="cs-CZ" sz="3600" dirty="0" err="1">
                <a:solidFill>
                  <a:srgbClr val="FF0000"/>
                </a:solidFill>
              </a:rPr>
              <a:t>est</a:t>
            </a:r>
            <a:endParaRPr lang="cs-CZ" sz="36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ending</a:t>
            </a:r>
            <a:r>
              <a:rPr lang="cs-CZ" sz="3200" dirty="0">
                <a:solidFill>
                  <a:srgbClr val="002060"/>
                </a:solidFill>
              </a:rPr>
              <a:t> –</a:t>
            </a:r>
            <a:r>
              <a:rPr lang="cs-CZ" sz="3200" dirty="0">
                <a:solidFill>
                  <a:srgbClr val="00B050"/>
                </a:solidFill>
              </a:rPr>
              <a:t>y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-</a:t>
            </a:r>
            <a:r>
              <a:rPr lang="cs-CZ" sz="3200" dirty="0" err="1">
                <a:solidFill>
                  <a:srgbClr val="00B050"/>
                </a:solidFill>
              </a:rPr>
              <a:t>i</a:t>
            </a:r>
            <a:r>
              <a:rPr lang="cs-CZ" sz="3200" dirty="0" err="1">
                <a:solidFill>
                  <a:srgbClr val="FF0000"/>
                </a:solidFill>
              </a:rPr>
              <a:t>est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ending</a:t>
            </a:r>
            <a:r>
              <a:rPr lang="cs-CZ" sz="3200" dirty="0">
                <a:solidFill>
                  <a:srgbClr val="002060"/>
                </a:solidFill>
              </a:rPr>
              <a:t> –</a:t>
            </a:r>
            <a:r>
              <a:rPr lang="cs-CZ" sz="3200" dirty="0" err="1">
                <a:solidFill>
                  <a:srgbClr val="00B050"/>
                </a:solidFill>
              </a:rPr>
              <a:t>c</a:t>
            </a:r>
            <a:r>
              <a:rPr lang="cs-CZ" sz="3200" dirty="0" err="1">
                <a:solidFill>
                  <a:srgbClr val="002060"/>
                </a:solidFill>
              </a:rPr>
              <a:t>onsonant-</a:t>
            </a:r>
            <a:r>
              <a:rPr lang="cs-CZ" sz="3200" dirty="0" err="1">
                <a:solidFill>
                  <a:srgbClr val="00B050"/>
                </a:solidFill>
              </a:rPr>
              <a:t>v</a:t>
            </a:r>
            <a:r>
              <a:rPr lang="cs-CZ" sz="3200" dirty="0" err="1">
                <a:solidFill>
                  <a:srgbClr val="002060"/>
                </a:solidFill>
              </a:rPr>
              <a:t>owel-</a:t>
            </a:r>
            <a:r>
              <a:rPr lang="cs-CZ" sz="3200" dirty="0" err="1">
                <a:solidFill>
                  <a:srgbClr val="00B050"/>
                </a:solidFill>
              </a:rPr>
              <a:t>c</a:t>
            </a:r>
            <a:r>
              <a:rPr lang="cs-CZ" sz="3200" dirty="0" err="1">
                <a:solidFill>
                  <a:srgbClr val="002060"/>
                </a:solidFill>
              </a:rPr>
              <a:t>onsonant</a:t>
            </a:r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Double </a:t>
            </a:r>
          </a:p>
        </p:txBody>
      </p:sp>
    </p:spTree>
    <p:extLst>
      <p:ext uri="{BB962C8B-B14F-4D97-AF65-F5344CB8AC3E}">
        <p14:creationId xmlns:p14="http://schemas.microsoft.com/office/powerpoint/2010/main" val="159678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335"/>
            <a:ext cx="10515600" cy="51848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300" dirty="0" err="1">
                <a:solidFill>
                  <a:srgbClr val="002060"/>
                </a:solidFill>
              </a:rPr>
              <a:t>One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syllable</a:t>
            </a:r>
            <a:r>
              <a:rPr lang="cs-CZ" sz="4300" dirty="0">
                <a:solidFill>
                  <a:srgbClr val="002060"/>
                </a:solidFill>
              </a:rPr>
              <a:t> (</a:t>
            </a:r>
            <a:r>
              <a:rPr lang="cs-CZ" sz="4300" dirty="0" err="1">
                <a:solidFill>
                  <a:srgbClr val="002060"/>
                </a:solidFill>
              </a:rPr>
              <a:t>sometimes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two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syllables</a:t>
            </a:r>
            <a:r>
              <a:rPr lang="cs-CZ" sz="43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nice</a:t>
            </a: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nic</a:t>
            </a:r>
            <a:r>
              <a:rPr lang="cs-CZ" sz="3200" dirty="0" err="1">
                <a:solidFill>
                  <a:srgbClr val="FF0000"/>
                </a:solidFill>
              </a:rPr>
              <a:t>est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happ</a:t>
            </a:r>
            <a:r>
              <a:rPr lang="cs-CZ" sz="3200" dirty="0">
                <a:solidFill>
                  <a:srgbClr val="00B050"/>
                </a:solidFill>
              </a:rPr>
              <a:t>y</a:t>
            </a: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happ</a:t>
            </a:r>
            <a:r>
              <a:rPr lang="cs-CZ" sz="3200" dirty="0" err="1">
                <a:solidFill>
                  <a:srgbClr val="00B050"/>
                </a:solidFill>
              </a:rPr>
              <a:t>i</a:t>
            </a:r>
            <a:r>
              <a:rPr lang="cs-CZ" sz="3200" dirty="0" err="1">
                <a:solidFill>
                  <a:srgbClr val="FF0000"/>
                </a:solidFill>
              </a:rPr>
              <a:t>est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B050"/>
                </a:solidFill>
              </a:rPr>
              <a:t>big</a:t>
            </a: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bi</a:t>
            </a:r>
            <a:r>
              <a:rPr lang="cs-CZ" sz="3200" dirty="0" err="1">
                <a:solidFill>
                  <a:srgbClr val="00B050"/>
                </a:solidFill>
              </a:rPr>
              <a:t>gg</a:t>
            </a:r>
            <a:r>
              <a:rPr lang="cs-CZ" sz="3200" dirty="0" err="1">
                <a:solidFill>
                  <a:srgbClr val="FF0000"/>
                </a:solidFill>
              </a:rPr>
              <a:t>est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6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002060"/>
                </a:solidFill>
              </a:rPr>
              <a:t>2. </a:t>
            </a: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or</a:t>
            </a:r>
            <a:r>
              <a:rPr lang="cs-CZ" sz="4000" dirty="0">
                <a:solidFill>
                  <a:srgbClr val="002060"/>
                </a:solidFill>
              </a:rPr>
              <a:t> more)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MOST +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LEAST -</a:t>
            </a:r>
          </a:p>
        </p:txBody>
      </p:sp>
    </p:spTree>
    <p:extLst>
      <p:ext uri="{BB962C8B-B14F-4D97-AF65-F5344CB8AC3E}">
        <p14:creationId xmlns:p14="http://schemas.microsoft.com/office/powerpoint/2010/main" val="321958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or</a:t>
            </a:r>
            <a:r>
              <a:rPr lang="cs-CZ" sz="4000" dirty="0">
                <a:solidFill>
                  <a:srgbClr val="002060"/>
                </a:solidFill>
              </a:rPr>
              <a:t> more)</a:t>
            </a: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talented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most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talented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adventurous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FF0000"/>
                </a:solidFill>
              </a:rPr>
              <a:t> least </a:t>
            </a:r>
            <a:r>
              <a:rPr lang="cs-CZ" sz="3200" dirty="0" err="1">
                <a:solidFill>
                  <a:srgbClr val="002060"/>
                </a:solidFill>
              </a:rPr>
              <a:t>adventurous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24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262867"/>
              </p:ext>
            </p:extLst>
          </p:nvPr>
        </p:nvGraphicFramePr>
        <p:xfrm>
          <a:off x="1168401" y="469899"/>
          <a:ext cx="8991600" cy="606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999">
                  <a:extLst>
                    <a:ext uri="{9D8B030D-6E8A-4147-A177-3AD203B41FA5}">
                      <a16:colId xmlns:a16="http://schemas.microsoft.com/office/drawing/2014/main" val="3910255779"/>
                    </a:ext>
                  </a:extLst>
                </a:gridCol>
                <a:gridCol w="3606801">
                  <a:extLst>
                    <a:ext uri="{9D8B030D-6E8A-4147-A177-3AD203B41FA5}">
                      <a16:colId xmlns:a16="http://schemas.microsoft.com/office/drawing/2014/main" val="4125903709"/>
                    </a:ext>
                  </a:extLst>
                </a:gridCol>
                <a:gridCol w="2552699">
                  <a:extLst>
                    <a:ext uri="{9D8B030D-6E8A-4147-A177-3AD203B41FA5}">
                      <a16:colId xmlns:a16="http://schemas.microsoft.com/office/drawing/2014/main" val="2822254690"/>
                    </a:ext>
                  </a:extLst>
                </a:gridCol>
                <a:gridCol w="1943101">
                  <a:extLst>
                    <a:ext uri="{9D8B030D-6E8A-4147-A177-3AD203B41FA5}">
                      <a16:colId xmlns:a16="http://schemas.microsoft.com/office/drawing/2014/main" val="2745884133"/>
                    </a:ext>
                  </a:extLst>
                </a:gridCol>
              </a:tblGrid>
              <a:tr h="812971">
                <a:tc gridSpan="4">
                  <a:txBody>
                    <a:bodyPr/>
                    <a:lstStyle/>
                    <a:p>
                      <a:r>
                        <a:rPr lang="cs-CZ" sz="4400" dirty="0">
                          <a:solidFill>
                            <a:srgbClr val="002060"/>
                          </a:solidFill>
                        </a:rPr>
                        <a:t>SUPERLATIVE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869449"/>
                  </a:ext>
                </a:extLst>
              </a:tr>
              <a:tr h="812971">
                <a:tc rowSpan="5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THE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ONE SYLLABLE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(TWO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SYLLABLES)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+EST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15716"/>
                  </a:ext>
                </a:extLst>
              </a:tr>
              <a:tr h="8129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-Y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+IEST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26672"/>
                  </a:ext>
                </a:extLst>
              </a:tr>
              <a:tr h="200182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VOWEL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DOUBLE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80590"/>
                  </a:ext>
                </a:extLst>
              </a:tr>
              <a:tr h="812971">
                <a:tc vMerge="1">
                  <a:txBody>
                    <a:bodyPr/>
                    <a:lstStyle/>
                    <a:p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TWO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SYLLABLES</a:t>
                      </a:r>
                    </a:p>
                    <a:p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(AND MORE)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MOST     +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971953"/>
                  </a:ext>
                </a:extLst>
              </a:tr>
              <a:tr h="8129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LEAST        -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8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235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BD116-5CF3-49C0-A0AC-B1E0B593D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b="1" u="sng" dirty="0" err="1">
                <a:solidFill>
                  <a:srgbClr val="002060"/>
                </a:solidFill>
              </a:rPr>
              <a:t>The</a:t>
            </a:r>
            <a:r>
              <a:rPr lang="cs-CZ" u="sng" dirty="0">
                <a:solidFill>
                  <a:srgbClr val="002060"/>
                </a:solidFill>
              </a:rPr>
              <a:t>/</a:t>
            </a:r>
            <a:r>
              <a:rPr lang="cs-CZ" u="sng" dirty="0" err="1">
                <a:solidFill>
                  <a:srgbClr val="002060"/>
                </a:solidFill>
              </a:rPr>
              <a:t>my,your,his,her,its,our,your,their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01BBF3-837F-4793-9F9C-04CDA3898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best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present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>
                <a:solidFill>
                  <a:srgbClr val="002060"/>
                </a:solidFill>
              </a:rPr>
              <a:t>my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best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friend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976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C629D-7610-4300-8AE0-3DEE1D558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	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43598BFA-5A68-49AC-8952-108B23EA0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141695"/>
              </p:ext>
            </p:extLst>
          </p:nvPr>
        </p:nvGraphicFramePr>
        <p:xfrm>
          <a:off x="2286000" y="1264596"/>
          <a:ext cx="7247106" cy="4221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153">
                  <a:extLst>
                    <a:ext uri="{9D8B030D-6E8A-4147-A177-3AD203B41FA5}">
                      <a16:colId xmlns:a16="http://schemas.microsoft.com/office/drawing/2014/main" val="929017821"/>
                    </a:ext>
                  </a:extLst>
                </a:gridCol>
                <a:gridCol w="2782111">
                  <a:extLst>
                    <a:ext uri="{9D8B030D-6E8A-4147-A177-3AD203B41FA5}">
                      <a16:colId xmlns:a16="http://schemas.microsoft.com/office/drawing/2014/main" val="2046807432"/>
                    </a:ext>
                  </a:extLst>
                </a:gridCol>
                <a:gridCol w="2898842">
                  <a:extLst>
                    <a:ext uri="{9D8B030D-6E8A-4147-A177-3AD203B41FA5}">
                      <a16:colId xmlns:a16="http://schemas.microsoft.com/office/drawing/2014/main" val="1136176619"/>
                    </a:ext>
                  </a:extLst>
                </a:gridCol>
              </a:tblGrid>
              <a:tr h="844361">
                <a:tc gridSpan="3">
                  <a:txBody>
                    <a:bodyPr/>
                    <a:lstStyle/>
                    <a:p>
                      <a:pPr algn="ctr"/>
                      <a:r>
                        <a:rPr lang="cs-CZ" sz="4400" dirty="0">
                          <a:solidFill>
                            <a:srgbClr val="002060"/>
                          </a:solidFill>
                        </a:rPr>
                        <a:t>IRREGULAR ADJECTIVES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578867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COMPARATIVE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SUPERLATIVE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79134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GOOD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BETTER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BEST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50455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BAD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WORSE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WORST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883629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FAR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FURTHER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FURTHEST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484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68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F4C9C-EAF1-42D7-8D5D-DF5F84D50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53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rgbClr val="002060"/>
                </a:solidFill>
              </a:rPr>
              <a:t>ADVERBS</a:t>
            </a:r>
          </a:p>
        </p:txBody>
      </p:sp>
    </p:spTree>
    <p:extLst>
      <p:ext uri="{BB962C8B-B14F-4D97-AF65-F5344CB8AC3E}">
        <p14:creationId xmlns:p14="http://schemas.microsoft.com/office/powerpoint/2010/main" val="2288111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Regular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adverbs</a:t>
            </a:r>
            <a:r>
              <a:rPr lang="cs-CZ" sz="4000" dirty="0">
                <a:solidFill>
                  <a:srgbClr val="002060"/>
                </a:solidFill>
              </a:rPr>
              <a:t> -</a:t>
            </a:r>
            <a:r>
              <a:rPr lang="cs-CZ" sz="4000" dirty="0" err="1">
                <a:solidFill>
                  <a:srgbClr val="002060"/>
                </a:solidFill>
              </a:rPr>
              <a:t>ly</a:t>
            </a:r>
            <a:endParaRPr lang="cs-CZ" sz="40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MORE +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LESS -</a:t>
            </a:r>
          </a:p>
        </p:txBody>
      </p:sp>
    </p:spTree>
    <p:extLst>
      <p:ext uri="{BB962C8B-B14F-4D97-AF65-F5344CB8AC3E}">
        <p14:creationId xmlns:p14="http://schemas.microsoft.com/office/powerpoint/2010/main" val="355143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Regular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adverbs</a:t>
            </a:r>
            <a:r>
              <a:rPr lang="cs-CZ" sz="4000" dirty="0">
                <a:solidFill>
                  <a:srgbClr val="002060"/>
                </a:solidFill>
              </a:rPr>
              <a:t> -</a:t>
            </a:r>
            <a:r>
              <a:rPr lang="cs-CZ" sz="4000" dirty="0" err="1">
                <a:solidFill>
                  <a:srgbClr val="002060"/>
                </a:solidFill>
              </a:rPr>
              <a:t>ly</a:t>
            </a:r>
            <a:endParaRPr lang="cs-CZ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slowly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FF0000"/>
                </a:solidFill>
              </a:rPr>
              <a:t>more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slowly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quickly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FF0000"/>
                </a:solidFill>
              </a:rPr>
              <a:t>less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quickly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F4C9C-EAF1-42D7-8D5D-DF5F84D50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53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rgbClr val="002060"/>
                </a:solidFill>
              </a:rPr>
              <a:t>ADJECTIVES</a:t>
            </a:r>
          </a:p>
        </p:txBody>
      </p:sp>
    </p:spTree>
    <p:extLst>
      <p:ext uri="{BB962C8B-B14F-4D97-AF65-F5344CB8AC3E}">
        <p14:creationId xmlns:p14="http://schemas.microsoft.com/office/powerpoint/2010/main" val="2240618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Regular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adverbs</a:t>
            </a:r>
            <a:r>
              <a:rPr lang="cs-CZ" sz="4000" dirty="0">
                <a:solidFill>
                  <a:srgbClr val="002060"/>
                </a:solidFill>
              </a:rPr>
              <a:t> -</a:t>
            </a:r>
            <a:r>
              <a:rPr lang="cs-CZ" sz="4000" dirty="0" err="1">
                <a:solidFill>
                  <a:srgbClr val="002060"/>
                </a:solidFill>
              </a:rPr>
              <a:t>ly</a:t>
            </a:r>
            <a:endParaRPr lang="cs-CZ" sz="40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MOST +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LEAST -</a:t>
            </a:r>
          </a:p>
        </p:txBody>
      </p:sp>
    </p:spTree>
    <p:extLst>
      <p:ext uri="{BB962C8B-B14F-4D97-AF65-F5344CB8AC3E}">
        <p14:creationId xmlns:p14="http://schemas.microsoft.com/office/powerpoint/2010/main" val="48845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Superlative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Regular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adverbs</a:t>
            </a:r>
            <a:r>
              <a:rPr lang="cs-CZ" sz="4000" dirty="0">
                <a:solidFill>
                  <a:srgbClr val="002060"/>
                </a:solidFill>
              </a:rPr>
              <a:t> -</a:t>
            </a:r>
            <a:r>
              <a:rPr lang="cs-CZ" sz="4000" dirty="0" err="1">
                <a:solidFill>
                  <a:srgbClr val="002060"/>
                </a:solidFill>
              </a:rPr>
              <a:t>ly</a:t>
            </a:r>
            <a:endParaRPr lang="cs-CZ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slowly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most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slowly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quickly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FF0000"/>
                </a:solidFill>
              </a:rPr>
              <a:t> least </a:t>
            </a:r>
            <a:r>
              <a:rPr lang="cs-CZ" sz="3200" dirty="0" err="1">
                <a:solidFill>
                  <a:srgbClr val="002060"/>
                </a:solidFill>
              </a:rPr>
              <a:t>quickly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19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C629D-7610-4300-8AE0-3DEE1D558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	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43598BFA-5A68-49AC-8952-108B23EA0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115634"/>
              </p:ext>
            </p:extLst>
          </p:nvPr>
        </p:nvGraphicFramePr>
        <p:xfrm>
          <a:off x="2286000" y="1264596"/>
          <a:ext cx="7247106" cy="4221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153">
                  <a:extLst>
                    <a:ext uri="{9D8B030D-6E8A-4147-A177-3AD203B41FA5}">
                      <a16:colId xmlns:a16="http://schemas.microsoft.com/office/drawing/2014/main" val="929017821"/>
                    </a:ext>
                  </a:extLst>
                </a:gridCol>
                <a:gridCol w="2782111">
                  <a:extLst>
                    <a:ext uri="{9D8B030D-6E8A-4147-A177-3AD203B41FA5}">
                      <a16:colId xmlns:a16="http://schemas.microsoft.com/office/drawing/2014/main" val="2046807432"/>
                    </a:ext>
                  </a:extLst>
                </a:gridCol>
                <a:gridCol w="2898842">
                  <a:extLst>
                    <a:ext uri="{9D8B030D-6E8A-4147-A177-3AD203B41FA5}">
                      <a16:colId xmlns:a16="http://schemas.microsoft.com/office/drawing/2014/main" val="1136176619"/>
                    </a:ext>
                  </a:extLst>
                </a:gridCol>
              </a:tblGrid>
              <a:tr h="844361">
                <a:tc gridSpan="3">
                  <a:txBody>
                    <a:bodyPr/>
                    <a:lstStyle/>
                    <a:p>
                      <a:pPr algn="ctr"/>
                      <a:r>
                        <a:rPr lang="cs-CZ" sz="4400" dirty="0">
                          <a:solidFill>
                            <a:srgbClr val="002060"/>
                          </a:solidFill>
                        </a:rPr>
                        <a:t>IRREGULAR ADVERBS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578867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COMPARATIVE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SUPERLATIVE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79134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WELL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BETTER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BEST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50455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BADLY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WORSE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WORST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883629"/>
                  </a:ext>
                </a:extLst>
              </a:tr>
              <a:tr h="844361"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HARD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HARDER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THE HARDEST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484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053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788293"/>
              </p:ext>
            </p:extLst>
          </p:nvPr>
        </p:nvGraphicFramePr>
        <p:xfrm>
          <a:off x="406399" y="635001"/>
          <a:ext cx="4940301" cy="3848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197">
                  <a:extLst>
                    <a:ext uri="{9D8B030D-6E8A-4147-A177-3AD203B41FA5}">
                      <a16:colId xmlns:a16="http://schemas.microsoft.com/office/drawing/2014/main" val="4125903709"/>
                    </a:ext>
                  </a:extLst>
                </a:gridCol>
                <a:gridCol w="1562122">
                  <a:extLst>
                    <a:ext uri="{9D8B030D-6E8A-4147-A177-3AD203B41FA5}">
                      <a16:colId xmlns:a16="http://schemas.microsoft.com/office/drawing/2014/main" val="2822254690"/>
                    </a:ext>
                  </a:extLst>
                </a:gridCol>
                <a:gridCol w="1202982">
                  <a:extLst>
                    <a:ext uri="{9D8B030D-6E8A-4147-A177-3AD203B41FA5}">
                      <a16:colId xmlns:a16="http://schemas.microsoft.com/office/drawing/2014/main" val="2745884133"/>
                    </a:ext>
                  </a:extLst>
                </a:gridCol>
              </a:tblGrid>
              <a:tr h="666303">
                <a:tc gridSpan="3"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COMPARATIVE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869449"/>
                  </a:ext>
                </a:extLst>
              </a:tr>
              <a:tr h="506390">
                <a:tc rowSpan="3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ONE SYLLABLE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(TWO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SYLLABLES)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+ER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15716"/>
                  </a:ext>
                </a:extLst>
              </a:tr>
              <a:tr h="5063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-Y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+IER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26672"/>
                  </a:ext>
                </a:extLst>
              </a:tr>
              <a:tr h="1114916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VOWEL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DOUBLE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80590"/>
                  </a:ext>
                </a:extLst>
              </a:tr>
              <a:tr h="506390">
                <a:tc row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TWO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SYLLABLES</a:t>
                      </a:r>
                    </a:p>
                    <a:p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(AND MORE)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MORE     +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971953"/>
                  </a:ext>
                </a:extLst>
              </a:tr>
              <a:tr h="54771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LESS        -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86009"/>
                  </a:ext>
                </a:extLst>
              </a:tr>
            </a:tbl>
          </a:graphicData>
        </a:graphic>
      </p:graphicFrame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4530156"/>
              </p:ext>
            </p:extLst>
          </p:nvPr>
        </p:nvGraphicFramePr>
        <p:xfrm>
          <a:off x="5854700" y="635000"/>
          <a:ext cx="54102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68">
                  <a:extLst>
                    <a:ext uri="{9D8B030D-6E8A-4147-A177-3AD203B41FA5}">
                      <a16:colId xmlns:a16="http://schemas.microsoft.com/office/drawing/2014/main" val="3910255779"/>
                    </a:ext>
                  </a:extLst>
                </a:gridCol>
                <a:gridCol w="2027732">
                  <a:extLst>
                    <a:ext uri="{9D8B030D-6E8A-4147-A177-3AD203B41FA5}">
                      <a16:colId xmlns:a16="http://schemas.microsoft.com/office/drawing/2014/main" val="4125903709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82225469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745884133"/>
                    </a:ext>
                  </a:extLst>
                </a:gridCol>
              </a:tblGrid>
              <a:tr h="699829">
                <a:tc gridSpan="4"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SUPERLATIVE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869449"/>
                  </a:ext>
                </a:extLst>
              </a:tr>
              <a:tr h="506671">
                <a:tc rowSpan="5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THE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ONE SYLLABLE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(TWO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SYLLABLES)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+EST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15716"/>
                  </a:ext>
                </a:extLst>
              </a:tr>
              <a:tr h="4826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-Y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+IEST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26672"/>
                  </a:ext>
                </a:extLst>
              </a:tr>
              <a:tr h="11176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VOWEL</a:t>
                      </a:r>
                    </a:p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DOUBLE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80590"/>
                  </a:ext>
                </a:extLst>
              </a:tr>
              <a:tr h="520700">
                <a:tc vMerge="1">
                  <a:txBody>
                    <a:bodyPr/>
                    <a:lstStyle/>
                    <a:p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TWO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SYLLABLES</a:t>
                      </a:r>
                    </a:p>
                    <a:p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(AND MORE)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MOST     +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971953"/>
                  </a:ext>
                </a:extLst>
              </a:tr>
              <a:tr h="5588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LEAST        -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8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812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1981200" y="188914"/>
            <a:ext cx="8229600" cy="936625"/>
          </a:xfrm>
        </p:spPr>
        <p:txBody>
          <a:bodyPr/>
          <a:lstStyle/>
          <a:p>
            <a:pPr algn="l"/>
            <a:r>
              <a:rPr lang="cs-CZ" alt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1981200" y="1052513"/>
            <a:ext cx="8578850" cy="5689600"/>
          </a:xfrm>
        </p:spPr>
        <p:txBody>
          <a:bodyPr>
            <a:normAutofit/>
          </a:bodyPr>
          <a:lstStyle/>
          <a:p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OXENDEN,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Clive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, Christina LATHAM-KOENIG, Paul SELIGSON a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Lindsay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 CLANDFIELD. 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New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English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file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 4th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edition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. 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Oxford University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Press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, 2019. </a:t>
            </a:r>
          </a:p>
          <a:p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HEIJMER, Joanna. 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Oxford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Exam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Trainer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. 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Oxford University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Press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, 2018. </a:t>
            </a:r>
          </a:p>
          <a:p>
            <a:r>
              <a:rPr lang="en-US" altLang="cs-CZ" sz="2800" dirty="0">
                <a:solidFill>
                  <a:srgbClr val="002060"/>
                </a:solidFill>
                <a:latin typeface="+mj-lt"/>
              </a:rPr>
              <a:t>MURPHY, Raymond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.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English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cs-CZ" sz="2800" i="1" dirty="0">
                <a:solidFill>
                  <a:srgbClr val="002060"/>
                </a:solidFill>
                <a:latin typeface="+mj-lt"/>
              </a:rPr>
              <a:t>Grammar in use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. </a:t>
            </a:r>
            <a:r>
              <a:rPr lang="en-US" altLang="cs-CZ" sz="2800" dirty="0">
                <a:solidFill>
                  <a:srgbClr val="002060"/>
                </a:solidFill>
                <a:latin typeface="+mj-lt"/>
              </a:rPr>
              <a:t>Cambridge University Press, 20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1</a:t>
            </a:r>
            <a:r>
              <a:rPr lang="en-US" altLang="cs-CZ" sz="2800" dirty="0">
                <a:solidFill>
                  <a:srgbClr val="002060"/>
                </a:solidFill>
                <a:latin typeface="+mj-lt"/>
              </a:rPr>
              <a:t>9.</a:t>
            </a:r>
          </a:p>
          <a:p>
            <a:r>
              <a:rPr lang="en-US" altLang="cs-CZ" sz="2800" dirty="0">
                <a:solidFill>
                  <a:srgbClr val="002060"/>
                </a:solidFill>
                <a:latin typeface="+mj-lt"/>
              </a:rPr>
              <a:t>MURPHY, Raymond. </a:t>
            </a:r>
            <a:r>
              <a:rPr lang="en-US" altLang="cs-CZ" sz="2800" i="1" dirty="0">
                <a:solidFill>
                  <a:srgbClr val="002060"/>
                </a:solidFill>
                <a:latin typeface="+mj-lt"/>
              </a:rPr>
              <a:t>Essential grammar in use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.</a:t>
            </a:r>
            <a:r>
              <a:rPr lang="en-US" altLang="cs-CZ" sz="2800" dirty="0">
                <a:solidFill>
                  <a:srgbClr val="002060"/>
                </a:solidFill>
                <a:latin typeface="+mj-lt"/>
              </a:rPr>
              <a:t> Cambridge University Press, 2015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HASTINGS, Bob, Marta UMIŃSKA a Dominika CHANDLER. 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Maturita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activator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.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Pearson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Education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, 2018. </a:t>
            </a:r>
          </a:p>
          <a:p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PETERS, Sarah a Tomáš GRÁF. </a:t>
            </a:r>
            <a:r>
              <a:rPr lang="cs-CZ" altLang="cs-CZ" sz="2800" i="1" dirty="0">
                <a:solidFill>
                  <a:srgbClr val="002060"/>
                </a:solidFill>
                <a:latin typeface="+mj-lt"/>
              </a:rPr>
              <a:t>Time to </a:t>
            </a:r>
            <a:r>
              <a:rPr lang="cs-CZ" altLang="cs-CZ" sz="2800" i="1" dirty="0" err="1">
                <a:solidFill>
                  <a:srgbClr val="002060"/>
                </a:solidFill>
                <a:latin typeface="+mj-lt"/>
              </a:rPr>
              <a:t>talk.</a:t>
            </a:r>
            <a:r>
              <a:rPr lang="cs-CZ" altLang="cs-CZ" sz="2800" dirty="0" err="1">
                <a:solidFill>
                  <a:srgbClr val="002060"/>
                </a:solidFill>
                <a:latin typeface="+mj-lt"/>
              </a:rPr>
              <a:t>Polyglot</a:t>
            </a:r>
            <a:r>
              <a:rPr lang="cs-CZ" altLang="cs-CZ" sz="2800" dirty="0">
                <a:solidFill>
                  <a:srgbClr val="002060"/>
                </a:solidFill>
                <a:latin typeface="+mj-lt"/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381850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4236"/>
            <a:ext cx="10515600" cy="49889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002060"/>
                </a:solidFill>
              </a:rPr>
              <a:t>1. </a:t>
            </a:r>
            <a:r>
              <a:rPr lang="cs-CZ" sz="4000" dirty="0" err="1">
                <a:solidFill>
                  <a:srgbClr val="002060"/>
                </a:solidFill>
              </a:rPr>
              <a:t>One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sometimes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2060"/>
                </a:solidFill>
              </a:rPr>
              <a:t>+</a:t>
            </a:r>
            <a:r>
              <a:rPr lang="cs-CZ" sz="3600" dirty="0" err="1">
                <a:solidFill>
                  <a:srgbClr val="FF0000"/>
                </a:solidFill>
              </a:rPr>
              <a:t>er</a:t>
            </a:r>
            <a:endParaRPr lang="cs-CZ" sz="36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ending</a:t>
            </a:r>
            <a:r>
              <a:rPr lang="cs-CZ" sz="3200" dirty="0">
                <a:solidFill>
                  <a:srgbClr val="002060"/>
                </a:solidFill>
              </a:rPr>
              <a:t> –</a:t>
            </a:r>
            <a:r>
              <a:rPr lang="cs-CZ" sz="3200" dirty="0">
                <a:solidFill>
                  <a:srgbClr val="00B050"/>
                </a:solidFill>
              </a:rPr>
              <a:t>y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-</a:t>
            </a:r>
            <a:r>
              <a:rPr lang="cs-CZ" sz="3200" dirty="0" err="1">
                <a:solidFill>
                  <a:srgbClr val="00B050"/>
                </a:solidFill>
              </a:rPr>
              <a:t>i</a:t>
            </a:r>
            <a:r>
              <a:rPr lang="cs-CZ" sz="3200" dirty="0" err="1">
                <a:solidFill>
                  <a:srgbClr val="FF0000"/>
                </a:solidFill>
              </a:rPr>
              <a:t>er</a:t>
            </a:r>
            <a:endParaRPr lang="cs-CZ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ending</a:t>
            </a:r>
            <a:r>
              <a:rPr lang="cs-CZ" sz="3200" dirty="0">
                <a:solidFill>
                  <a:srgbClr val="002060"/>
                </a:solidFill>
              </a:rPr>
              <a:t> –</a:t>
            </a:r>
            <a:r>
              <a:rPr lang="cs-CZ" sz="3200" dirty="0" err="1">
                <a:solidFill>
                  <a:srgbClr val="00B050"/>
                </a:solidFill>
              </a:rPr>
              <a:t>c</a:t>
            </a:r>
            <a:r>
              <a:rPr lang="cs-CZ" sz="3200" dirty="0" err="1">
                <a:solidFill>
                  <a:srgbClr val="002060"/>
                </a:solidFill>
              </a:rPr>
              <a:t>onsonant-</a:t>
            </a:r>
            <a:r>
              <a:rPr lang="cs-CZ" sz="3200" dirty="0" err="1">
                <a:solidFill>
                  <a:srgbClr val="00B050"/>
                </a:solidFill>
              </a:rPr>
              <a:t>v</a:t>
            </a:r>
            <a:r>
              <a:rPr lang="cs-CZ" sz="3200" dirty="0" err="1">
                <a:solidFill>
                  <a:srgbClr val="002060"/>
                </a:solidFill>
              </a:rPr>
              <a:t>owel-</a:t>
            </a:r>
            <a:r>
              <a:rPr lang="cs-CZ" sz="3200" dirty="0" err="1">
                <a:solidFill>
                  <a:srgbClr val="00B050"/>
                </a:solidFill>
              </a:rPr>
              <a:t>c</a:t>
            </a:r>
            <a:r>
              <a:rPr lang="cs-CZ" sz="3200" dirty="0" err="1">
                <a:solidFill>
                  <a:srgbClr val="002060"/>
                </a:solidFill>
              </a:rPr>
              <a:t>onsonant</a:t>
            </a:r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Double </a:t>
            </a:r>
          </a:p>
        </p:txBody>
      </p:sp>
    </p:spTree>
    <p:extLst>
      <p:ext uri="{BB962C8B-B14F-4D97-AF65-F5344CB8AC3E}">
        <p14:creationId xmlns:p14="http://schemas.microsoft.com/office/powerpoint/2010/main" val="145441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335"/>
            <a:ext cx="10515600" cy="51848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4300" dirty="0" err="1">
                <a:solidFill>
                  <a:srgbClr val="002060"/>
                </a:solidFill>
              </a:rPr>
              <a:t>One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syllable</a:t>
            </a:r>
            <a:r>
              <a:rPr lang="cs-CZ" sz="4300" dirty="0">
                <a:solidFill>
                  <a:srgbClr val="002060"/>
                </a:solidFill>
              </a:rPr>
              <a:t> (</a:t>
            </a:r>
            <a:r>
              <a:rPr lang="cs-CZ" sz="4300" dirty="0" err="1">
                <a:solidFill>
                  <a:srgbClr val="002060"/>
                </a:solidFill>
              </a:rPr>
              <a:t>sometimes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two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syllables</a:t>
            </a:r>
            <a:r>
              <a:rPr lang="cs-CZ" sz="4300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500" dirty="0">
                <a:solidFill>
                  <a:srgbClr val="002060"/>
                </a:solidFill>
              </a:rPr>
              <a:t>nice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nic</a:t>
            </a:r>
            <a:r>
              <a:rPr lang="cs-CZ" sz="3500" dirty="0" err="1">
                <a:solidFill>
                  <a:srgbClr val="FF0000"/>
                </a:solidFill>
              </a:rPr>
              <a:t>er</a:t>
            </a:r>
            <a:endParaRPr lang="cs-CZ" sz="3500" dirty="0">
              <a:solidFill>
                <a:srgbClr val="FF0000"/>
              </a:solidFill>
            </a:endParaRPr>
          </a:p>
          <a:p>
            <a:endParaRPr lang="cs-CZ" sz="3500" dirty="0">
              <a:solidFill>
                <a:srgbClr val="FF0000"/>
              </a:solidFill>
            </a:endParaRPr>
          </a:p>
          <a:p>
            <a:r>
              <a:rPr lang="cs-CZ" sz="3500" dirty="0">
                <a:solidFill>
                  <a:srgbClr val="002060"/>
                </a:solidFill>
              </a:rPr>
              <a:t>happ</a:t>
            </a:r>
            <a:r>
              <a:rPr lang="cs-CZ" sz="3500" dirty="0">
                <a:solidFill>
                  <a:srgbClr val="00B050"/>
                </a:solidFill>
              </a:rPr>
              <a:t>y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happ</a:t>
            </a:r>
            <a:r>
              <a:rPr lang="cs-CZ" sz="3500" dirty="0" err="1">
                <a:solidFill>
                  <a:srgbClr val="00B050"/>
                </a:solidFill>
              </a:rPr>
              <a:t>i</a:t>
            </a:r>
            <a:r>
              <a:rPr lang="cs-CZ" sz="3500" dirty="0" err="1">
                <a:solidFill>
                  <a:srgbClr val="FF0000"/>
                </a:solidFill>
              </a:rPr>
              <a:t>er</a:t>
            </a:r>
            <a:endParaRPr lang="cs-CZ" sz="3500" dirty="0">
              <a:solidFill>
                <a:srgbClr val="FF0000"/>
              </a:solidFill>
            </a:endParaRPr>
          </a:p>
          <a:p>
            <a:endParaRPr lang="cs-CZ" sz="3500" dirty="0">
              <a:solidFill>
                <a:srgbClr val="FF0000"/>
              </a:solidFill>
            </a:endParaRPr>
          </a:p>
          <a:p>
            <a:r>
              <a:rPr lang="cs-CZ" sz="3500" dirty="0">
                <a:solidFill>
                  <a:srgbClr val="00B050"/>
                </a:solidFill>
              </a:rPr>
              <a:t>big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bi</a:t>
            </a:r>
            <a:r>
              <a:rPr lang="cs-CZ" sz="3500" dirty="0" err="1">
                <a:solidFill>
                  <a:srgbClr val="00B050"/>
                </a:solidFill>
              </a:rPr>
              <a:t>gg</a:t>
            </a:r>
            <a:r>
              <a:rPr lang="cs-CZ" sz="3500" dirty="0" err="1">
                <a:solidFill>
                  <a:srgbClr val="FF0000"/>
                </a:solidFill>
              </a:rPr>
              <a:t>er</a:t>
            </a:r>
            <a:endParaRPr lang="cs-CZ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0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002060"/>
                </a:solidFill>
              </a:rPr>
              <a:t>2. </a:t>
            </a: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or</a:t>
            </a:r>
            <a:r>
              <a:rPr lang="cs-CZ" sz="4000" dirty="0">
                <a:solidFill>
                  <a:srgbClr val="002060"/>
                </a:solidFill>
              </a:rPr>
              <a:t> more)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MORE +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LESS -</a:t>
            </a:r>
          </a:p>
        </p:txBody>
      </p:sp>
    </p:spTree>
    <p:extLst>
      <p:ext uri="{BB962C8B-B14F-4D97-AF65-F5344CB8AC3E}">
        <p14:creationId xmlns:p14="http://schemas.microsoft.com/office/powerpoint/2010/main" val="28663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17A97-DE8F-4937-8EDD-D86C709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Comparative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8B8569-B7B6-46D5-A323-F9FA6251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>
                <a:solidFill>
                  <a:srgbClr val="002060"/>
                </a:solidFill>
              </a:rPr>
              <a:t>Two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syllables</a:t>
            </a:r>
            <a:r>
              <a:rPr lang="cs-CZ" sz="4000" dirty="0">
                <a:solidFill>
                  <a:srgbClr val="002060"/>
                </a:solidFill>
              </a:rPr>
              <a:t> (</a:t>
            </a:r>
            <a:r>
              <a:rPr lang="cs-CZ" sz="4000" dirty="0" err="1">
                <a:solidFill>
                  <a:srgbClr val="002060"/>
                </a:solidFill>
              </a:rPr>
              <a:t>or</a:t>
            </a:r>
            <a:r>
              <a:rPr lang="cs-CZ" sz="4000" dirty="0">
                <a:solidFill>
                  <a:srgbClr val="002060"/>
                </a:solidFill>
              </a:rPr>
              <a:t> more)</a:t>
            </a:r>
          </a:p>
          <a:p>
            <a:pPr marL="0" indent="0">
              <a:buNone/>
            </a:pP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talented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FF0000"/>
                </a:solidFill>
              </a:rPr>
              <a:t>more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talented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adventurous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FF0000"/>
                </a:solidFill>
              </a:rPr>
              <a:t>less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adventurous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8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369584"/>
              </p:ext>
            </p:extLst>
          </p:nvPr>
        </p:nvGraphicFramePr>
        <p:xfrm>
          <a:off x="1168401" y="469899"/>
          <a:ext cx="8991600" cy="606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>
                  <a:extLst>
                    <a:ext uri="{9D8B030D-6E8A-4147-A177-3AD203B41FA5}">
                      <a16:colId xmlns:a16="http://schemas.microsoft.com/office/drawing/2014/main" val="4125903709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82225469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745884133"/>
                    </a:ext>
                  </a:extLst>
                </a:gridCol>
              </a:tblGrid>
              <a:tr h="812971">
                <a:tc gridSpan="3">
                  <a:txBody>
                    <a:bodyPr/>
                    <a:lstStyle/>
                    <a:p>
                      <a:r>
                        <a:rPr lang="cs-CZ" sz="4400" dirty="0">
                          <a:solidFill>
                            <a:srgbClr val="002060"/>
                          </a:solidFill>
                        </a:rPr>
                        <a:t>COMPARATIVE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869449"/>
                  </a:ext>
                </a:extLst>
              </a:tr>
              <a:tr h="812971">
                <a:tc rowSpan="3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ONE SYLLABLE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(TWO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SYLLABLES)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+ER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15716"/>
                  </a:ext>
                </a:extLst>
              </a:tr>
              <a:tr h="812971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-Y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+IER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26672"/>
                  </a:ext>
                </a:extLst>
              </a:tr>
              <a:tr h="2001829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VOWEL</a:t>
                      </a:r>
                    </a:p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CONSONANT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DOUBLE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80590"/>
                  </a:ext>
                </a:extLst>
              </a:tr>
              <a:tr h="812971">
                <a:tc row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TWO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SYLLABLES</a:t>
                      </a:r>
                    </a:p>
                    <a:p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(AND MORE)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MORE     +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971953"/>
                  </a:ext>
                </a:extLst>
              </a:tr>
              <a:tr h="812971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LESS        -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8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23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0445A-7943-4365-839E-90EF4892D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Not as….as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1B4241-76E5-4CAB-B5E9-CE354646B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dirty="0">
                <a:solidFill>
                  <a:srgbClr val="002060"/>
                </a:solidFill>
              </a:rPr>
              <a:t>My pizza </a:t>
            </a:r>
            <a:r>
              <a:rPr lang="cs-CZ" sz="3600" dirty="0" err="1">
                <a:solidFill>
                  <a:srgbClr val="002060"/>
                </a:solidFill>
              </a:rPr>
              <a:t>is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>
                <a:solidFill>
                  <a:srgbClr val="FF0000"/>
                </a:solidFill>
              </a:rPr>
              <a:t>not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>
                <a:solidFill>
                  <a:srgbClr val="00B050"/>
                </a:solidFill>
              </a:rPr>
              <a:t>as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good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>
                <a:solidFill>
                  <a:srgbClr val="00B050"/>
                </a:solidFill>
              </a:rPr>
              <a:t>as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your</a:t>
            </a:r>
            <a:r>
              <a:rPr lang="cs-CZ" sz="3600" dirty="0">
                <a:solidFill>
                  <a:srgbClr val="002060"/>
                </a:solidFill>
              </a:rPr>
              <a:t> pizza.</a:t>
            </a:r>
          </a:p>
        </p:txBody>
      </p:sp>
    </p:spTree>
    <p:extLst>
      <p:ext uri="{BB962C8B-B14F-4D97-AF65-F5344CB8AC3E}">
        <p14:creationId xmlns:p14="http://schemas.microsoft.com/office/powerpoint/2010/main" val="403425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0445A-7943-4365-839E-90EF4892D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Than</a:t>
            </a:r>
            <a:endParaRPr lang="cs-CZ" sz="54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1B4241-76E5-4CAB-B5E9-CE354646B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dirty="0" err="1">
                <a:solidFill>
                  <a:srgbClr val="002060"/>
                </a:solidFill>
              </a:rPr>
              <a:t>Your</a:t>
            </a:r>
            <a:r>
              <a:rPr lang="cs-CZ" sz="3600" dirty="0">
                <a:solidFill>
                  <a:srgbClr val="002060"/>
                </a:solidFill>
              </a:rPr>
              <a:t> pizza </a:t>
            </a:r>
            <a:r>
              <a:rPr lang="cs-CZ" sz="3600" dirty="0" err="1">
                <a:solidFill>
                  <a:srgbClr val="002060"/>
                </a:solidFill>
              </a:rPr>
              <a:t>is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tast</a:t>
            </a:r>
            <a:r>
              <a:rPr lang="cs-CZ" sz="3600" b="1" u="sng" dirty="0" err="1">
                <a:solidFill>
                  <a:srgbClr val="00B050"/>
                </a:solidFill>
              </a:rPr>
              <a:t>i</a:t>
            </a:r>
            <a:r>
              <a:rPr lang="cs-CZ" sz="3600" b="1" u="sng" dirty="0" err="1">
                <a:solidFill>
                  <a:srgbClr val="FF0000"/>
                </a:solidFill>
              </a:rPr>
              <a:t>er</a:t>
            </a:r>
            <a:r>
              <a:rPr lang="cs-CZ" sz="3600" dirty="0">
                <a:solidFill>
                  <a:srgbClr val="FF0000"/>
                </a:solidFill>
              </a:rPr>
              <a:t> </a:t>
            </a:r>
            <a:r>
              <a:rPr lang="cs-CZ" sz="3600" dirty="0" err="1">
                <a:solidFill>
                  <a:srgbClr val="FF0000"/>
                </a:solidFill>
              </a:rPr>
              <a:t>than</a:t>
            </a:r>
            <a:r>
              <a:rPr lang="cs-CZ" sz="3600" dirty="0">
                <a:solidFill>
                  <a:srgbClr val="FF0000"/>
                </a:solidFill>
              </a:rPr>
              <a:t> </a:t>
            </a:r>
            <a:r>
              <a:rPr lang="cs-CZ" sz="3600" dirty="0">
                <a:solidFill>
                  <a:srgbClr val="002060"/>
                </a:solidFill>
              </a:rPr>
              <a:t>my pizza.</a:t>
            </a:r>
          </a:p>
        </p:txBody>
      </p:sp>
    </p:spTree>
    <p:extLst>
      <p:ext uri="{BB962C8B-B14F-4D97-AF65-F5344CB8AC3E}">
        <p14:creationId xmlns:p14="http://schemas.microsoft.com/office/powerpoint/2010/main" val="24710567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488</Words>
  <Application>Microsoft Office PowerPoint</Application>
  <PresentationFormat>Širokoúhlá obrazovka</PresentationFormat>
  <Paragraphs>208</Paragraphs>
  <Slides>24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Motiv Office</vt:lpstr>
      <vt:lpstr>COMPARATIVE,SUPERLATIVE</vt:lpstr>
      <vt:lpstr>ADJECTIVES</vt:lpstr>
      <vt:lpstr>Comparative</vt:lpstr>
      <vt:lpstr>Comparative</vt:lpstr>
      <vt:lpstr>Comparative</vt:lpstr>
      <vt:lpstr>Comparative</vt:lpstr>
      <vt:lpstr>Prezentace aplikace PowerPoint</vt:lpstr>
      <vt:lpstr>Not as….as</vt:lpstr>
      <vt:lpstr>Than</vt:lpstr>
      <vt:lpstr>Superlative</vt:lpstr>
      <vt:lpstr>Superlative</vt:lpstr>
      <vt:lpstr>Superlative</vt:lpstr>
      <vt:lpstr>Superlative</vt:lpstr>
      <vt:lpstr>Prezentace aplikace PowerPoint</vt:lpstr>
      <vt:lpstr>The/my,your,his,her,its,our,your,their</vt:lpstr>
      <vt:lpstr> </vt:lpstr>
      <vt:lpstr>ADVERBS</vt:lpstr>
      <vt:lpstr>Comparative</vt:lpstr>
      <vt:lpstr>Comparative</vt:lpstr>
      <vt:lpstr>Superlative</vt:lpstr>
      <vt:lpstr>Superlative</vt:lpstr>
      <vt:lpstr> 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COMPARATIVE,SUPERLATIVE</dc:title>
  <dc:creator>Krejčová Kristýna</dc:creator>
  <cp:lastModifiedBy>Kristýna Krejčová</cp:lastModifiedBy>
  <cp:revision>11</cp:revision>
  <dcterms:created xsi:type="dcterms:W3CDTF">2018-03-12T13:43:43Z</dcterms:created>
  <dcterms:modified xsi:type="dcterms:W3CDTF">2020-11-20T10:45:59Z</dcterms:modified>
</cp:coreProperties>
</file>