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89" r:id="rId2"/>
    <p:sldId id="337" r:id="rId3"/>
    <p:sldId id="290" r:id="rId4"/>
    <p:sldId id="338" r:id="rId5"/>
    <p:sldId id="339" r:id="rId6"/>
    <p:sldId id="340" r:id="rId7"/>
    <p:sldId id="341" r:id="rId8"/>
    <p:sldId id="34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44" r:id="rId25"/>
    <p:sldId id="345" r:id="rId26"/>
    <p:sldId id="346" r:id="rId27"/>
    <p:sldId id="347" r:id="rId28"/>
    <p:sldId id="348" r:id="rId29"/>
    <p:sldId id="349" r:id="rId30"/>
    <p:sldId id="256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319" r:id="rId48"/>
    <p:sldId id="350" r:id="rId49"/>
    <p:sldId id="351" r:id="rId50"/>
    <p:sldId id="352" r:id="rId51"/>
    <p:sldId id="353" r:id="rId52"/>
    <p:sldId id="354" r:id="rId53"/>
    <p:sldId id="355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8DE89-B81E-4E16-8E56-DF296E06F1F4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23990-60AC-4C09-A5B1-855226D513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5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1A879531-544F-40AA-A9B6-FF39C6A11C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47AC7EC1-A8BE-43FF-8814-DEE01DF484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36A8D5BD-F0EE-4D5D-B725-D1D87E351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D5BCEB-AD41-41A7-B444-348686393B0B}" type="slidenum">
              <a:rPr lang="cs-CZ" altLang="cs-CZ"/>
              <a:pPr/>
              <a:t>80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60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85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4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1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7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66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21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43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3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5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15AD-64CE-4C2A-9BDC-E1BE6FAB8A6B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1AA33-F702-449D-8A65-7C89A4DF3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63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continuous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7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heldon tra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5667375" cy="3743325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530120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Sheldon </a:t>
            </a:r>
            <a:r>
              <a:rPr lang="en-US" sz="2800" dirty="0">
                <a:solidFill>
                  <a:srgbClr val="FF0000"/>
                </a:solidFill>
              </a:rPr>
              <a:t>loves</a:t>
            </a:r>
            <a:r>
              <a:rPr lang="en-US" sz="2800" dirty="0">
                <a:solidFill>
                  <a:srgbClr val="002060"/>
                </a:solidFill>
              </a:rPr>
              <a:t> trains. He </a:t>
            </a:r>
            <a:r>
              <a:rPr lang="en-US" sz="2800" dirty="0">
                <a:solidFill>
                  <a:srgbClr val="FF0000"/>
                </a:solidFill>
              </a:rPr>
              <a:t>is playing</a:t>
            </a:r>
            <a:r>
              <a:rPr lang="en-US" sz="2800" dirty="0">
                <a:solidFill>
                  <a:srgbClr val="002060"/>
                </a:solidFill>
              </a:rPr>
              <a:t> with a model train right now.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318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in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350000" cy="4229100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5445224"/>
            <a:ext cx="7961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They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(eat) Chinese every Friday.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201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in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350000" cy="4229100"/>
          </a:xfrm>
        </p:spPr>
      </p:pic>
      <p:sp>
        <p:nvSpPr>
          <p:cNvPr id="5" name="TextovéPole 4"/>
          <p:cNvSpPr txBox="1"/>
          <p:nvPr/>
        </p:nvSpPr>
        <p:spPr>
          <a:xfrm>
            <a:off x="683568" y="5445224"/>
            <a:ext cx="7961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They </a:t>
            </a:r>
            <a:r>
              <a:rPr lang="en-US" sz="2800" dirty="0">
                <a:solidFill>
                  <a:srgbClr val="FF0000"/>
                </a:solidFill>
              </a:rPr>
              <a:t>eat</a:t>
            </a:r>
            <a:r>
              <a:rPr lang="en-US" sz="2800" dirty="0">
                <a:solidFill>
                  <a:srgbClr val="002060"/>
                </a:solidFill>
              </a:rPr>
              <a:t> Chinese every Friday.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625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43608" y="530120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Sheldon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(sing) with Leonard’s mother.</a:t>
            </a: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7" name="Zástupný symbol pro obsah 6" descr="sheldon-and-mrs-hofstadter-s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646290" cy="3289548"/>
          </a:xfrm>
        </p:spPr>
      </p:pic>
    </p:spTree>
    <p:extLst>
      <p:ext uri="{BB962C8B-B14F-4D97-AF65-F5344CB8AC3E}">
        <p14:creationId xmlns:p14="http://schemas.microsoft.com/office/powerpoint/2010/main" val="47974169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43608" y="530120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Sheldon </a:t>
            </a:r>
            <a:r>
              <a:rPr lang="en-US" sz="2800" dirty="0">
                <a:solidFill>
                  <a:srgbClr val="FF0000"/>
                </a:solidFill>
              </a:rPr>
              <a:t>is singing</a:t>
            </a:r>
            <a:r>
              <a:rPr lang="en-US" sz="2800" dirty="0">
                <a:solidFill>
                  <a:srgbClr val="002060"/>
                </a:solidFill>
              </a:rPr>
              <a:t> with Leonard’s mother.</a:t>
            </a: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7" name="Zástupný symbol pro obsah 6" descr="sheldon-and-mrs-hofstadter-s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646290" cy="3289548"/>
          </a:xfrm>
        </p:spPr>
      </p:pic>
    </p:spTree>
    <p:extLst>
      <p:ext uri="{BB962C8B-B14F-4D97-AF65-F5344CB8AC3E}">
        <p14:creationId xmlns:p14="http://schemas.microsoft.com/office/powerpoint/2010/main" val="40597489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omic book st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350000" cy="4241800"/>
          </a:xfrm>
        </p:spPr>
      </p:pic>
      <p:sp>
        <p:nvSpPr>
          <p:cNvPr id="7" name="TextovéPole 6"/>
          <p:cNvSpPr txBox="1"/>
          <p:nvPr/>
        </p:nvSpPr>
        <p:spPr>
          <a:xfrm>
            <a:off x="1043608" y="537321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They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(go) to the comic book store every  Wednesday.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04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comic book st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350000" cy="4241800"/>
          </a:xfrm>
        </p:spPr>
      </p:pic>
      <p:sp>
        <p:nvSpPr>
          <p:cNvPr id="7" name="TextovéPole 6"/>
          <p:cNvSpPr txBox="1"/>
          <p:nvPr/>
        </p:nvSpPr>
        <p:spPr>
          <a:xfrm>
            <a:off x="395536" y="55892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They </a:t>
            </a:r>
            <a:r>
              <a:rPr lang="en-US" sz="2800" dirty="0">
                <a:solidFill>
                  <a:srgbClr val="FF0000"/>
                </a:solidFill>
              </a:rPr>
              <a:t>go</a:t>
            </a:r>
            <a:r>
              <a:rPr lang="en-US" sz="2800" dirty="0">
                <a:solidFill>
                  <a:srgbClr val="002060"/>
                </a:solidFill>
              </a:rPr>
              <a:t> to the comic book store every  Wednesday.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582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enny w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80920" cy="4968552"/>
          </a:xfrm>
        </p:spPr>
      </p:pic>
      <p:sp>
        <p:nvSpPr>
          <p:cNvPr id="6" name="TextovéPole 5"/>
          <p:cNvSpPr txBox="1"/>
          <p:nvPr/>
        </p:nvSpPr>
        <p:spPr>
          <a:xfrm>
            <a:off x="395536" y="57332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Penny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(not usually play) PC games. But she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(play) </a:t>
            </a:r>
            <a:r>
              <a:rPr lang="cs-CZ" sz="2800" dirty="0" err="1">
                <a:solidFill>
                  <a:srgbClr val="002060"/>
                </a:solidFill>
              </a:rPr>
              <a:t>Age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of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Conan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right now.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69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enny w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80920" cy="4968552"/>
          </a:xfrm>
        </p:spPr>
      </p:pic>
      <p:sp>
        <p:nvSpPr>
          <p:cNvPr id="6" name="TextovéPole 5"/>
          <p:cNvSpPr txBox="1"/>
          <p:nvPr/>
        </p:nvSpPr>
        <p:spPr>
          <a:xfrm>
            <a:off x="395536" y="57332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Penny </a:t>
            </a:r>
            <a:r>
              <a:rPr lang="en-US" sz="2800" dirty="0">
                <a:solidFill>
                  <a:srgbClr val="FF0000"/>
                </a:solidFill>
              </a:rPr>
              <a:t>doesn’t usually play</a:t>
            </a:r>
            <a:r>
              <a:rPr lang="en-US" sz="2800" dirty="0">
                <a:solidFill>
                  <a:srgbClr val="002060"/>
                </a:solidFill>
              </a:rPr>
              <a:t> PC games. But she </a:t>
            </a:r>
            <a:r>
              <a:rPr lang="en-US" sz="2800" dirty="0">
                <a:solidFill>
                  <a:srgbClr val="FF0000"/>
                </a:solidFill>
              </a:rPr>
              <a:t>is playing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Age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of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Conan</a:t>
            </a:r>
            <a:r>
              <a:rPr lang="en-US" sz="2800" dirty="0">
                <a:solidFill>
                  <a:srgbClr val="002060"/>
                </a:solidFill>
              </a:rPr>
              <a:t> right now.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946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eese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350000" cy="4241800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522920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Penny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(work) at the Cheesecake factory. She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(serve) Sheldon at the moment.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313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u="sng" dirty="0" err="1">
                <a:solidFill>
                  <a:schemeClr val="tx2">
                    <a:lumMod val="75000"/>
                  </a:schemeClr>
                </a:solidFill>
              </a:rPr>
              <a:t>Review</a:t>
            </a: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u="sng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u="sng" dirty="0" err="1">
                <a:solidFill>
                  <a:schemeClr val="tx2">
                    <a:lumMod val="75000"/>
                  </a:schemeClr>
                </a:solidFill>
              </a:rPr>
              <a:t>tenses</a:t>
            </a: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cs-CZ" u="sng" dirty="0">
                <a:solidFill>
                  <a:schemeClr val="tx2">
                    <a:lumMod val="75000"/>
                  </a:schemeClr>
                </a:solidFill>
              </a:rPr>
            </a:br>
            <a:endParaRPr lang="cs-CZ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pictures</a:t>
            </a:r>
            <a:r>
              <a:rPr lang="cs-CZ" dirty="0"/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57200" y="530120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000">
                <a:solidFill>
                  <a:schemeClr val="tx2">
                    <a:lumMod val="60000"/>
                    <a:lumOff val="40000"/>
                  </a:schemeClr>
                </a:solidFill>
              </a:rPr>
              <a:t>Kristýna Krejčová</a:t>
            </a:r>
            <a:endParaRPr lang="cs-C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eese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350000" cy="4241800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522920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Penny</a:t>
            </a:r>
            <a:r>
              <a:rPr lang="en-US" sz="2800" dirty="0">
                <a:solidFill>
                  <a:srgbClr val="FF0000"/>
                </a:solidFill>
              </a:rPr>
              <a:t> works</a:t>
            </a:r>
            <a:r>
              <a:rPr lang="en-US" sz="2800" dirty="0">
                <a:solidFill>
                  <a:srgbClr val="002060"/>
                </a:solidFill>
              </a:rPr>
              <a:t> at the Cheesecake factory. She </a:t>
            </a:r>
            <a:r>
              <a:rPr lang="en-US" sz="2800" dirty="0">
                <a:solidFill>
                  <a:srgbClr val="FF0000"/>
                </a:solidFill>
              </a:rPr>
              <a:t>is serving</a:t>
            </a:r>
            <a:r>
              <a:rPr lang="en-US" sz="2800" dirty="0">
                <a:solidFill>
                  <a:srgbClr val="002060"/>
                </a:solidFill>
              </a:rPr>
              <a:t> Sheldon at the moment.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806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The-Hamburger-Postulate-The-Big-Bang-The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4968552" cy="3240360"/>
          </a:xfrm>
        </p:spPr>
      </p:pic>
      <p:sp>
        <p:nvSpPr>
          <p:cNvPr id="7" name="TextovéPole 6"/>
          <p:cNvSpPr txBox="1"/>
          <p:nvPr/>
        </p:nvSpPr>
        <p:spPr>
          <a:xfrm>
            <a:off x="323528" y="4797152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Leonard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(play) the violoncello. She </a:t>
            </a:r>
            <a:r>
              <a:rPr lang="en-US" sz="2800" u="sng" dirty="0">
                <a:solidFill>
                  <a:srgbClr val="002060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(play) the violin but she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 (not play) at the moment.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715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The-Hamburger-Postulate-The-Big-Bang-The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4968552" cy="3240360"/>
          </a:xfrm>
        </p:spPr>
      </p:pic>
      <p:sp>
        <p:nvSpPr>
          <p:cNvPr id="7" name="TextovéPole 6"/>
          <p:cNvSpPr txBox="1"/>
          <p:nvPr/>
        </p:nvSpPr>
        <p:spPr>
          <a:xfrm>
            <a:off x="323528" y="4797152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Leonard </a:t>
            </a:r>
            <a:r>
              <a:rPr lang="en-US" sz="2800" dirty="0">
                <a:solidFill>
                  <a:srgbClr val="FF0000"/>
                </a:solidFill>
              </a:rPr>
              <a:t>is playing</a:t>
            </a:r>
            <a:r>
              <a:rPr lang="en-US" sz="2800" dirty="0">
                <a:solidFill>
                  <a:srgbClr val="002060"/>
                </a:solidFill>
              </a:rPr>
              <a:t> the violoncello. She </a:t>
            </a:r>
            <a:r>
              <a:rPr lang="en-US" sz="2800" dirty="0">
                <a:solidFill>
                  <a:srgbClr val="FF0000"/>
                </a:solidFill>
              </a:rPr>
              <a:t>plays</a:t>
            </a:r>
            <a:r>
              <a:rPr lang="en-US" sz="2800" dirty="0">
                <a:solidFill>
                  <a:srgbClr val="002060"/>
                </a:solidFill>
              </a:rPr>
              <a:t> the violin but she </a:t>
            </a:r>
            <a:r>
              <a:rPr lang="en-US" sz="2800" dirty="0">
                <a:solidFill>
                  <a:srgbClr val="FF0000"/>
                </a:solidFill>
              </a:rPr>
              <a:t>isn’t playing </a:t>
            </a:r>
            <a:r>
              <a:rPr lang="en-US" sz="2800" dirty="0">
                <a:solidFill>
                  <a:srgbClr val="002060"/>
                </a:solidFill>
              </a:rPr>
              <a:t>at the moment.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0774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_____ you _____(like) learning English?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 </a:t>
            </a:r>
            <a:r>
              <a:rPr lang="en-US" u="sng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 (not understand) this </a:t>
            </a:r>
            <a:r>
              <a:rPr lang="en-US" dirty="0" err="1">
                <a:solidFill>
                  <a:srgbClr val="002060"/>
                </a:solidFill>
              </a:rPr>
              <a:t>programme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Jim and his father </a:t>
            </a:r>
            <a:r>
              <a:rPr lang="en-US" u="sng" dirty="0">
                <a:solidFill>
                  <a:srgbClr val="002060"/>
                </a:solidFill>
              </a:rPr>
              <a:t>		 </a:t>
            </a:r>
            <a:r>
              <a:rPr lang="en-US" dirty="0">
                <a:solidFill>
                  <a:srgbClr val="002060"/>
                </a:solidFill>
              </a:rPr>
              <a:t>(not watch) TV. They’re asleep.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Tony is upstairs in the bathroom. He </a:t>
            </a:r>
            <a:r>
              <a:rPr lang="en-US" u="sng" dirty="0">
                <a:solidFill>
                  <a:srgbClr val="002060"/>
                </a:solidFill>
              </a:rPr>
              <a:t>	 </a:t>
            </a:r>
            <a:r>
              <a:rPr lang="en-US" dirty="0">
                <a:solidFill>
                  <a:srgbClr val="002060"/>
                </a:solidFill>
              </a:rPr>
              <a:t>(wash) his hair.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Why </a:t>
            </a:r>
            <a:r>
              <a:rPr lang="en-US" u="sng" dirty="0">
                <a:solidFill>
                  <a:srgbClr val="002060"/>
                </a:solidFill>
              </a:rPr>
              <a:t>	  </a:t>
            </a:r>
            <a:r>
              <a:rPr lang="en-US" dirty="0">
                <a:solidFill>
                  <a:srgbClr val="002060"/>
                </a:solidFill>
              </a:rPr>
              <a:t> we </a:t>
            </a:r>
            <a:r>
              <a:rPr lang="en-US" u="sng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(run)? Are we late?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There are some strange noises in the sitting room. What </a:t>
            </a:r>
            <a:r>
              <a:rPr lang="en-US" u="sng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 Tom </a:t>
            </a:r>
            <a:r>
              <a:rPr lang="en-US" u="sng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 (do)?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What time </a:t>
            </a:r>
            <a:r>
              <a:rPr lang="en-US" u="sng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 John </a:t>
            </a:r>
            <a:r>
              <a:rPr lang="en-US" u="sng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</a:rPr>
              <a:t> (get up) every day?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 always </a:t>
            </a:r>
            <a:r>
              <a:rPr lang="en-US" u="sng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</a:rPr>
              <a:t> (stay) in the same hotel in London.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____ it </a:t>
            </a:r>
            <a:r>
              <a:rPr lang="en-US" u="sng" dirty="0">
                <a:solidFill>
                  <a:srgbClr val="002060"/>
                </a:solidFill>
              </a:rPr>
              <a:t>		 </a:t>
            </a:r>
            <a:r>
              <a:rPr lang="en-US" dirty="0">
                <a:solidFill>
                  <a:srgbClr val="002060"/>
                </a:solidFill>
              </a:rPr>
              <a:t> (snow) in winter in your country?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Do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 English?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understand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Jim and his father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aren’t watching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TV. They’re asleep.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Tony is upstairs in the bathroom. 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washing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 hair.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Are we late?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some strange noises in the sitting room. What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time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John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up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every day?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always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same hotel in London.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snow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winter in your country?</a:t>
            </a:r>
          </a:p>
        </p:txBody>
      </p:sp>
    </p:spTree>
    <p:extLst>
      <p:ext uri="{BB962C8B-B14F-4D97-AF65-F5344CB8AC3E}">
        <p14:creationId xmlns:p14="http://schemas.microsoft.com/office/powerpoint/2010/main" val="1383372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79512" y="2564904"/>
            <a:ext cx="8784976" cy="4104456"/>
          </a:xfrm>
        </p:spPr>
        <p:txBody>
          <a:bodyPr numCol="3"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1200" dirty="0">
                <a:solidFill>
                  <a:srgbClr val="002060"/>
                </a:solidFill>
              </a:rPr>
              <a:t>I </a:t>
            </a:r>
            <a:r>
              <a:rPr lang="cs-CZ" sz="11200" dirty="0" err="1">
                <a:solidFill>
                  <a:srgbClr val="002060"/>
                </a:solidFill>
              </a:rPr>
              <a:t>work</a:t>
            </a:r>
            <a:r>
              <a:rPr lang="cs-CZ" sz="11200" dirty="0" err="1">
                <a:solidFill>
                  <a:srgbClr val="FF0000"/>
                </a:solidFill>
              </a:rPr>
              <a:t>ed</a:t>
            </a:r>
            <a:endParaRPr lang="cs-CZ" sz="11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1200" dirty="0" err="1">
                <a:solidFill>
                  <a:srgbClr val="002060"/>
                </a:solidFill>
              </a:rPr>
              <a:t>You</a:t>
            </a:r>
            <a:r>
              <a:rPr lang="cs-CZ" sz="11200" dirty="0">
                <a:solidFill>
                  <a:srgbClr val="002060"/>
                </a:solidFill>
              </a:rPr>
              <a:t> </a:t>
            </a:r>
            <a:r>
              <a:rPr lang="cs-CZ" sz="11200" dirty="0" err="1">
                <a:solidFill>
                  <a:srgbClr val="002060"/>
                </a:solidFill>
              </a:rPr>
              <a:t>work</a:t>
            </a:r>
            <a:r>
              <a:rPr lang="cs-CZ" sz="11200" dirty="0" err="1">
                <a:solidFill>
                  <a:srgbClr val="FF0000"/>
                </a:solidFill>
              </a:rPr>
              <a:t>ed</a:t>
            </a:r>
            <a:endParaRPr lang="cs-CZ" sz="11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1200" dirty="0">
                <a:solidFill>
                  <a:srgbClr val="002060"/>
                </a:solidFill>
              </a:rPr>
              <a:t>He </a:t>
            </a:r>
            <a:r>
              <a:rPr lang="cs-CZ" sz="11200" dirty="0" err="1">
                <a:solidFill>
                  <a:srgbClr val="002060"/>
                </a:solidFill>
              </a:rPr>
              <a:t>work</a:t>
            </a:r>
            <a:r>
              <a:rPr lang="cs-CZ" sz="11200" dirty="0" err="1">
                <a:solidFill>
                  <a:srgbClr val="FF0000"/>
                </a:solidFill>
              </a:rPr>
              <a:t>ed</a:t>
            </a:r>
            <a:endParaRPr lang="cs-CZ" sz="11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1200" dirty="0" err="1">
                <a:solidFill>
                  <a:srgbClr val="002060"/>
                </a:solidFill>
              </a:rPr>
              <a:t>She</a:t>
            </a:r>
            <a:r>
              <a:rPr lang="cs-CZ" sz="11200" dirty="0">
                <a:solidFill>
                  <a:srgbClr val="002060"/>
                </a:solidFill>
              </a:rPr>
              <a:t> </a:t>
            </a:r>
            <a:r>
              <a:rPr lang="cs-CZ" sz="11200" dirty="0" err="1">
                <a:solidFill>
                  <a:srgbClr val="002060"/>
                </a:solidFill>
              </a:rPr>
              <a:t>work</a:t>
            </a:r>
            <a:r>
              <a:rPr lang="cs-CZ" sz="11200" dirty="0" err="1">
                <a:solidFill>
                  <a:srgbClr val="FF0000"/>
                </a:solidFill>
              </a:rPr>
              <a:t>ed</a:t>
            </a:r>
            <a:endParaRPr lang="cs-CZ" sz="11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1200" dirty="0" err="1">
                <a:solidFill>
                  <a:srgbClr val="002060"/>
                </a:solidFill>
              </a:rPr>
              <a:t>It</a:t>
            </a:r>
            <a:r>
              <a:rPr lang="cs-CZ" sz="11200" dirty="0">
                <a:solidFill>
                  <a:srgbClr val="002060"/>
                </a:solidFill>
              </a:rPr>
              <a:t> </a:t>
            </a:r>
            <a:r>
              <a:rPr lang="cs-CZ" sz="11200" dirty="0" err="1">
                <a:solidFill>
                  <a:srgbClr val="002060"/>
                </a:solidFill>
              </a:rPr>
              <a:t>work</a:t>
            </a:r>
            <a:r>
              <a:rPr lang="cs-CZ" sz="11200" dirty="0" err="1">
                <a:solidFill>
                  <a:srgbClr val="FF0000"/>
                </a:solidFill>
              </a:rPr>
              <a:t>ed</a:t>
            </a: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1200" dirty="0" err="1">
                <a:solidFill>
                  <a:srgbClr val="002060"/>
                </a:solidFill>
              </a:rPr>
              <a:t>We</a:t>
            </a:r>
            <a:r>
              <a:rPr lang="cs-CZ" sz="11200" dirty="0">
                <a:solidFill>
                  <a:srgbClr val="002060"/>
                </a:solidFill>
              </a:rPr>
              <a:t> </a:t>
            </a:r>
            <a:r>
              <a:rPr lang="cs-CZ" sz="11200" dirty="0" err="1">
                <a:solidFill>
                  <a:srgbClr val="002060"/>
                </a:solidFill>
              </a:rPr>
              <a:t>work</a:t>
            </a:r>
            <a:r>
              <a:rPr lang="cs-CZ" sz="11200" dirty="0" err="1">
                <a:solidFill>
                  <a:srgbClr val="FF0000"/>
                </a:solidFill>
              </a:rPr>
              <a:t>ed</a:t>
            </a:r>
            <a:endParaRPr lang="cs-CZ" sz="11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1200" dirty="0" err="1">
                <a:solidFill>
                  <a:srgbClr val="002060"/>
                </a:solidFill>
              </a:rPr>
              <a:t>You</a:t>
            </a:r>
            <a:r>
              <a:rPr lang="cs-CZ" sz="11200" dirty="0">
                <a:solidFill>
                  <a:srgbClr val="002060"/>
                </a:solidFill>
              </a:rPr>
              <a:t> </a:t>
            </a:r>
            <a:r>
              <a:rPr lang="cs-CZ" sz="11200" dirty="0" err="1">
                <a:solidFill>
                  <a:srgbClr val="002060"/>
                </a:solidFill>
              </a:rPr>
              <a:t>work</a:t>
            </a:r>
            <a:r>
              <a:rPr lang="cs-CZ" sz="11200" dirty="0" err="1">
                <a:solidFill>
                  <a:srgbClr val="FF0000"/>
                </a:solidFill>
              </a:rPr>
              <a:t>ed</a:t>
            </a:r>
            <a:r>
              <a:rPr lang="cs-CZ" sz="11200" dirty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1200" dirty="0" err="1">
                <a:solidFill>
                  <a:srgbClr val="002060"/>
                </a:solidFill>
              </a:rPr>
              <a:t>They</a:t>
            </a:r>
            <a:r>
              <a:rPr lang="cs-CZ" sz="11200" dirty="0">
                <a:solidFill>
                  <a:srgbClr val="002060"/>
                </a:solidFill>
              </a:rPr>
              <a:t> </a:t>
            </a:r>
            <a:r>
              <a:rPr lang="cs-CZ" sz="11200" dirty="0" err="1">
                <a:solidFill>
                  <a:srgbClr val="002060"/>
                </a:solidFill>
              </a:rPr>
              <a:t>work</a:t>
            </a:r>
            <a:r>
              <a:rPr lang="cs-CZ" sz="11200" dirty="0" err="1">
                <a:solidFill>
                  <a:srgbClr val="FF0000"/>
                </a:solidFill>
              </a:rPr>
              <a:t>ed</a:t>
            </a: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FF0000"/>
                </a:solidFill>
              </a:rPr>
              <a:t>Did</a:t>
            </a:r>
            <a:r>
              <a:rPr lang="en-US" sz="11200" dirty="0">
                <a:solidFill>
                  <a:srgbClr val="002060"/>
                </a:solidFill>
              </a:rPr>
              <a:t> I </a:t>
            </a:r>
            <a:r>
              <a:rPr lang="en-US" sz="11200" dirty="0">
                <a:solidFill>
                  <a:srgbClr val="FF0000"/>
                </a:solidFill>
              </a:rPr>
              <a:t>work</a:t>
            </a:r>
            <a:r>
              <a:rPr lang="en-US" sz="112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FF0000"/>
                </a:solidFill>
              </a:rPr>
              <a:t>Did</a:t>
            </a:r>
            <a:r>
              <a:rPr lang="en-US" sz="11200" dirty="0">
                <a:solidFill>
                  <a:srgbClr val="002060"/>
                </a:solidFill>
              </a:rPr>
              <a:t> you </a:t>
            </a:r>
            <a:r>
              <a:rPr lang="en-US" sz="11200" dirty="0">
                <a:solidFill>
                  <a:srgbClr val="FF0000"/>
                </a:solidFill>
              </a:rPr>
              <a:t>work</a:t>
            </a:r>
            <a:r>
              <a:rPr lang="en-US" sz="112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FF0000"/>
                </a:solidFill>
              </a:rPr>
              <a:t>Did</a:t>
            </a:r>
            <a:r>
              <a:rPr lang="en-US" sz="11200" dirty="0">
                <a:solidFill>
                  <a:srgbClr val="002060"/>
                </a:solidFill>
              </a:rPr>
              <a:t> he </a:t>
            </a:r>
            <a:r>
              <a:rPr lang="en-US" sz="11200" dirty="0">
                <a:solidFill>
                  <a:srgbClr val="FF0000"/>
                </a:solidFill>
              </a:rPr>
              <a:t>work</a:t>
            </a:r>
            <a:r>
              <a:rPr lang="en-US" sz="112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FF0000"/>
                </a:solidFill>
              </a:rPr>
              <a:t>Did</a:t>
            </a:r>
            <a:r>
              <a:rPr lang="en-US" sz="11200" dirty="0">
                <a:solidFill>
                  <a:srgbClr val="002060"/>
                </a:solidFill>
              </a:rPr>
              <a:t> she </a:t>
            </a:r>
            <a:r>
              <a:rPr lang="en-US" sz="11200" dirty="0">
                <a:solidFill>
                  <a:srgbClr val="FF0000"/>
                </a:solidFill>
              </a:rPr>
              <a:t>work</a:t>
            </a:r>
            <a:r>
              <a:rPr lang="en-US" sz="112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FF0000"/>
                </a:solidFill>
              </a:rPr>
              <a:t>Did </a:t>
            </a:r>
            <a:r>
              <a:rPr lang="en-US" sz="11200" dirty="0">
                <a:solidFill>
                  <a:srgbClr val="002060"/>
                </a:solidFill>
              </a:rPr>
              <a:t>it </a:t>
            </a:r>
            <a:r>
              <a:rPr lang="en-US" sz="11200" dirty="0">
                <a:solidFill>
                  <a:srgbClr val="FF0000"/>
                </a:solidFill>
              </a:rPr>
              <a:t>work</a:t>
            </a:r>
            <a:r>
              <a:rPr lang="en-US" sz="112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FF0000"/>
                </a:solidFill>
              </a:rPr>
              <a:t>Did</a:t>
            </a:r>
            <a:r>
              <a:rPr lang="en-US" sz="11200" dirty="0">
                <a:solidFill>
                  <a:srgbClr val="002060"/>
                </a:solidFill>
              </a:rPr>
              <a:t> we </a:t>
            </a:r>
            <a:r>
              <a:rPr lang="en-US" sz="11200" dirty="0">
                <a:solidFill>
                  <a:srgbClr val="FF0000"/>
                </a:solidFill>
              </a:rPr>
              <a:t>work</a:t>
            </a:r>
            <a:r>
              <a:rPr lang="en-US" sz="112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FF0000"/>
                </a:solidFill>
              </a:rPr>
              <a:t>Did</a:t>
            </a:r>
            <a:r>
              <a:rPr lang="en-US" sz="11200" dirty="0">
                <a:solidFill>
                  <a:srgbClr val="002060"/>
                </a:solidFill>
              </a:rPr>
              <a:t> you </a:t>
            </a:r>
            <a:r>
              <a:rPr lang="en-US" sz="11200" dirty="0">
                <a:solidFill>
                  <a:srgbClr val="FF0000"/>
                </a:solidFill>
              </a:rPr>
              <a:t>work</a:t>
            </a:r>
            <a:r>
              <a:rPr lang="en-US" sz="112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FF0000"/>
                </a:solidFill>
              </a:rPr>
              <a:t>Did </a:t>
            </a:r>
            <a:r>
              <a:rPr lang="en-US" sz="11200" dirty="0">
                <a:solidFill>
                  <a:srgbClr val="002060"/>
                </a:solidFill>
              </a:rPr>
              <a:t>they </a:t>
            </a:r>
            <a:r>
              <a:rPr lang="en-US" sz="11200" dirty="0">
                <a:solidFill>
                  <a:srgbClr val="FF0000"/>
                </a:solidFill>
              </a:rPr>
              <a:t>work</a:t>
            </a:r>
            <a:r>
              <a:rPr lang="en-US" sz="112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002060"/>
                </a:solidFill>
              </a:rPr>
              <a:t>I </a:t>
            </a:r>
            <a:r>
              <a:rPr lang="en-US" sz="11200" dirty="0">
                <a:solidFill>
                  <a:srgbClr val="FF0000"/>
                </a:solidFill>
              </a:rPr>
              <a:t>didn’t</a:t>
            </a:r>
            <a:r>
              <a:rPr lang="en-US" sz="11200" dirty="0">
                <a:solidFill>
                  <a:srgbClr val="002060"/>
                </a:solidFill>
              </a:rPr>
              <a:t> work.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002060"/>
                </a:solidFill>
              </a:rPr>
              <a:t>You </a:t>
            </a:r>
            <a:r>
              <a:rPr lang="en-US" sz="11200" dirty="0">
                <a:solidFill>
                  <a:srgbClr val="FF0000"/>
                </a:solidFill>
              </a:rPr>
              <a:t>didn’t</a:t>
            </a:r>
            <a:r>
              <a:rPr lang="en-US" sz="11200" dirty="0">
                <a:solidFill>
                  <a:srgbClr val="002060"/>
                </a:solidFill>
              </a:rPr>
              <a:t> work.</a:t>
            </a:r>
            <a:endParaRPr lang="cs-CZ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002060"/>
                </a:solidFill>
              </a:rPr>
              <a:t>He </a:t>
            </a:r>
            <a:r>
              <a:rPr lang="en-US" sz="11200" dirty="0">
                <a:solidFill>
                  <a:srgbClr val="FF0000"/>
                </a:solidFill>
              </a:rPr>
              <a:t>didn’t</a:t>
            </a:r>
            <a:r>
              <a:rPr lang="en-US" sz="11200" dirty="0">
                <a:solidFill>
                  <a:srgbClr val="002060"/>
                </a:solidFill>
              </a:rPr>
              <a:t> work.</a:t>
            </a:r>
            <a:endParaRPr lang="cs-CZ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002060"/>
                </a:solidFill>
              </a:rPr>
              <a:t>She </a:t>
            </a:r>
            <a:r>
              <a:rPr lang="en-US" sz="11200" dirty="0">
                <a:solidFill>
                  <a:srgbClr val="FF0000"/>
                </a:solidFill>
              </a:rPr>
              <a:t>didn’t</a:t>
            </a:r>
            <a:r>
              <a:rPr lang="en-US" sz="11200" dirty="0">
                <a:solidFill>
                  <a:srgbClr val="002060"/>
                </a:solidFill>
              </a:rPr>
              <a:t> work.</a:t>
            </a:r>
            <a:endParaRPr lang="cs-CZ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002060"/>
                </a:solidFill>
              </a:rPr>
              <a:t>It </a:t>
            </a:r>
            <a:r>
              <a:rPr lang="en-US" sz="11200" dirty="0">
                <a:solidFill>
                  <a:srgbClr val="FF0000"/>
                </a:solidFill>
              </a:rPr>
              <a:t>didn’t </a:t>
            </a:r>
            <a:r>
              <a:rPr lang="en-US" sz="11200" dirty="0">
                <a:solidFill>
                  <a:srgbClr val="002060"/>
                </a:solidFill>
              </a:rPr>
              <a:t>work.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002060"/>
                </a:solidFill>
              </a:rPr>
              <a:t>We </a:t>
            </a:r>
            <a:r>
              <a:rPr lang="en-US" sz="11200" dirty="0">
                <a:solidFill>
                  <a:srgbClr val="FF0000"/>
                </a:solidFill>
              </a:rPr>
              <a:t>didn’t</a:t>
            </a:r>
            <a:r>
              <a:rPr lang="en-US" sz="11200" dirty="0">
                <a:solidFill>
                  <a:srgbClr val="002060"/>
                </a:solidFill>
              </a:rPr>
              <a:t> work.</a:t>
            </a:r>
            <a:endParaRPr lang="cs-CZ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002060"/>
                </a:solidFill>
              </a:rPr>
              <a:t>You </a:t>
            </a:r>
            <a:r>
              <a:rPr lang="en-US" sz="11200" dirty="0">
                <a:solidFill>
                  <a:srgbClr val="FF0000"/>
                </a:solidFill>
              </a:rPr>
              <a:t>didn’t</a:t>
            </a:r>
            <a:r>
              <a:rPr lang="en-US" sz="11200" dirty="0">
                <a:solidFill>
                  <a:srgbClr val="002060"/>
                </a:solidFill>
              </a:rPr>
              <a:t> work.</a:t>
            </a:r>
            <a:endParaRPr lang="cs-CZ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>
                <a:solidFill>
                  <a:srgbClr val="002060"/>
                </a:solidFill>
              </a:rPr>
              <a:t>They </a:t>
            </a:r>
            <a:r>
              <a:rPr lang="en-US" sz="11200" dirty="0">
                <a:solidFill>
                  <a:srgbClr val="FF0000"/>
                </a:solidFill>
              </a:rPr>
              <a:t>didn’t</a:t>
            </a:r>
            <a:r>
              <a:rPr lang="en-US" sz="11200" dirty="0">
                <a:solidFill>
                  <a:srgbClr val="002060"/>
                </a:solidFill>
              </a:rPr>
              <a:t> work.</a:t>
            </a:r>
            <a:endParaRPr lang="cs-CZ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</p:txBody>
      </p:sp>
      <p:sp>
        <p:nvSpPr>
          <p:cNvPr id="8195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5038"/>
          </a:xfrm>
        </p:spPr>
        <p:txBody>
          <a:bodyPr/>
          <a:lstStyle/>
          <a:p>
            <a:pPr eaLnBrk="1" hangingPunct="1"/>
            <a:r>
              <a:rPr lang="cs-CZ" altLang="cs-CZ" sz="4000" u="sng" dirty="0">
                <a:solidFill>
                  <a:srgbClr val="002060"/>
                </a:solidFill>
              </a:rPr>
              <a:t>Past </a:t>
            </a:r>
            <a:r>
              <a:rPr lang="cs-CZ" altLang="cs-CZ" sz="4000" u="sng" dirty="0" err="1">
                <a:solidFill>
                  <a:srgbClr val="002060"/>
                </a:solidFill>
              </a:rPr>
              <a:t>simple</a:t>
            </a:r>
            <a:br>
              <a:rPr lang="en-US" altLang="cs-CZ" u="sng" dirty="0">
                <a:solidFill>
                  <a:srgbClr val="002060"/>
                </a:solidFill>
              </a:rPr>
            </a:br>
            <a:r>
              <a:rPr lang="en-US" altLang="cs-CZ" sz="2800" dirty="0">
                <a:solidFill>
                  <a:srgbClr val="002060"/>
                </a:solidFill>
              </a:rPr>
              <a:t>regular –ed/irregular –list p.164</a:t>
            </a:r>
            <a:br>
              <a:rPr lang="en-US" altLang="cs-CZ" sz="2800" dirty="0">
                <a:solidFill>
                  <a:srgbClr val="002060"/>
                </a:solidFill>
              </a:rPr>
            </a:br>
            <a:r>
              <a:rPr lang="en-US" altLang="cs-CZ" sz="2800" dirty="0">
                <a:solidFill>
                  <a:srgbClr val="002060"/>
                </a:solidFill>
              </a:rPr>
              <a:t>Questions did</a:t>
            </a:r>
            <a:br>
              <a:rPr lang="en-US" altLang="cs-CZ" sz="2800" dirty="0">
                <a:solidFill>
                  <a:srgbClr val="002060"/>
                </a:solidFill>
              </a:rPr>
            </a:br>
            <a:r>
              <a:rPr lang="en-US" altLang="cs-CZ" sz="2800" dirty="0">
                <a:solidFill>
                  <a:srgbClr val="002060"/>
                </a:solidFill>
              </a:rPr>
              <a:t>Negative didn’t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>
                <a:solidFill>
                  <a:srgbClr val="002060"/>
                </a:solidFill>
              </a:rPr>
              <a:t>Past </a:t>
            </a:r>
            <a:r>
              <a:rPr lang="cs-CZ" u="sng" dirty="0" err="1">
                <a:solidFill>
                  <a:srgbClr val="002060"/>
                </a:solidFill>
              </a:rPr>
              <a:t>simple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3100" dirty="0">
                <a:solidFill>
                  <a:srgbClr val="002060"/>
                </a:solidFill>
              </a:rPr>
              <a:t>film</a:t>
            </a:r>
            <a:br>
              <a:rPr lang="cs-CZ" sz="3100" dirty="0">
                <a:solidFill>
                  <a:srgbClr val="002060"/>
                </a:solidFill>
              </a:rPr>
            </a:br>
            <a:r>
              <a:rPr lang="cs-CZ" sz="3100" dirty="0" err="1">
                <a:solidFill>
                  <a:srgbClr val="002060"/>
                </a:solidFill>
              </a:rPr>
              <a:t>tick</a:t>
            </a:r>
            <a:r>
              <a:rPr lang="cs-CZ" sz="3100" dirty="0">
                <a:solidFill>
                  <a:srgbClr val="002060"/>
                </a:solidFill>
              </a:rPr>
              <a:t> and go on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5085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I </a:t>
            </a:r>
            <a:r>
              <a:rPr lang="cs-CZ" altLang="cs-CZ" sz="2800" dirty="0" err="1">
                <a:solidFill>
                  <a:srgbClr val="002060"/>
                </a:solidFill>
              </a:rPr>
              <a:t>woke</a:t>
            </a:r>
            <a:r>
              <a:rPr lang="cs-CZ" altLang="cs-CZ" sz="2800" dirty="0">
                <a:solidFill>
                  <a:srgbClr val="002060"/>
                </a:solidFill>
              </a:rPr>
              <a:t> up.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I </a:t>
            </a:r>
            <a:r>
              <a:rPr lang="cs-CZ" altLang="cs-CZ" sz="2800" dirty="0" err="1">
                <a:solidFill>
                  <a:srgbClr val="002060"/>
                </a:solidFill>
              </a:rPr>
              <a:t>got</a:t>
            </a:r>
            <a:r>
              <a:rPr lang="cs-CZ" altLang="cs-CZ" sz="2800" dirty="0">
                <a:solidFill>
                  <a:srgbClr val="002060"/>
                </a:solidFill>
              </a:rPr>
              <a:t> up.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I had </a:t>
            </a:r>
            <a:r>
              <a:rPr lang="cs-CZ" altLang="cs-CZ" sz="2800" dirty="0" err="1">
                <a:solidFill>
                  <a:srgbClr val="002060"/>
                </a:solidFill>
              </a:rPr>
              <a:t>breakfast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I </a:t>
            </a:r>
            <a:r>
              <a:rPr lang="cs-CZ" altLang="cs-CZ" sz="2800" dirty="0" err="1">
                <a:solidFill>
                  <a:srgbClr val="002060"/>
                </a:solidFill>
              </a:rPr>
              <a:t>brushed</a:t>
            </a:r>
            <a:r>
              <a:rPr lang="cs-CZ" altLang="cs-CZ" sz="2800" dirty="0">
                <a:solidFill>
                  <a:srgbClr val="002060"/>
                </a:solidFill>
              </a:rPr>
              <a:t> my </a:t>
            </a:r>
            <a:r>
              <a:rPr lang="cs-CZ" altLang="cs-CZ" sz="2800" dirty="0" err="1">
                <a:solidFill>
                  <a:srgbClr val="002060"/>
                </a:solidFill>
              </a:rPr>
              <a:t>teeth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I had a </a:t>
            </a:r>
            <a:r>
              <a:rPr lang="cs-CZ" altLang="cs-CZ" sz="2800" dirty="0" err="1">
                <a:solidFill>
                  <a:srgbClr val="002060"/>
                </a:solidFill>
              </a:rPr>
              <a:t>shower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I </a:t>
            </a:r>
            <a:r>
              <a:rPr lang="cs-CZ" altLang="cs-CZ" sz="2800" dirty="0" err="1">
                <a:solidFill>
                  <a:srgbClr val="002060"/>
                </a:solidFill>
              </a:rPr>
              <a:t>got</a:t>
            </a:r>
            <a:r>
              <a:rPr lang="cs-CZ" altLang="cs-CZ" sz="2800" dirty="0">
                <a:solidFill>
                  <a:srgbClr val="002060"/>
                </a:solidFill>
              </a:rPr>
              <a:t> </a:t>
            </a:r>
            <a:r>
              <a:rPr lang="cs-CZ" altLang="cs-CZ" sz="2800" dirty="0" err="1">
                <a:solidFill>
                  <a:srgbClr val="002060"/>
                </a:solidFill>
              </a:rPr>
              <a:t>dressed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I </a:t>
            </a:r>
            <a:r>
              <a:rPr lang="cs-CZ" altLang="cs-CZ" sz="2800" dirty="0" err="1">
                <a:solidFill>
                  <a:srgbClr val="002060"/>
                </a:solidFill>
              </a:rPr>
              <a:t>went</a:t>
            </a:r>
            <a:r>
              <a:rPr lang="cs-CZ" altLang="cs-CZ" sz="2800" dirty="0">
                <a:solidFill>
                  <a:srgbClr val="002060"/>
                </a:solidFill>
              </a:rPr>
              <a:t> to </a:t>
            </a:r>
            <a:r>
              <a:rPr lang="cs-CZ" altLang="cs-CZ" sz="2800" dirty="0" err="1">
                <a:solidFill>
                  <a:srgbClr val="002060"/>
                </a:solidFill>
              </a:rPr>
              <a:t>work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cs-CZ" altLang="cs-CZ" i="1" dirty="0">
              <a:solidFill>
                <a:srgbClr val="002060"/>
              </a:solidFill>
            </a:endParaRPr>
          </a:p>
          <a:p>
            <a:pPr eaLnBrk="1" hangingPunct="1"/>
            <a:endParaRPr lang="cs-CZ" altLang="cs-CZ" dirty="0">
              <a:solidFill>
                <a:srgbClr val="002060"/>
              </a:solidFill>
            </a:endParaRPr>
          </a:p>
        </p:txBody>
      </p:sp>
      <p:pic>
        <p:nvPicPr>
          <p:cNvPr id="9220" name="Obrázek 3" descr="k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8816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cs-CZ" altLang="cs-CZ" sz="4000" u="sng" dirty="0">
                <a:solidFill>
                  <a:srgbClr val="002060"/>
                </a:solidFill>
              </a:rPr>
              <a:t>Past </a:t>
            </a:r>
            <a:r>
              <a:rPr lang="cs-CZ" altLang="cs-CZ" sz="4000" u="sng" dirty="0" err="1">
                <a:solidFill>
                  <a:srgbClr val="002060"/>
                </a:solidFill>
              </a:rPr>
              <a:t>simple</a:t>
            </a:r>
            <a:br>
              <a:rPr lang="cs-CZ" altLang="cs-CZ" dirty="0">
                <a:solidFill>
                  <a:srgbClr val="002060"/>
                </a:solidFill>
              </a:rPr>
            </a:br>
            <a:endParaRPr lang="cs-CZ" altLang="cs-CZ" dirty="0">
              <a:solidFill>
                <a:srgbClr val="002060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5085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Nemluvím o detailech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Posunuje děj</a:t>
            </a:r>
          </a:p>
          <a:p>
            <a:pPr eaLnBrk="1" hangingPunct="1"/>
            <a:r>
              <a:rPr lang="cs-CZ" altLang="cs-CZ" sz="2800" dirty="0" err="1">
                <a:solidFill>
                  <a:srgbClr val="002060"/>
                </a:solidFill>
              </a:rPr>
              <a:t>Čj</a:t>
            </a:r>
            <a:r>
              <a:rPr lang="cs-CZ" altLang="cs-CZ" sz="2800" dirty="0">
                <a:solidFill>
                  <a:srgbClr val="002060"/>
                </a:solidFill>
              </a:rPr>
              <a:t> – vid dokonavý – např. Zavřel dveře.</a:t>
            </a:r>
          </a:p>
          <a:p>
            <a:pPr eaLnBrk="1" hangingPunct="1"/>
            <a:endParaRPr lang="cs-CZ" alt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4464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375"/>
          </a:xfrm>
        </p:spPr>
        <p:txBody>
          <a:bodyPr/>
          <a:lstStyle/>
          <a:p>
            <a:pPr eaLnBrk="1" hangingPunct="1"/>
            <a:r>
              <a:rPr lang="cs-CZ" altLang="cs-CZ" sz="4000" u="sng" dirty="0">
                <a:solidFill>
                  <a:srgbClr val="002060"/>
                </a:solidFill>
              </a:rPr>
              <a:t>Past </a:t>
            </a:r>
            <a:r>
              <a:rPr lang="cs-CZ" altLang="cs-CZ" sz="4000" u="sng" dirty="0" err="1">
                <a:solidFill>
                  <a:srgbClr val="002060"/>
                </a:solidFill>
              </a:rPr>
              <a:t>continuous</a:t>
            </a:r>
            <a:br>
              <a:rPr lang="en-US" altLang="cs-CZ" u="sng" dirty="0">
                <a:solidFill>
                  <a:srgbClr val="002060"/>
                </a:solidFill>
              </a:rPr>
            </a:br>
            <a:r>
              <a:rPr lang="en-US" altLang="cs-CZ" sz="2800" dirty="0">
                <a:solidFill>
                  <a:srgbClr val="002060"/>
                </a:solidFill>
              </a:rPr>
              <a:t>was/were + -</a:t>
            </a:r>
            <a:r>
              <a:rPr lang="en-US" altLang="cs-CZ" sz="2800" dirty="0" err="1">
                <a:solidFill>
                  <a:srgbClr val="002060"/>
                </a:solidFill>
              </a:rPr>
              <a:t>ing</a:t>
            </a:r>
            <a:br>
              <a:rPr lang="en-US" altLang="cs-CZ" sz="2800" dirty="0">
                <a:solidFill>
                  <a:srgbClr val="002060"/>
                </a:solidFill>
              </a:rPr>
            </a:br>
            <a:r>
              <a:rPr lang="en-US" altLang="cs-CZ" sz="2800" dirty="0" err="1">
                <a:solidFill>
                  <a:srgbClr val="002060"/>
                </a:solidFill>
              </a:rPr>
              <a:t>Questinons</a:t>
            </a:r>
            <a:r>
              <a:rPr lang="en-US" altLang="cs-CZ" sz="2800" dirty="0">
                <a:solidFill>
                  <a:srgbClr val="002060"/>
                </a:solidFill>
              </a:rPr>
              <a:t> – inversion</a:t>
            </a:r>
            <a:br>
              <a:rPr lang="en-US" altLang="cs-CZ" sz="2800" dirty="0">
                <a:solidFill>
                  <a:srgbClr val="002060"/>
                </a:solidFill>
              </a:rPr>
            </a:br>
            <a:r>
              <a:rPr lang="en-US" altLang="cs-CZ" sz="2800" dirty="0">
                <a:solidFill>
                  <a:srgbClr val="002060"/>
                </a:solidFill>
              </a:rPr>
              <a:t>Negative – wasn’t/weren’t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959424"/>
          </a:xfrm>
        </p:spPr>
        <p:txBody>
          <a:bodyPr numCol="3"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>
                <a:solidFill>
                  <a:srgbClr val="002060"/>
                </a:solidFill>
              </a:rPr>
              <a:t>I </a:t>
            </a:r>
            <a:r>
              <a:rPr lang="cs-CZ" sz="9600" dirty="0" err="1">
                <a:solidFill>
                  <a:srgbClr val="FF0000"/>
                </a:solidFill>
              </a:rPr>
              <a:t>was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002060"/>
                </a:solidFill>
              </a:rPr>
              <a:t>You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were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>
                <a:solidFill>
                  <a:srgbClr val="002060"/>
                </a:solidFill>
              </a:rPr>
              <a:t>He </a:t>
            </a:r>
            <a:r>
              <a:rPr lang="cs-CZ" sz="9600" dirty="0" err="1">
                <a:solidFill>
                  <a:srgbClr val="FF0000"/>
                </a:solidFill>
              </a:rPr>
              <a:t>was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002060"/>
                </a:solidFill>
              </a:rPr>
              <a:t>She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was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002060"/>
                </a:solidFill>
              </a:rPr>
              <a:t>It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was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002060"/>
                </a:solidFill>
              </a:rPr>
              <a:t>We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were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002060"/>
                </a:solidFill>
              </a:rPr>
              <a:t>You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were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002060"/>
                </a:solidFill>
              </a:rPr>
              <a:t>They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were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FF0000"/>
                </a:solidFill>
              </a:rPr>
              <a:t>Was</a:t>
            </a:r>
            <a:r>
              <a:rPr lang="cs-CZ" sz="9600" dirty="0">
                <a:solidFill>
                  <a:srgbClr val="002060"/>
                </a:solidFill>
              </a:rPr>
              <a:t> I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FF0000"/>
                </a:solidFill>
              </a:rPr>
              <a:t>Were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you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FF0000"/>
                </a:solidFill>
              </a:rPr>
              <a:t>Was</a:t>
            </a:r>
            <a:r>
              <a:rPr lang="cs-CZ" sz="9600" dirty="0">
                <a:solidFill>
                  <a:srgbClr val="002060"/>
                </a:solidFill>
              </a:rPr>
              <a:t> he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FF0000"/>
                </a:solidFill>
              </a:rPr>
              <a:t>Was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she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FF0000"/>
                </a:solidFill>
              </a:rPr>
              <a:t>Was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it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?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FF0000"/>
                </a:solidFill>
              </a:rPr>
              <a:t>Were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FF0000"/>
                </a:solidFill>
              </a:rPr>
              <a:t>Were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you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err="1">
                <a:solidFill>
                  <a:srgbClr val="FF0000"/>
                </a:solidFill>
              </a:rPr>
              <a:t>Were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they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ing</a:t>
            </a:r>
            <a:r>
              <a:rPr lang="cs-CZ" sz="9600" dirty="0">
                <a:solidFill>
                  <a:srgbClr val="002060"/>
                </a:solidFill>
              </a:rPr>
              <a:t>?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 </a:t>
            </a:r>
            <a:r>
              <a:rPr lang="en-US" sz="9600" dirty="0">
                <a:solidFill>
                  <a:srgbClr val="FF0000"/>
                </a:solidFill>
              </a:rPr>
              <a:t>wasn’t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weren’t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 </a:t>
            </a:r>
            <a:r>
              <a:rPr lang="en-US" sz="9600" dirty="0">
                <a:solidFill>
                  <a:srgbClr val="FF0000"/>
                </a:solidFill>
              </a:rPr>
              <a:t>wasn’t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 </a:t>
            </a:r>
            <a:r>
              <a:rPr lang="en-US" sz="9600" dirty="0">
                <a:solidFill>
                  <a:srgbClr val="FF0000"/>
                </a:solidFill>
              </a:rPr>
              <a:t>wasn’t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It </a:t>
            </a:r>
            <a:r>
              <a:rPr lang="en-US" sz="9600" dirty="0">
                <a:solidFill>
                  <a:srgbClr val="FF0000"/>
                </a:solidFill>
              </a:rPr>
              <a:t>wasn’t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 </a:t>
            </a:r>
            <a:r>
              <a:rPr lang="en-US" sz="9600" dirty="0">
                <a:solidFill>
                  <a:srgbClr val="FF0000"/>
                </a:solidFill>
              </a:rPr>
              <a:t>weren’t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weren’t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 </a:t>
            </a:r>
            <a:r>
              <a:rPr lang="en-US" sz="9600" dirty="0">
                <a:solidFill>
                  <a:srgbClr val="FF0000"/>
                </a:solidFill>
              </a:rPr>
              <a:t>weren’t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95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>
                <a:solidFill>
                  <a:srgbClr val="002060"/>
                </a:solidFill>
              </a:rPr>
              <a:t>Past </a:t>
            </a:r>
            <a:r>
              <a:rPr lang="cs-CZ" u="sng" dirty="0" err="1">
                <a:solidFill>
                  <a:srgbClr val="002060"/>
                </a:solidFill>
              </a:rPr>
              <a:t>continuous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3100" dirty="0" err="1">
                <a:solidFill>
                  <a:srgbClr val="002060"/>
                </a:solidFill>
              </a:rPr>
              <a:t>pictures</a:t>
            </a:r>
            <a:br>
              <a:rPr lang="cs-CZ" sz="3100" dirty="0">
                <a:solidFill>
                  <a:srgbClr val="002060"/>
                </a:solidFill>
              </a:rPr>
            </a:br>
            <a:r>
              <a:rPr lang="cs-CZ" sz="3100" dirty="0" err="1">
                <a:solidFill>
                  <a:srgbClr val="002060"/>
                </a:solidFill>
              </a:rPr>
              <a:t>staying</a:t>
            </a:r>
            <a:r>
              <a:rPr lang="cs-CZ" sz="3100" dirty="0">
                <a:solidFill>
                  <a:srgbClr val="002060"/>
                </a:solidFill>
              </a:rPr>
              <a:t> in </a:t>
            </a:r>
            <a:r>
              <a:rPr lang="cs-CZ" sz="3100" dirty="0" err="1">
                <a:solidFill>
                  <a:srgbClr val="002060"/>
                </a:solidFill>
              </a:rPr>
              <a:t>the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same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frame</a:t>
            </a:r>
            <a:r>
              <a:rPr lang="cs-CZ" sz="3100" dirty="0">
                <a:solidFill>
                  <a:srgbClr val="002060"/>
                </a:solidFill>
              </a:rPr>
              <a:t>, </a:t>
            </a:r>
            <a:r>
              <a:rPr lang="cs-CZ" sz="3100" dirty="0" err="1">
                <a:solidFill>
                  <a:srgbClr val="002060"/>
                </a:solidFill>
              </a:rPr>
              <a:t>details</a:t>
            </a:r>
            <a:endParaRPr lang="cs-CZ" sz="3100" dirty="0">
              <a:solidFill>
                <a:srgbClr val="002060"/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I </a:t>
            </a:r>
            <a:r>
              <a:rPr lang="cs-CZ" altLang="cs-CZ" sz="2800" dirty="0" err="1">
                <a:solidFill>
                  <a:srgbClr val="002060"/>
                </a:solidFill>
              </a:rPr>
              <a:t>was</a:t>
            </a:r>
            <a:r>
              <a:rPr lang="cs-CZ" altLang="cs-CZ" sz="2800" dirty="0">
                <a:solidFill>
                  <a:srgbClr val="002060"/>
                </a:solidFill>
              </a:rPr>
              <a:t> </a:t>
            </a:r>
            <a:r>
              <a:rPr lang="cs-CZ" altLang="cs-CZ" sz="2800" dirty="0" err="1">
                <a:solidFill>
                  <a:srgbClr val="002060"/>
                </a:solidFill>
              </a:rPr>
              <a:t>having</a:t>
            </a:r>
            <a:r>
              <a:rPr lang="cs-CZ" altLang="cs-CZ" sz="2800" dirty="0">
                <a:solidFill>
                  <a:srgbClr val="002060"/>
                </a:solidFill>
              </a:rPr>
              <a:t> </a:t>
            </a:r>
            <a:r>
              <a:rPr lang="cs-CZ" altLang="cs-CZ" sz="2800" dirty="0" err="1">
                <a:solidFill>
                  <a:srgbClr val="002060"/>
                </a:solidFill>
              </a:rPr>
              <a:t>breakfast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cs-CZ" altLang="cs-CZ" sz="2800" dirty="0" err="1">
                <a:solidFill>
                  <a:srgbClr val="002060"/>
                </a:solidFill>
              </a:rPr>
              <a:t>The</a:t>
            </a:r>
            <a:r>
              <a:rPr lang="cs-CZ" altLang="cs-CZ" sz="2800" dirty="0">
                <a:solidFill>
                  <a:srgbClr val="002060"/>
                </a:solidFill>
              </a:rPr>
              <a:t> sun </a:t>
            </a:r>
            <a:r>
              <a:rPr lang="cs-CZ" altLang="cs-CZ" sz="2800" dirty="0" err="1">
                <a:solidFill>
                  <a:srgbClr val="002060"/>
                </a:solidFill>
              </a:rPr>
              <a:t>was</a:t>
            </a:r>
            <a:r>
              <a:rPr lang="cs-CZ" altLang="cs-CZ" sz="2800" dirty="0">
                <a:solidFill>
                  <a:srgbClr val="002060"/>
                </a:solidFill>
              </a:rPr>
              <a:t> </a:t>
            </a:r>
            <a:r>
              <a:rPr lang="cs-CZ" altLang="cs-CZ" sz="2800" dirty="0" err="1">
                <a:solidFill>
                  <a:srgbClr val="002060"/>
                </a:solidFill>
              </a:rPr>
              <a:t>shining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cs-CZ" altLang="cs-CZ" sz="2800" dirty="0" err="1">
                <a:solidFill>
                  <a:srgbClr val="002060"/>
                </a:solidFill>
              </a:rPr>
              <a:t>The</a:t>
            </a:r>
            <a:r>
              <a:rPr lang="cs-CZ" altLang="cs-CZ" sz="2800" dirty="0">
                <a:solidFill>
                  <a:srgbClr val="002060"/>
                </a:solidFill>
              </a:rPr>
              <a:t> </a:t>
            </a:r>
            <a:r>
              <a:rPr lang="cs-CZ" altLang="cs-CZ" sz="2800" dirty="0" err="1">
                <a:solidFill>
                  <a:srgbClr val="002060"/>
                </a:solidFill>
              </a:rPr>
              <a:t>birds</a:t>
            </a:r>
            <a:r>
              <a:rPr lang="cs-CZ" altLang="cs-CZ" sz="2800" dirty="0">
                <a:solidFill>
                  <a:srgbClr val="002060"/>
                </a:solidFill>
              </a:rPr>
              <a:t> </a:t>
            </a:r>
            <a:r>
              <a:rPr lang="cs-CZ" altLang="cs-CZ" sz="2800" dirty="0" err="1">
                <a:solidFill>
                  <a:srgbClr val="002060"/>
                </a:solidFill>
              </a:rPr>
              <a:t>were</a:t>
            </a:r>
            <a:r>
              <a:rPr lang="cs-CZ" altLang="cs-CZ" sz="2800" dirty="0">
                <a:solidFill>
                  <a:srgbClr val="002060"/>
                </a:solidFill>
              </a:rPr>
              <a:t> </a:t>
            </a:r>
            <a:r>
              <a:rPr lang="cs-CZ" altLang="cs-CZ" sz="2800" dirty="0" err="1">
                <a:solidFill>
                  <a:srgbClr val="002060"/>
                </a:solidFill>
              </a:rPr>
              <a:t>singing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endParaRPr lang="cs-CZ" altLang="cs-CZ" dirty="0">
              <a:solidFill>
                <a:srgbClr val="002060"/>
              </a:solidFill>
            </a:endParaRPr>
          </a:p>
        </p:txBody>
      </p:sp>
      <p:pic>
        <p:nvPicPr>
          <p:cNvPr id="12292" name="Obrázek 4" descr="ftá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885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9268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cs-CZ" altLang="cs-CZ" sz="4000" u="sng" dirty="0">
                <a:solidFill>
                  <a:srgbClr val="002060"/>
                </a:solidFill>
              </a:rPr>
              <a:t>Past </a:t>
            </a:r>
            <a:r>
              <a:rPr lang="cs-CZ" altLang="cs-CZ" sz="4000" u="sng" dirty="0" err="1">
                <a:solidFill>
                  <a:srgbClr val="002060"/>
                </a:solidFill>
              </a:rPr>
              <a:t>continuous</a:t>
            </a:r>
            <a:br>
              <a:rPr lang="cs-CZ" altLang="cs-CZ" dirty="0">
                <a:solidFill>
                  <a:srgbClr val="002060"/>
                </a:solidFill>
              </a:rPr>
            </a:br>
            <a:endParaRPr lang="cs-CZ" altLang="cs-CZ" dirty="0">
              <a:solidFill>
                <a:srgbClr val="002060"/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5085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Mluvím o detailech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Neposunuje děj</a:t>
            </a:r>
          </a:p>
          <a:p>
            <a:pPr eaLnBrk="1" hangingPunct="1"/>
            <a:r>
              <a:rPr lang="cs-CZ" altLang="cs-CZ" sz="2800" dirty="0" err="1">
                <a:solidFill>
                  <a:srgbClr val="002060"/>
                </a:solidFill>
              </a:rPr>
              <a:t>Čj</a:t>
            </a:r>
            <a:r>
              <a:rPr lang="cs-CZ" altLang="cs-CZ" sz="2800" dirty="0">
                <a:solidFill>
                  <a:srgbClr val="002060"/>
                </a:solidFill>
              </a:rPr>
              <a:t> – vid nedokonavý – např. Zavíral dveře.</a:t>
            </a:r>
          </a:p>
          <a:p>
            <a:pPr eaLnBrk="1" hangingPunct="1"/>
            <a:endParaRPr lang="cs-CZ" alt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463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79512" y="260647"/>
          <a:ext cx="8784976" cy="65759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269">
                <a:tc>
                  <a:txBody>
                    <a:bodyPr/>
                    <a:lstStyle/>
                    <a:p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Present</a:t>
                      </a:r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simple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Přítomný</a:t>
                      </a:r>
                      <a:r>
                        <a:rPr lang="cs-CZ" sz="2800" baseline="0" dirty="0">
                          <a:solidFill>
                            <a:srgbClr val="002060"/>
                          </a:solidFill>
                        </a:rPr>
                        <a:t> prostý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6">
                <a:tc>
                  <a:txBody>
                    <a:bodyPr/>
                    <a:lstStyle/>
                    <a:p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Present</a:t>
                      </a:r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continuous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Přítomný</a:t>
                      </a:r>
                      <a:r>
                        <a:rPr lang="cs-CZ" sz="2800" baseline="0" dirty="0">
                          <a:solidFill>
                            <a:srgbClr val="002060"/>
                          </a:solidFill>
                        </a:rPr>
                        <a:t> průběhový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Past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simple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Minulý prostý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Past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continuous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Minulý průběhový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Present</a:t>
                      </a:r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perfect</a:t>
                      </a:r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simple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Předpřítomný</a:t>
                      </a:r>
                      <a:r>
                        <a:rPr lang="cs-CZ" sz="2800" baseline="0" dirty="0">
                          <a:solidFill>
                            <a:srgbClr val="002060"/>
                          </a:solidFill>
                        </a:rPr>
                        <a:t> prostý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Present</a:t>
                      </a:r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perfect</a:t>
                      </a:r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continuous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Předpřítomný průběhový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Past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perfect</a:t>
                      </a:r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simple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Předminulý prostý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Future</a:t>
                      </a:r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simple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Budoucí</a:t>
                      </a:r>
                      <a:r>
                        <a:rPr lang="cs-CZ" sz="2800" baseline="0" dirty="0">
                          <a:solidFill>
                            <a:srgbClr val="002060"/>
                          </a:solidFill>
                        </a:rPr>
                        <a:t> prostý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Future</a:t>
                      </a:r>
                      <a:r>
                        <a:rPr lang="cs-CZ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baseline="0" dirty="0" err="1">
                          <a:solidFill>
                            <a:srgbClr val="002060"/>
                          </a:solidFill>
                        </a:rPr>
                        <a:t>continuous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Budoucí</a:t>
                      </a:r>
                      <a:r>
                        <a:rPr lang="cs-CZ" sz="2800" baseline="0" dirty="0">
                          <a:solidFill>
                            <a:srgbClr val="002060"/>
                          </a:solidFill>
                        </a:rPr>
                        <a:t> průběhový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082">
                <a:tc>
                  <a:txBody>
                    <a:bodyPr/>
                    <a:lstStyle/>
                    <a:p>
                      <a:r>
                        <a:rPr lang="cs-CZ" sz="2800" dirty="0" err="1">
                          <a:solidFill>
                            <a:srgbClr val="002060"/>
                          </a:solidFill>
                        </a:rPr>
                        <a:t>Be</a:t>
                      </a:r>
                      <a:r>
                        <a:rPr lang="cs-CZ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800" baseline="0" dirty="0" err="1">
                          <a:solidFill>
                            <a:srgbClr val="002060"/>
                          </a:solidFill>
                        </a:rPr>
                        <a:t>going</a:t>
                      </a:r>
                      <a:r>
                        <a:rPr lang="cs-CZ" sz="2800" baseline="0" dirty="0">
                          <a:solidFill>
                            <a:srgbClr val="002060"/>
                          </a:solidFill>
                        </a:rPr>
                        <a:t> to</a:t>
                      </a:r>
                      <a:endParaRPr lang="cs-CZ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rgbClr val="002060"/>
                          </a:solidFill>
                        </a:rPr>
                        <a:t>Opisný tvar pro vyjádření budoucnosti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83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Past </a:t>
            </a:r>
            <a:r>
              <a:rPr lang="cs-CZ" dirty="0" err="1">
                <a:solidFill>
                  <a:srgbClr val="002060"/>
                </a:solidFill>
              </a:rPr>
              <a:t>simple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or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continuous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90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Zástupný symbol pro obsah 9" descr="Raj_Singing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3146425" cy="3733800"/>
          </a:xfrm>
        </p:spPr>
      </p:pic>
      <p:pic>
        <p:nvPicPr>
          <p:cNvPr id="7171" name="Obrázek 12" descr="penny at the door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095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ovéPole 14"/>
          <p:cNvSpPr txBox="1">
            <a:spLocks noChangeArrowheads="1"/>
          </p:cNvSpPr>
          <p:nvPr/>
        </p:nvSpPr>
        <p:spPr bwMode="auto">
          <a:xfrm>
            <a:off x="395288" y="4868863"/>
            <a:ext cx="806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002060"/>
                </a:solidFill>
              </a:rPr>
              <a:t>Raj</a:t>
            </a:r>
            <a:r>
              <a:rPr lang="en-US" altLang="cs-CZ" sz="2800">
                <a:solidFill>
                  <a:srgbClr val="002060"/>
                </a:solidFill>
              </a:rPr>
              <a:t>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cs-CZ" altLang="cs-CZ" sz="2800">
                <a:solidFill>
                  <a:srgbClr val="002060"/>
                </a:solidFill>
              </a:rPr>
              <a:t> (sing) when Penny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(enter) the room.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1879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8195" name="Zástupný symbol pro obsah 9" descr="Raj_Singing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146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ázek 4" descr="penny at the door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095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5"/>
          <p:cNvSpPr txBox="1">
            <a:spLocks noChangeArrowheads="1"/>
          </p:cNvSpPr>
          <p:nvPr/>
        </p:nvSpPr>
        <p:spPr bwMode="auto">
          <a:xfrm>
            <a:off x="395288" y="486886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002060"/>
                </a:solidFill>
              </a:rPr>
              <a:t>Raj</a:t>
            </a:r>
            <a:r>
              <a:rPr lang="en-US" altLang="cs-CZ" sz="2800">
                <a:solidFill>
                  <a:srgbClr val="FF0000"/>
                </a:solidFill>
              </a:rPr>
              <a:t> was singing</a:t>
            </a:r>
            <a:r>
              <a:rPr lang="cs-CZ" altLang="cs-CZ" sz="2800">
                <a:solidFill>
                  <a:srgbClr val="002060"/>
                </a:solidFill>
              </a:rPr>
              <a:t> when Penny </a:t>
            </a:r>
            <a:r>
              <a:rPr lang="en-US" altLang="cs-CZ" sz="2800">
                <a:solidFill>
                  <a:srgbClr val="FF0000"/>
                </a:solidFill>
              </a:rPr>
              <a:t>entered</a:t>
            </a:r>
            <a:r>
              <a:rPr lang="en-US" altLang="cs-CZ" sz="2800">
                <a:solidFill>
                  <a:srgbClr val="002060"/>
                </a:solidFill>
              </a:rPr>
              <a:t> the room.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7339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Zástupný symbol pro obsah 5" descr="wedd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633413"/>
            <a:ext cx="2819400" cy="4525962"/>
          </a:xfrm>
        </p:spPr>
      </p:pic>
      <p:sp>
        <p:nvSpPr>
          <p:cNvPr id="9219" name="TextovéPole 6"/>
          <p:cNvSpPr txBox="1">
            <a:spLocks noChangeArrowheads="1"/>
          </p:cNvSpPr>
          <p:nvPr/>
        </p:nvSpPr>
        <p:spPr bwMode="auto">
          <a:xfrm>
            <a:off x="468313" y="5516563"/>
            <a:ext cx="83518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Howard and Bernadette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(get) married a few months ago.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1256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5" descr="wedd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633413"/>
            <a:ext cx="2819400" cy="4525962"/>
          </a:xfrm>
        </p:spPr>
      </p:pic>
      <p:sp>
        <p:nvSpPr>
          <p:cNvPr id="10243" name="TextovéPole 6"/>
          <p:cNvSpPr txBox="1">
            <a:spLocks noChangeArrowheads="1"/>
          </p:cNvSpPr>
          <p:nvPr/>
        </p:nvSpPr>
        <p:spPr bwMode="auto">
          <a:xfrm>
            <a:off x="468313" y="5516563"/>
            <a:ext cx="83518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Howard and Bernadette </a:t>
            </a:r>
            <a:r>
              <a:rPr lang="en-US" altLang="cs-CZ" sz="2800">
                <a:solidFill>
                  <a:srgbClr val="FF0000"/>
                </a:solidFill>
              </a:rPr>
              <a:t>got</a:t>
            </a:r>
            <a:r>
              <a:rPr lang="en-US" altLang="cs-CZ" sz="2800">
                <a:solidFill>
                  <a:srgbClr val="002060"/>
                </a:solidFill>
              </a:rPr>
              <a:t> married a few months ago.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9942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5" descr="soft kit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765175"/>
            <a:ext cx="5040312" cy="3384550"/>
          </a:xfrm>
        </p:spPr>
      </p:pic>
      <p:sp>
        <p:nvSpPr>
          <p:cNvPr id="11267" name="TextovéPole 6"/>
          <p:cNvSpPr txBox="1">
            <a:spLocks noChangeArrowheads="1"/>
          </p:cNvSpPr>
          <p:nvPr/>
        </p:nvSpPr>
        <p:spPr bwMode="auto">
          <a:xfrm>
            <a:off x="755650" y="486886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When Sheldon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(be) ill he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(want) Penny to sing him Soft Kitty.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6014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Zástupný symbol pro obsah 5" descr="soft kit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765175"/>
            <a:ext cx="5040312" cy="3384550"/>
          </a:xfrm>
        </p:spPr>
      </p:pic>
      <p:sp>
        <p:nvSpPr>
          <p:cNvPr id="12291" name="TextovéPole 6"/>
          <p:cNvSpPr txBox="1">
            <a:spLocks noChangeArrowheads="1"/>
          </p:cNvSpPr>
          <p:nvPr/>
        </p:nvSpPr>
        <p:spPr bwMode="auto">
          <a:xfrm>
            <a:off x="755650" y="486886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When Sheldon </a:t>
            </a:r>
            <a:r>
              <a:rPr lang="en-US" altLang="cs-CZ" sz="2800">
                <a:solidFill>
                  <a:srgbClr val="FF0000"/>
                </a:solidFill>
              </a:rPr>
              <a:t>was</a:t>
            </a:r>
            <a:r>
              <a:rPr lang="en-US" altLang="cs-CZ" sz="2800">
                <a:solidFill>
                  <a:srgbClr val="002060"/>
                </a:solidFill>
              </a:rPr>
              <a:t> ill he </a:t>
            </a:r>
            <a:r>
              <a:rPr lang="en-US" altLang="cs-CZ" sz="2800">
                <a:solidFill>
                  <a:srgbClr val="FF0000"/>
                </a:solidFill>
              </a:rPr>
              <a:t>wanted</a:t>
            </a:r>
            <a:r>
              <a:rPr lang="en-US" altLang="cs-CZ" sz="2800">
                <a:solidFill>
                  <a:srgbClr val="002060"/>
                </a:solidFill>
              </a:rPr>
              <a:t> Penny to sing him Soft Kitty.</a:t>
            </a:r>
          </a:p>
        </p:txBody>
      </p:sp>
    </p:spTree>
    <p:extLst>
      <p:ext uri="{BB962C8B-B14F-4D97-AF65-F5344CB8AC3E}">
        <p14:creationId xmlns:p14="http://schemas.microsoft.com/office/powerpoint/2010/main" val="250865871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Zástupný symbol pro obsah 5" descr="sheldon loves the christmas pres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4033838" cy="2808288"/>
          </a:xfrm>
        </p:spPr>
      </p:pic>
      <p:pic>
        <p:nvPicPr>
          <p:cNvPr id="13315" name="Obrázek 6" descr="penny hug christ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ovéPole 7"/>
          <p:cNvSpPr txBox="1">
            <a:spLocks noChangeArrowheads="1"/>
          </p:cNvSpPr>
          <p:nvPr/>
        </p:nvSpPr>
        <p:spPr bwMode="auto">
          <a:xfrm>
            <a:off x="539750" y="47244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Sheldon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(like) the Christmas present so much that he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(give) Penny a hug.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6239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symbol pro obsah 5" descr="sheldon loves the christmas pres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4033838" cy="2808288"/>
          </a:xfrm>
        </p:spPr>
      </p:pic>
      <p:pic>
        <p:nvPicPr>
          <p:cNvPr id="14339" name="Obrázek 6" descr="penny hug christ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7"/>
          <p:cNvSpPr txBox="1">
            <a:spLocks noChangeArrowheads="1"/>
          </p:cNvSpPr>
          <p:nvPr/>
        </p:nvSpPr>
        <p:spPr bwMode="auto">
          <a:xfrm>
            <a:off x="539750" y="47244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Sheldon </a:t>
            </a:r>
            <a:r>
              <a:rPr lang="en-US" altLang="cs-CZ" sz="2800">
                <a:solidFill>
                  <a:srgbClr val="FF0000"/>
                </a:solidFill>
              </a:rPr>
              <a:t>liked</a:t>
            </a:r>
            <a:r>
              <a:rPr lang="en-US" altLang="cs-CZ" sz="2800">
                <a:solidFill>
                  <a:srgbClr val="002060"/>
                </a:solidFill>
              </a:rPr>
              <a:t> the Christmas present so much that he </a:t>
            </a:r>
            <a:r>
              <a:rPr lang="en-US" altLang="cs-CZ" sz="2800">
                <a:solidFill>
                  <a:srgbClr val="FF0000"/>
                </a:solidFill>
              </a:rPr>
              <a:t>gave</a:t>
            </a:r>
            <a:r>
              <a:rPr lang="en-US" altLang="cs-CZ" sz="2800">
                <a:solidFill>
                  <a:srgbClr val="002060"/>
                </a:solidFill>
              </a:rPr>
              <a:t> Penny a hug.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8731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Zástupný symbol pro obsah 3" descr="lenard in b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125538"/>
            <a:ext cx="4679950" cy="3311525"/>
          </a:xfrm>
        </p:spPr>
      </p:pic>
      <p:sp>
        <p:nvSpPr>
          <p:cNvPr id="15363" name="TextovéPole 4"/>
          <p:cNvSpPr txBox="1">
            <a:spLocks noChangeArrowheads="1"/>
          </p:cNvSpPr>
          <p:nvPr/>
        </p:nvSpPr>
        <p:spPr bwMode="auto">
          <a:xfrm>
            <a:off x="971550" y="5013325"/>
            <a:ext cx="7129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Le</a:t>
            </a:r>
            <a:r>
              <a:rPr lang="cs-CZ" altLang="cs-CZ" sz="2800">
                <a:solidFill>
                  <a:srgbClr val="002060"/>
                </a:solidFill>
              </a:rPr>
              <a:t>o</a:t>
            </a:r>
            <a:r>
              <a:rPr lang="en-US" altLang="cs-CZ" sz="2800">
                <a:solidFill>
                  <a:srgbClr val="002060"/>
                </a:solidFill>
              </a:rPr>
              <a:t>nard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(try) to fall asleep when Sheldon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(come) in</a:t>
            </a:r>
            <a:r>
              <a:rPr lang="cs-CZ" altLang="cs-CZ" sz="2800">
                <a:solidFill>
                  <a:srgbClr val="002060"/>
                </a:solidFill>
              </a:rPr>
              <a:t>to</a:t>
            </a:r>
            <a:r>
              <a:rPr lang="en-US" altLang="cs-CZ" sz="2800">
                <a:solidFill>
                  <a:srgbClr val="002060"/>
                </a:solidFill>
              </a:rPr>
              <a:t> his bedroom.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019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err="1">
                <a:solidFill>
                  <a:srgbClr val="002060"/>
                </a:solidFill>
              </a:rPr>
              <a:t>Present</a:t>
            </a:r>
            <a:r>
              <a:rPr lang="cs-CZ" u="sng" dirty="0">
                <a:solidFill>
                  <a:srgbClr val="002060"/>
                </a:solidFill>
              </a:rPr>
              <a:t> </a:t>
            </a:r>
            <a:r>
              <a:rPr lang="cs-CZ" u="sng" dirty="0" err="1">
                <a:solidFill>
                  <a:srgbClr val="002060"/>
                </a:solidFill>
              </a:rPr>
              <a:t>simple</a:t>
            </a:r>
            <a:br>
              <a:rPr lang="cs-CZ" u="sng" dirty="0">
                <a:solidFill>
                  <a:srgbClr val="002060"/>
                </a:solidFill>
              </a:rPr>
            </a:br>
            <a:r>
              <a:rPr lang="cs-CZ" sz="3100" dirty="0">
                <a:solidFill>
                  <a:srgbClr val="002060"/>
                </a:solidFill>
              </a:rPr>
              <a:t>3</a:t>
            </a:r>
            <a:r>
              <a:rPr lang="cs-CZ" sz="3100" baseline="30000" dirty="0">
                <a:solidFill>
                  <a:srgbClr val="002060"/>
                </a:solidFill>
              </a:rPr>
              <a:t>rd</a:t>
            </a:r>
            <a:r>
              <a:rPr lang="cs-CZ" sz="3100" dirty="0">
                <a:solidFill>
                  <a:srgbClr val="002060"/>
                </a:solidFill>
              </a:rPr>
              <a:t> person</a:t>
            </a:r>
            <a:r>
              <a:rPr lang="en-US" sz="3100" dirty="0">
                <a:solidFill>
                  <a:srgbClr val="002060"/>
                </a:solidFill>
              </a:rPr>
              <a:t> singular</a:t>
            </a:r>
            <a:r>
              <a:rPr lang="cs-CZ" sz="3100" dirty="0">
                <a:solidFill>
                  <a:srgbClr val="002060"/>
                </a:solidFill>
              </a:rPr>
              <a:t> +s/es</a:t>
            </a:r>
            <a:br>
              <a:rPr lang="cs-CZ" sz="3100" dirty="0">
                <a:solidFill>
                  <a:srgbClr val="002060"/>
                </a:solidFill>
              </a:rPr>
            </a:br>
            <a:r>
              <a:rPr lang="en-US" sz="3100" dirty="0" err="1">
                <a:solidFill>
                  <a:srgbClr val="002060"/>
                </a:solidFill>
              </a:rPr>
              <a:t>Q</a:t>
            </a:r>
            <a:r>
              <a:rPr lang="cs-CZ" sz="3100" dirty="0" err="1">
                <a:solidFill>
                  <a:srgbClr val="002060"/>
                </a:solidFill>
              </a:rPr>
              <a:t>uestions</a:t>
            </a:r>
            <a:r>
              <a:rPr lang="cs-CZ" sz="3100" dirty="0">
                <a:solidFill>
                  <a:srgbClr val="002060"/>
                </a:solidFill>
              </a:rPr>
              <a:t> – </a:t>
            </a:r>
            <a:r>
              <a:rPr lang="en-US" sz="3100" dirty="0">
                <a:solidFill>
                  <a:srgbClr val="002060"/>
                </a:solidFill>
              </a:rPr>
              <a:t>do/does</a:t>
            </a:r>
            <a:br>
              <a:rPr lang="en-US" sz="31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Negative – don’t/doesn’t</a:t>
            </a:r>
            <a:endParaRPr lang="cs-CZ" sz="31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104456"/>
          </a:xfrm>
        </p:spPr>
        <p:txBody>
          <a:bodyPr numCol="3"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002060"/>
                </a:solidFill>
              </a:rPr>
              <a:t>I </a:t>
            </a:r>
            <a:r>
              <a:rPr lang="cs-CZ" sz="2400" dirty="0" err="1">
                <a:solidFill>
                  <a:srgbClr val="002060"/>
                </a:solidFill>
              </a:rPr>
              <a:t>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You 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He work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She work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It work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We 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You 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They 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srgbClr val="002060"/>
                </a:solidFill>
              </a:rPr>
              <a:t> I work?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srgbClr val="002060"/>
                </a:solidFill>
              </a:rPr>
              <a:t> you work?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Does </a:t>
            </a:r>
            <a:r>
              <a:rPr lang="en-US" sz="2400" dirty="0">
                <a:solidFill>
                  <a:srgbClr val="002060"/>
                </a:solidFill>
              </a:rPr>
              <a:t>he work?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Does </a:t>
            </a:r>
            <a:r>
              <a:rPr lang="en-US" sz="2400" dirty="0">
                <a:solidFill>
                  <a:srgbClr val="002060"/>
                </a:solidFill>
              </a:rPr>
              <a:t>she work?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Does </a:t>
            </a:r>
            <a:r>
              <a:rPr lang="en-US" sz="2400" dirty="0">
                <a:solidFill>
                  <a:srgbClr val="002060"/>
                </a:solidFill>
              </a:rPr>
              <a:t>it work?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srgbClr val="002060"/>
                </a:solidFill>
              </a:rPr>
              <a:t> we work?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srgbClr val="002060"/>
                </a:solidFill>
              </a:rPr>
              <a:t> you work?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srgbClr val="002060"/>
                </a:solidFill>
              </a:rPr>
              <a:t> they work?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You </a:t>
            </a: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He </a:t>
            </a:r>
            <a:r>
              <a:rPr lang="en-US" sz="2400" dirty="0">
                <a:solidFill>
                  <a:srgbClr val="FF0000"/>
                </a:solidFill>
              </a:rPr>
              <a:t>doesn’t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She </a:t>
            </a:r>
            <a:r>
              <a:rPr lang="en-US" sz="2400" dirty="0">
                <a:solidFill>
                  <a:srgbClr val="FF0000"/>
                </a:solidFill>
              </a:rPr>
              <a:t>doesn’t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It </a:t>
            </a:r>
            <a:r>
              <a:rPr lang="en-US" sz="2400" dirty="0">
                <a:solidFill>
                  <a:srgbClr val="FF0000"/>
                </a:solidFill>
              </a:rPr>
              <a:t>doesn’t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We </a:t>
            </a: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You </a:t>
            </a: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They </a:t>
            </a: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6170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Zástupný symbol pro obsah 3" descr="lenard in b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125538"/>
            <a:ext cx="4679950" cy="3311525"/>
          </a:xfrm>
        </p:spPr>
      </p:pic>
      <p:sp>
        <p:nvSpPr>
          <p:cNvPr id="16387" name="TextovéPole 4"/>
          <p:cNvSpPr txBox="1">
            <a:spLocks noChangeArrowheads="1"/>
          </p:cNvSpPr>
          <p:nvPr/>
        </p:nvSpPr>
        <p:spPr bwMode="auto">
          <a:xfrm>
            <a:off x="971550" y="5013325"/>
            <a:ext cx="7129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Le</a:t>
            </a:r>
            <a:r>
              <a:rPr lang="cs-CZ" altLang="cs-CZ" sz="2800">
                <a:solidFill>
                  <a:srgbClr val="002060"/>
                </a:solidFill>
              </a:rPr>
              <a:t>o</a:t>
            </a:r>
            <a:r>
              <a:rPr lang="en-US" altLang="cs-CZ" sz="2800">
                <a:solidFill>
                  <a:srgbClr val="002060"/>
                </a:solidFill>
              </a:rPr>
              <a:t>nard </a:t>
            </a:r>
            <a:r>
              <a:rPr lang="en-US" altLang="cs-CZ" sz="2800">
                <a:solidFill>
                  <a:srgbClr val="FF0000"/>
                </a:solidFill>
              </a:rPr>
              <a:t>was trying</a:t>
            </a:r>
            <a:r>
              <a:rPr lang="en-US" altLang="cs-CZ" sz="2800">
                <a:solidFill>
                  <a:srgbClr val="002060"/>
                </a:solidFill>
              </a:rPr>
              <a:t> to fall asleep when Sheldon </a:t>
            </a:r>
            <a:r>
              <a:rPr lang="en-US" altLang="cs-CZ" sz="2800">
                <a:solidFill>
                  <a:srgbClr val="FF0000"/>
                </a:solidFill>
              </a:rPr>
              <a:t>came</a:t>
            </a:r>
            <a:r>
              <a:rPr lang="en-US" altLang="cs-CZ" sz="2800">
                <a:solidFill>
                  <a:srgbClr val="002060"/>
                </a:solidFill>
              </a:rPr>
              <a:t> in</a:t>
            </a:r>
            <a:r>
              <a:rPr lang="cs-CZ" altLang="cs-CZ" sz="2800">
                <a:solidFill>
                  <a:srgbClr val="002060"/>
                </a:solidFill>
              </a:rPr>
              <a:t>to</a:t>
            </a:r>
            <a:r>
              <a:rPr lang="en-US" altLang="cs-CZ" sz="2800">
                <a:solidFill>
                  <a:srgbClr val="002060"/>
                </a:solidFill>
              </a:rPr>
              <a:t> his bedroom.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2762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3" descr="bongos sheldon penn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692150"/>
            <a:ext cx="5257800" cy="3457575"/>
          </a:xfrm>
        </p:spPr>
      </p:pic>
      <p:sp>
        <p:nvSpPr>
          <p:cNvPr id="17411" name="TextovéPole 4"/>
          <p:cNvSpPr txBox="1">
            <a:spLocks noChangeArrowheads="1"/>
          </p:cNvSpPr>
          <p:nvPr/>
        </p:nvSpPr>
        <p:spPr bwMode="auto">
          <a:xfrm>
            <a:off x="827088" y="5157788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Penny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(wake up) because Sheldon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(play) bongos.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8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pro obsah 3" descr="bongos sheldon penn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692150"/>
            <a:ext cx="5257800" cy="3457575"/>
          </a:xfrm>
        </p:spPr>
      </p:pic>
      <p:sp>
        <p:nvSpPr>
          <p:cNvPr id="18435" name="TextovéPole 4"/>
          <p:cNvSpPr txBox="1">
            <a:spLocks noChangeArrowheads="1"/>
          </p:cNvSpPr>
          <p:nvPr/>
        </p:nvSpPr>
        <p:spPr bwMode="auto">
          <a:xfrm>
            <a:off x="827088" y="5157788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800">
                <a:solidFill>
                  <a:srgbClr val="002060"/>
                </a:solidFill>
              </a:rPr>
              <a:t>Penny </a:t>
            </a:r>
            <a:r>
              <a:rPr lang="en-US" altLang="cs-CZ" sz="2800">
                <a:solidFill>
                  <a:srgbClr val="FF0000"/>
                </a:solidFill>
              </a:rPr>
              <a:t>woke up</a:t>
            </a:r>
            <a:r>
              <a:rPr lang="en-US" altLang="cs-CZ" sz="2800">
                <a:solidFill>
                  <a:srgbClr val="002060"/>
                </a:solidFill>
              </a:rPr>
              <a:t> because Sheldon</a:t>
            </a:r>
            <a:r>
              <a:rPr lang="en-US" altLang="cs-CZ" sz="2800">
                <a:solidFill>
                  <a:srgbClr val="FF0000"/>
                </a:solidFill>
              </a:rPr>
              <a:t> was playing</a:t>
            </a:r>
            <a:r>
              <a:rPr lang="en-US" altLang="cs-CZ" sz="2800">
                <a:solidFill>
                  <a:srgbClr val="002060"/>
                </a:solidFill>
              </a:rPr>
              <a:t> bongos.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34714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I </a:t>
            </a:r>
            <a:r>
              <a:rPr lang="en-US" altLang="cs-CZ" sz="2800" u="sng">
                <a:solidFill>
                  <a:srgbClr val="002060"/>
                </a:solidFill>
              </a:rPr>
              <a:t>	</a:t>
            </a:r>
            <a:r>
              <a:rPr lang="cs-CZ" altLang="cs-CZ" sz="2800" u="sng">
                <a:solidFill>
                  <a:srgbClr val="002060"/>
                </a:solidFill>
              </a:rPr>
              <a:t>    </a:t>
            </a:r>
            <a:r>
              <a:rPr lang="en-US" altLang="cs-CZ" sz="2800">
                <a:solidFill>
                  <a:srgbClr val="002060"/>
                </a:solidFill>
              </a:rPr>
              <a:t> (see) him this morning. He </a:t>
            </a:r>
            <a:r>
              <a:rPr lang="en-US" altLang="cs-CZ" sz="2800" u="sng">
                <a:solidFill>
                  <a:srgbClr val="002060"/>
                </a:solidFill>
              </a:rPr>
              <a:t>	</a:t>
            </a:r>
            <a:r>
              <a:rPr lang="cs-CZ" altLang="cs-CZ" sz="2800" u="sng">
                <a:solidFill>
                  <a:srgbClr val="002060"/>
                </a:solidFill>
              </a:rPr>
              <a:t>     </a:t>
            </a:r>
            <a:r>
              <a:rPr lang="en-US" altLang="cs-CZ" sz="2800">
                <a:solidFill>
                  <a:srgbClr val="002060"/>
                </a:solidFill>
              </a:rPr>
              <a:t>(wait) for somebody.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He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(drive) home when it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(happen).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What </a:t>
            </a:r>
            <a:r>
              <a:rPr lang="en-US" altLang="cs-CZ" sz="2800" u="sng">
                <a:solidFill>
                  <a:srgbClr val="002060"/>
                </a:solidFill>
              </a:rPr>
              <a:t>	</a:t>
            </a:r>
            <a:r>
              <a:rPr lang="cs-CZ" altLang="cs-CZ" sz="2800" u="sng">
                <a:solidFill>
                  <a:srgbClr val="002060"/>
                </a:solidFill>
              </a:rPr>
              <a:t> </a:t>
            </a:r>
            <a:r>
              <a:rPr lang="en-US" altLang="cs-CZ" sz="2800">
                <a:solidFill>
                  <a:srgbClr val="002060"/>
                </a:solidFill>
              </a:rPr>
              <a:t>(you read) when I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(come) into the room.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I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(find) your watch when I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(tidy) my room</a:t>
            </a:r>
            <a:r>
              <a:rPr lang="cs-CZ" altLang="cs-CZ" sz="2800">
                <a:solidFill>
                  <a:srgbClr val="002060"/>
                </a:solidFill>
              </a:rPr>
              <a:t>?</a:t>
            </a:r>
            <a:endParaRPr lang="en-US" altLang="cs-CZ" sz="2800">
              <a:solidFill>
                <a:srgbClr val="002060"/>
              </a:solidFill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They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(not choose)me.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He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(not know) the answer.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What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(you do) at 8 o’clock?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I </a:t>
            </a:r>
            <a:r>
              <a:rPr lang="en-US" altLang="cs-CZ" sz="2800" u="sng">
                <a:solidFill>
                  <a:srgbClr val="002060"/>
                </a:solidFill>
              </a:rPr>
              <a:t>	</a:t>
            </a:r>
            <a:r>
              <a:rPr lang="cs-CZ" altLang="cs-CZ" sz="2800" u="sng">
                <a:solidFill>
                  <a:srgbClr val="002060"/>
                </a:solidFill>
              </a:rPr>
              <a:t>     </a:t>
            </a:r>
            <a:r>
              <a:rPr lang="en-US" altLang="cs-CZ" sz="2800">
                <a:solidFill>
                  <a:srgbClr val="002060"/>
                </a:solidFill>
              </a:rPr>
              <a:t>(phone) her but she </a:t>
            </a:r>
            <a:r>
              <a:rPr lang="en-US" altLang="cs-CZ" sz="2800" u="sng">
                <a:solidFill>
                  <a:srgbClr val="002060"/>
                </a:solidFill>
              </a:rPr>
              <a:t>	</a:t>
            </a:r>
            <a:r>
              <a:rPr lang="cs-CZ" altLang="cs-CZ" sz="2800" u="sng">
                <a:solidFill>
                  <a:srgbClr val="002060"/>
                </a:solidFill>
              </a:rPr>
              <a:t>         </a:t>
            </a:r>
            <a:r>
              <a:rPr lang="en-US" altLang="cs-CZ" sz="2800">
                <a:solidFill>
                  <a:srgbClr val="002060"/>
                </a:solidFill>
              </a:rPr>
              <a:t>(not want) to talk to me.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I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(talk) to you!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(You dream)?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Your letter </a:t>
            </a:r>
            <a:r>
              <a:rPr lang="en-US" altLang="cs-CZ" sz="2800" u="sng">
                <a:solidFill>
                  <a:srgbClr val="002060"/>
                </a:solidFill>
              </a:rPr>
              <a:t>	</a:t>
            </a:r>
            <a:r>
              <a:rPr lang="en-US" altLang="cs-CZ" sz="2800">
                <a:solidFill>
                  <a:srgbClr val="002060"/>
                </a:solidFill>
              </a:rPr>
              <a:t> (wait) for me here when I </a:t>
            </a:r>
            <a:r>
              <a:rPr lang="en-US" altLang="cs-CZ" sz="2800" u="sng">
                <a:solidFill>
                  <a:srgbClr val="002060"/>
                </a:solidFill>
              </a:rPr>
              <a:t>	</a:t>
            </a:r>
            <a:r>
              <a:rPr lang="en-US" altLang="cs-CZ" sz="2800">
                <a:solidFill>
                  <a:srgbClr val="002060"/>
                </a:solidFill>
              </a:rPr>
              <a:t>(arrive) home</a:t>
            </a:r>
            <a:r>
              <a:rPr lang="en-US" altLang="cs-CZ" sz="2800"/>
              <a:t>.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altLang="cs-CZ" sz="2800"/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cs-CZ" sz="2800"/>
          </a:p>
          <a:p>
            <a:pPr marL="514350" indent="-514350" eaLnBrk="1" hangingPunct="1">
              <a:buFont typeface="Arial" charset="0"/>
              <a:buAutoNum type="arabicPeriod"/>
            </a:pPr>
            <a:endParaRPr lang="cs-CZ" altLang="cs-CZ" sz="240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I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saw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him this morning. He</a:t>
            </a:r>
            <a:r>
              <a:rPr lang="cs-CZ" sz="2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was</a:t>
            </a:r>
            <a:r>
              <a:rPr lang="cs-CZ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waiting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for somebody.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He</a:t>
            </a:r>
            <a:r>
              <a:rPr lang="cs-CZ" sz="2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was</a:t>
            </a:r>
            <a:r>
              <a:rPr lang="cs-CZ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driving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home when it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happened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What</a:t>
            </a:r>
            <a:r>
              <a:rPr lang="cs-CZ" sz="2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were</a:t>
            </a:r>
            <a:r>
              <a:rPr lang="cs-CZ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you</a:t>
            </a:r>
            <a:r>
              <a:rPr lang="cs-CZ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reading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when I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came</a:t>
            </a:r>
            <a:r>
              <a:rPr lang="cs-CZ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into the room</a:t>
            </a:r>
            <a:r>
              <a:rPr lang="cs-CZ" sz="2800" dirty="0">
                <a:solidFill>
                  <a:srgbClr val="002060"/>
                </a:solidFill>
                <a:latin typeface="+mn-lt"/>
                <a:cs typeface="+mn-cs"/>
              </a:rPr>
              <a:t>?</a:t>
            </a:r>
            <a:endParaRPr lang="en-US" sz="28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I </a:t>
            </a:r>
            <a:r>
              <a:rPr lang="cs-CZ" sz="2800" dirty="0" err="1">
                <a:solidFill>
                  <a:srgbClr val="FF0000"/>
                </a:solidFill>
                <a:latin typeface="+mn-lt"/>
                <a:cs typeface="+mn-cs"/>
              </a:rPr>
              <a:t>found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your watch when I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was tidying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my room.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They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didn’t choose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me. 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He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didn’t know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the answer.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What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were you doing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at 8 o’clock?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I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phoned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her but she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didn’t want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to talk to me.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was talking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to you!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Were you dreaming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?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Your letter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was waiting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for me here when I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arrived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home</a:t>
            </a:r>
            <a:r>
              <a:rPr lang="en-US" sz="2800" dirty="0">
                <a:latin typeface="+mn-lt"/>
                <a:cs typeface="+mn-cs"/>
              </a:rPr>
              <a:t>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cs-CZ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74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I </a:t>
            </a:r>
            <a:r>
              <a:rPr lang="en-US" altLang="cs-CZ" sz="2800" u="sng">
                <a:solidFill>
                  <a:srgbClr val="002060"/>
                </a:solidFill>
              </a:rPr>
              <a:t>		 </a:t>
            </a:r>
            <a:r>
              <a:rPr lang="en-US" altLang="cs-CZ" sz="2800">
                <a:solidFill>
                  <a:srgbClr val="002060"/>
                </a:solidFill>
              </a:rPr>
              <a:t>(write) letter to Jill when the phone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(ring).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She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(cross) the road when someone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(call) her.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He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(work) in the garden when it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(start) to rain.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When I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(arrive) at the office his secretary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(just drink) a coffee.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The orchestra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(already play) when we </a:t>
            </a:r>
            <a:r>
              <a:rPr lang="en-US" altLang="cs-CZ" sz="2800" u="sng">
                <a:solidFill>
                  <a:srgbClr val="002060"/>
                </a:solidFill>
              </a:rPr>
              <a:t>		 </a:t>
            </a:r>
            <a:r>
              <a:rPr lang="en-US" altLang="cs-CZ" sz="2800">
                <a:solidFill>
                  <a:srgbClr val="002060"/>
                </a:solidFill>
              </a:rPr>
              <a:t>(get) to the concert.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I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(walk) home from school when I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(meet) an old school friend.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When he </a:t>
            </a:r>
            <a:r>
              <a:rPr lang="en-US" altLang="cs-CZ" sz="2800" u="sng">
                <a:solidFill>
                  <a:srgbClr val="002060"/>
                </a:solidFill>
              </a:rPr>
              <a:t>		</a:t>
            </a:r>
            <a:r>
              <a:rPr lang="en-US" altLang="cs-CZ" sz="2800">
                <a:solidFill>
                  <a:srgbClr val="002060"/>
                </a:solidFill>
              </a:rPr>
              <a:t> ( wake up) she </a:t>
            </a:r>
            <a:r>
              <a:rPr lang="en-US" altLang="cs-CZ" sz="2800" u="sng">
                <a:solidFill>
                  <a:srgbClr val="002060"/>
                </a:solidFill>
              </a:rPr>
              <a:t>		 </a:t>
            </a:r>
            <a:r>
              <a:rPr lang="en-US" altLang="cs-CZ" sz="2800">
                <a:solidFill>
                  <a:srgbClr val="002060"/>
                </a:solidFill>
              </a:rPr>
              <a:t>(already have) breakfast.</a:t>
            </a:r>
          </a:p>
          <a:p>
            <a:pPr marL="514350" indent="-514350">
              <a:buFont typeface="Arial" charset="0"/>
              <a:buAutoNum type="arabicPeriod"/>
            </a:pPr>
            <a:endParaRPr lang="cs-CZ" altLang="cs-CZ" sz="2800">
              <a:solidFill>
                <a:srgbClr val="00206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was writing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letter to Jill when the phone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rang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………………….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She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was crossing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the road when someone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called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………………</a:t>
            </a:r>
            <a:endParaRPr lang="en-US" sz="28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He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was working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in the garden when it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started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to rain.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……….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When I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arrived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at the office his secretary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was just drinking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a coffee.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The orchestra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was already playing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when we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got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to the concert.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I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was walking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home from school when I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met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an old school friend.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When he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woke up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she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was already having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breakfast.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endParaRPr lang="cs-CZ" sz="2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1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Právě jsme mluvili o řediteli, když vešel do místnosti.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Když jsem zatelefonoval, ještě obědvali.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Když jsem je naposled viděl, bydleli ještě v Praze.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Když se poprvé setkala s Michalem, studoval architekturu.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Když jsem naposled viděla Janet, chodila ještě s Bobem.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Už čekala první dítě, když měli svatbu.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Když jsem ho potkal na Richardově svatbě, hledal si novou práci.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Přemýšlel jsem co dělat, když jsem si vzpomněl na jeho radu.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Právě jsem si oblékal kabát, když někdo zazvonil u dveří.</a:t>
            </a:r>
          </a:p>
        </p:txBody>
      </p:sp>
    </p:spTree>
    <p:extLst>
      <p:ext uri="{BB962C8B-B14F-4D97-AF65-F5344CB8AC3E}">
        <p14:creationId xmlns:p14="http://schemas.microsoft.com/office/powerpoint/2010/main" val="364397473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cs-CZ" altLang="cs-CZ" sz="2800">
                <a:solidFill>
                  <a:srgbClr val="002060"/>
                </a:solidFill>
              </a:rPr>
              <a:t>We were just talking</a:t>
            </a:r>
            <a:r>
              <a:rPr lang="en-US" altLang="cs-CZ" sz="2800">
                <a:solidFill>
                  <a:srgbClr val="002060"/>
                </a:solidFill>
              </a:rPr>
              <a:t> about the director when he came into the room.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When I called they were still having lunch.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When I last saw them they were still living in Prague.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When she first met Michael he was studying architecture.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When I last saw Janet she was still going out with Bob.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She was already expecting her first baby when they got married.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When I met him at Richard’s wedding he was looking for a new job.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I was thinking what to do when suddenly remembered his advice.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cs-CZ" sz="2800">
                <a:solidFill>
                  <a:srgbClr val="002060"/>
                </a:solidFill>
              </a:rPr>
              <a:t>I was just putting on my coat when someone rang at the door.</a:t>
            </a:r>
          </a:p>
          <a:p>
            <a:pPr marL="514350" indent="-514350">
              <a:buFont typeface="Arial" charset="0"/>
              <a:buNone/>
            </a:pPr>
            <a:r>
              <a:rPr lang="en-US" altLang="cs-CZ" sz="280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Arial" charset="0"/>
              <a:buAutoNum type="arabicPeriod"/>
            </a:pPr>
            <a:endParaRPr lang="en-US" altLang="cs-CZ" sz="2800">
              <a:solidFill>
                <a:srgbClr val="002060"/>
              </a:solidFill>
            </a:endParaRPr>
          </a:p>
          <a:p>
            <a:pPr marL="514350" indent="-514350">
              <a:buFont typeface="Arial" charset="0"/>
              <a:buAutoNum type="arabicPeriod"/>
            </a:pPr>
            <a:endParaRPr lang="en-US" altLang="cs-CZ" sz="2800">
              <a:solidFill>
                <a:srgbClr val="002060"/>
              </a:solidFill>
            </a:endParaRPr>
          </a:p>
          <a:p>
            <a:pPr marL="514350" indent="-514350">
              <a:buFont typeface="Arial" charset="0"/>
              <a:buAutoNum type="arabicPeriod"/>
            </a:pPr>
            <a:endParaRPr lang="en-US" altLang="cs-CZ" sz="2800">
              <a:solidFill>
                <a:srgbClr val="002060"/>
              </a:solidFill>
            </a:endParaRPr>
          </a:p>
          <a:p>
            <a:pPr marL="514350" indent="-514350">
              <a:buFont typeface="Arial" charset="0"/>
              <a:buAutoNum type="arabicPeriod"/>
            </a:pPr>
            <a:endParaRPr lang="en-US" altLang="cs-CZ" sz="2800">
              <a:solidFill>
                <a:srgbClr val="002060"/>
              </a:solidFill>
            </a:endParaRPr>
          </a:p>
          <a:p>
            <a:pPr marL="514350" indent="-514350">
              <a:buFont typeface="Arial" charset="0"/>
              <a:buAutoNum type="arabicPeriod"/>
            </a:pPr>
            <a:endParaRPr lang="en-US" altLang="cs-CZ" sz="2800">
              <a:solidFill>
                <a:srgbClr val="002060"/>
              </a:solidFill>
            </a:endParaRPr>
          </a:p>
          <a:p>
            <a:pPr marL="514350" indent="-514350">
              <a:buFont typeface="Arial" charset="0"/>
              <a:buAutoNum type="arabicPeriod"/>
            </a:pPr>
            <a:endParaRPr lang="en-US" altLang="cs-CZ" sz="2800">
              <a:solidFill>
                <a:srgbClr val="002060"/>
              </a:solidFill>
            </a:endParaRPr>
          </a:p>
          <a:p>
            <a:pPr marL="514350" indent="-514350">
              <a:buFont typeface="Arial" charset="0"/>
              <a:buNone/>
            </a:pPr>
            <a:endParaRPr lang="en-US" altLang="cs-CZ" sz="2800">
              <a:solidFill>
                <a:srgbClr val="002060"/>
              </a:solidFill>
            </a:endParaRPr>
          </a:p>
          <a:p>
            <a:pPr marL="514350" indent="-514350">
              <a:buFont typeface="Arial" charset="0"/>
              <a:buAutoNum type="arabicPeriod"/>
            </a:pPr>
            <a:endParaRPr lang="en-US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24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3888432"/>
          </a:xfrm>
        </p:spPr>
        <p:txBody>
          <a:bodyPr numCol="3"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>
                <a:solidFill>
                  <a:srgbClr val="002060"/>
                </a:solidFill>
              </a:rPr>
              <a:t>I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 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>
                <a:solidFill>
                  <a:srgbClr val="FF0000"/>
                </a:solidFill>
              </a:rPr>
              <a:t>ha</a:t>
            </a:r>
            <a:r>
              <a:rPr lang="en-US" sz="9600" dirty="0">
                <a:solidFill>
                  <a:srgbClr val="FF0000"/>
                </a:solidFill>
              </a:rPr>
              <a:t>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 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>
                <a:solidFill>
                  <a:srgbClr val="FF0000"/>
                </a:solidFill>
              </a:rPr>
              <a:t>ha</a:t>
            </a:r>
            <a:r>
              <a:rPr lang="en-US" sz="9600" dirty="0">
                <a:solidFill>
                  <a:srgbClr val="FF0000"/>
                </a:solidFill>
              </a:rPr>
              <a:t>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>
                <a:solidFill>
                  <a:srgbClr val="002060"/>
                </a:solidFill>
              </a:rPr>
              <a:t>I</a:t>
            </a:r>
            <a:r>
              <a:rPr lang="en-US" sz="9600" dirty="0">
                <a:solidFill>
                  <a:srgbClr val="002060"/>
                </a:solidFill>
              </a:rPr>
              <a:t>t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>
                <a:solidFill>
                  <a:srgbClr val="FF0000"/>
                </a:solidFill>
              </a:rPr>
              <a:t>ha</a:t>
            </a:r>
            <a:r>
              <a:rPr lang="en-US" sz="9600" dirty="0">
                <a:solidFill>
                  <a:srgbClr val="FF0000"/>
                </a:solidFill>
              </a:rPr>
              <a:t>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 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I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you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Has</a:t>
            </a:r>
            <a:r>
              <a:rPr lang="en-US" sz="9600" dirty="0">
                <a:solidFill>
                  <a:srgbClr val="002060"/>
                </a:solidFill>
              </a:rPr>
              <a:t> he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Has</a:t>
            </a:r>
            <a:r>
              <a:rPr lang="en-US" sz="9600" dirty="0">
                <a:solidFill>
                  <a:srgbClr val="002060"/>
                </a:solidFill>
              </a:rPr>
              <a:t> she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Has</a:t>
            </a:r>
            <a:r>
              <a:rPr lang="en-US" sz="9600" dirty="0">
                <a:solidFill>
                  <a:srgbClr val="002060"/>
                </a:solidFill>
              </a:rPr>
              <a:t> it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we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you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they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 </a:t>
            </a:r>
            <a:r>
              <a:rPr lang="en-US" sz="9600" dirty="0">
                <a:solidFill>
                  <a:srgbClr val="FF0000"/>
                </a:solidFill>
              </a:rPr>
              <a:t>hasn’t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 </a:t>
            </a:r>
            <a:r>
              <a:rPr lang="en-US" sz="9600" dirty="0">
                <a:solidFill>
                  <a:srgbClr val="FF0000"/>
                </a:solidFill>
              </a:rPr>
              <a:t>hasn’t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It </a:t>
            </a:r>
            <a:r>
              <a:rPr lang="en-US" sz="9600" dirty="0">
                <a:solidFill>
                  <a:srgbClr val="FF0000"/>
                </a:solidFill>
              </a:rPr>
              <a:t>hasn’t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 </a:t>
            </a:r>
            <a:endParaRPr lang="en-US" sz="11200" dirty="0">
              <a:solidFill>
                <a:srgbClr val="002060"/>
              </a:solidFill>
            </a:endParaRPr>
          </a:p>
        </p:txBody>
      </p:sp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5038"/>
          </a:xfrm>
        </p:spPr>
        <p:txBody>
          <a:bodyPr/>
          <a:lstStyle/>
          <a:p>
            <a:pPr eaLnBrk="1" hangingPunct="1"/>
            <a:r>
              <a:rPr lang="cs-CZ" altLang="cs-CZ" sz="4000" u="sng">
                <a:solidFill>
                  <a:srgbClr val="002060"/>
                </a:solidFill>
              </a:rPr>
              <a:t>P</a:t>
            </a:r>
            <a:r>
              <a:rPr lang="en-US" altLang="cs-CZ" sz="4000" u="sng">
                <a:solidFill>
                  <a:srgbClr val="002060"/>
                </a:solidFill>
              </a:rPr>
              <a:t>resent perfect simple</a:t>
            </a:r>
            <a:br>
              <a:rPr lang="en-US" altLang="cs-CZ" u="sng">
                <a:solidFill>
                  <a:srgbClr val="002060"/>
                </a:solidFill>
              </a:rPr>
            </a:br>
            <a:r>
              <a:rPr lang="en-US" altLang="cs-CZ" sz="2800">
                <a:solidFill>
                  <a:srgbClr val="002060"/>
                </a:solidFill>
              </a:rPr>
              <a:t>have/has + past participle</a:t>
            </a:r>
            <a:br>
              <a:rPr lang="en-US" altLang="cs-CZ" sz="2800">
                <a:solidFill>
                  <a:srgbClr val="002060"/>
                </a:solidFill>
              </a:rPr>
            </a:br>
            <a:r>
              <a:rPr lang="en-US" altLang="cs-CZ" sz="2800">
                <a:solidFill>
                  <a:srgbClr val="002060"/>
                </a:solidFill>
              </a:rPr>
              <a:t>Questions - inversion</a:t>
            </a:r>
            <a:br>
              <a:rPr lang="en-US" altLang="cs-CZ" sz="2800">
                <a:solidFill>
                  <a:srgbClr val="002060"/>
                </a:solidFill>
              </a:rPr>
            </a:br>
            <a:r>
              <a:rPr lang="en-US" altLang="cs-CZ" sz="2800">
                <a:solidFill>
                  <a:srgbClr val="002060"/>
                </a:solidFill>
              </a:rPr>
              <a:t>Negative – haven’t/hasn’t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26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3888432"/>
          </a:xfrm>
        </p:spPr>
        <p:txBody>
          <a:bodyPr numCol="3"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>
                <a:solidFill>
                  <a:srgbClr val="002060"/>
                </a:solidFill>
              </a:rPr>
              <a:t>I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 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>
                <a:solidFill>
                  <a:srgbClr val="FF0000"/>
                </a:solidFill>
              </a:rPr>
              <a:t>ha</a:t>
            </a:r>
            <a:r>
              <a:rPr lang="en-US" sz="9600" dirty="0">
                <a:solidFill>
                  <a:srgbClr val="FF0000"/>
                </a:solidFill>
              </a:rPr>
              <a:t>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 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>
                <a:solidFill>
                  <a:srgbClr val="FF0000"/>
                </a:solidFill>
              </a:rPr>
              <a:t>ha</a:t>
            </a:r>
            <a:r>
              <a:rPr lang="en-US" sz="9600" dirty="0">
                <a:solidFill>
                  <a:srgbClr val="FF0000"/>
                </a:solidFill>
              </a:rPr>
              <a:t>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>
                <a:solidFill>
                  <a:srgbClr val="002060"/>
                </a:solidFill>
              </a:rPr>
              <a:t>I</a:t>
            </a:r>
            <a:r>
              <a:rPr lang="en-US" sz="9600" dirty="0">
                <a:solidFill>
                  <a:srgbClr val="002060"/>
                </a:solidFill>
              </a:rPr>
              <a:t>t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>
                <a:solidFill>
                  <a:srgbClr val="FF0000"/>
                </a:solidFill>
              </a:rPr>
              <a:t>ha</a:t>
            </a:r>
            <a:r>
              <a:rPr lang="en-US" sz="9600" dirty="0">
                <a:solidFill>
                  <a:srgbClr val="FF0000"/>
                </a:solidFill>
              </a:rPr>
              <a:t>s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 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have</a:t>
            </a:r>
            <a:r>
              <a:rPr lang="cs-CZ" sz="9600" dirty="0">
                <a:solidFill>
                  <a:srgbClr val="002060"/>
                </a:solidFill>
              </a:rPr>
              <a:t> </a:t>
            </a:r>
            <a:r>
              <a:rPr lang="cs-CZ" sz="9600" dirty="0" err="1">
                <a:solidFill>
                  <a:srgbClr val="002060"/>
                </a:solidFill>
              </a:rPr>
              <a:t>work</a:t>
            </a:r>
            <a:r>
              <a:rPr lang="cs-CZ" sz="9600" dirty="0" err="1">
                <a:solidFill>
                  <a:srgbClr val="FF0000"/>
                </a:solidFill>
              </a:rPr>
              <a:t>ed</a:t>
            </a:r>
            <a:r>
              <a:rPr lang="cs-CZ" sz="9600" dirty="0">
                <a:solidFill>
                  <a:srgbClr val="002060"/>
                </a:solidFill>
              </a:rPr>
              <a:t>.</a:t>
            </a: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I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you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Has</a:t>
            </a:r>
            <a:r>
              <a:rPr lang="en-US" sz="9600" dirty="0">
                <a:solidFill>
                  <a:srgbClr val="002060"/>
                </a:solidFill>
              </a:rPr>
              <a:t> he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Has</a:t>
            </a:r>
            <a:r>
              <a:rPr lang="en-US" sz="9600" dirty="0">
                <a:solidFill>
                  <a:srgbClr val="002060"/>
                </a:solidFill>
              </a:rPr>
              <a:t> she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Has</a:t>
            </a:r>
            <a:r>
              <a:rPr lang="en-US" sz="9600" dirty="0">
                <a:solidFill>
                  <a:srgbClr val="002060"/>
                </a:solidFill>
              </a:rPr>
              <a:t> it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we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you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Have</a:t>
            </a:r>
            <a:r>
              <a:rPr lang="en-US" sz="9600" dirty="0">
                <a:solidFill>
                  <a:srgbClr val="002060"/>
                </a:solidFill>
              </a:rPr>
              <a:t> they 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 </a:t>
            </a:r>
            <a:r>
              <a:rPr lang="en-US" sz="9600" dirty="0">
                <a:solidFill>
                  <a:srgbClr val="FF0000"/>
                </a:solidFill>
              </a:rPr>
              <a:t>hasn’t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 </a:t>
            </a:r>
            <a:r>
              <a:rPr lang="en-US" sz="9600" dirty="0">
                <a:solidFill>
                  <a:srgbClr val="FF0000"/>
                </a:solidFill>
              </a:rPr>
              <a:t>hasn’t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It </a:t>
            </a:r>
            <a:r>
              <a:rPr lang="en-US" sz="9600" dirty="0">
                <a:solidFill>
                  <a:srgbClr val="FF0000"/>
                </a:solidFill>
              </a:rPr>
              <a:t>hasn’t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 </a:t>
            </a:r>
            <a:r>
              <a:rPr lang="en-US" sz="9600" dirty="0">
                <a:solidFill>
                  <a:srgbClr val="FF0000"/>
                </a:solidFill>
              </a:rPr>
              <a:t>haven’t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ed</a:t>
            </a:r>
            <a:r>
              <a:rPr lang="en-US" sz="9600" dirty="0">
                <a:solidFill>
                  <a:srgbClr val="002060"/>
                </a:solidFill>
              </a:rPr>
              <a:t>. </a:t>
            </a:r>
            <a:endParaRPr lang="en-US" sz="11200" dirty="0">
              <a:solidFill>
                <a:srgbClr val="002060"/>
              </a:solidFill>
            </a:endParaRPr>
          </a:p>
        </p:txBody>
      </p:sp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5038"/>
          </a:xfrm>
        </p:spPr>
        <p:txBody>
          <a:bodyPr/>
          <a:lstStyle/>
          <a:p>
            <a:pPr eaLnBrk="1" hangingPunct="1"/>
            <a:r>
              <a:rPr lang="cs-CZ" altLang="cs-CZ" sz="4000" u="sng" dirty="0">
                <a:solidFill>
                  <a:srgbClr val="002060"/>
                </a:solidFill>
              </a:rPr>
              <a:t>P</a:t>
            </a:r>
            <a:r>
              <a:rPr lang="en-US" altLang="cs-CZ" sz="4000" u="sng" dirty="0">
                <a:solidFill>
                  <a:srgbClr val="002060"/>
                </a:solidFill>
              </a:rPr>
              <a:t>resent perfect simple</a:t>
            </a:r>
            <a:br>
              <a:rPr lang="en-US" altLang="cs-CZ" u="sng" dirty="0">
                <a:solidFill>
                  <a:srgbClr val="002060"/>
                </a:solidFill>
              </a:rPr>
            </a:br>
            <a:r>
              <a:rPr lang="en-US" altLang="cs-CZ" sz="2800" dirty="0">
                <a:solidFill>
                  <a:srgbClr val="002060"/>
                </a:solidFill>
              </a:rPr>
              <a:t>have/has + past participle</a:t>
            </a:r>
            <a:br>
              <a:rPr lang="en-US" altLang="cs-CZ" sz="2800" dirty="0">
                <a:solidFill>
                  <a:srgbClr val="002060"/>
                </a:solidFill>
              </a:rPr>
            </a:br>
            <a:r>
              <a:rPr lang="en-US" altLang="cs-CZ" sz="2800" dirty="0">
                <a:solidFill>
                  <a:srgbClr val="002060"/>
                </a:solidFill>
              </a:rPr>
              <a:t>Questions - inversion</a:t>
            </a:r>
            <a:br>
              <a:rPr lang="en-US" altLang="cs-CZ" sz="2800" dirty="0">
                <a:solidFill>
                  <a:srgbClr val="002060"/>
                </a:solidFill>
              </a:rPr>
            </a:br>
            <a:r>
              <a:rPr lang="en-US" altLang="cs-CZ" sz="2800" dirty="0">
                <a:solidFill>
                  <a:srgbClr val="002060"/>
                </a:solidFill>
              </a:rPr>
              <a:t>Negative – haven’t/hasn’t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45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u="sng" dirty="0" err="1">
                <a:solidFill>
                  <a:srgbClr val="002060"/>
                </a:solidFill>
              </a:rPr>
              <a:t>Present</a:t>
            </a:r>
            <a:r>
              <a:rPr lang="cs-CZ" altLang="cs-CZ" sz="4000" u="sng" dirty="0">
                <a:solidFill>
                  <a:srgbClr val="002060"/>
                </a:solidFill>
              </a:rPr>
              <a:t> </a:t>
            </a:r>
            <a:r>
              <a:rPr lang="cs-CZ" altLang="cs-CZ" sz="4000" u="sng" dirty="0" err="1">
                <a:solidFill>
                  <a:srgbClr val="002060"/>
                </a:solidFill>
              </a:rPr>
              <a:t>perfect</a:t>
            </a:r>
            <a:r>
              <a:rPr lang="cs-CZ" altLang="cs-CZ" sz="4000" u="sng" dirty="0">
                <a:solidFill>
                  <a:srgbClr val="002060"/>
                </a:solidFill>
              </a:rPr>
              <a:t> </a:t>
            </a:r>
            <a:r>
              <a:rPr lang="cs-CZ" altLang="cs-CZ" sz="4000" u="sng" dirty="0" err="1">
                <a:solidFill>
                  <a:srgbClr val="002060"/>
                </a:solidFill>
              </a:rPr>
              <a:t>simple</a:t>
            </a:r>
            <a:endParaRPr lang="cs-CZ" altLang="cs-CZ" sz="4000" u="sng" dirty="0">
              <a:solidFill>
                <a:srgbClr val="002060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50825" y="1773238"/>
            <a:ext cx="8435975" cy="4608512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R</a:t>
            </a:r>
            <a:r>
              <a:rPr lang="en-US" altLang="cs-CZ" sz="2800" dirty="0" err="1">
                <a:solidFill>
                  <a:srgbClr val="002060"/>
                </a:solidFill>
              </a:rPr>
              <a:t>ecent</a:t>
            </a:r>
            <a:r>
              <a:rPr lang="en-US" altLang="cs-CZ" sz="2800" dirty="0">
                <a:solidFill>
                  <a:srgbClr val="002060"/>
                </a:solidFill>
              </a:rPr>
              <a:t> past</a:t>
            </a:r>
          </a:p>
          <a:p>
            <a:pPr eaLnBrk="1" hangingPunct="1"/>
            <a:r>
              <a:rPr lang="en-US" altLang="cs-CZ" sz="2800" dirty="0">
                <a:solidFill>
                  <a:srgbClr val="002060"/>
                </a:solidFill>
              </a:rPr>
              <a:t>Not specific time</a:t>
            </a:r>
          </a:p>
          <a:p>
            <a:pPr eaLnBrk="1" hangingPunct="1"/>
            <a:r>
              <a:rPr lang="en-US" altLang="cs-CZ" sz="2800" dirty="0">
                <a:solidFill>
                  <a:srgbClr val="002060"/>
                </a:solidFill>
              </a:rPr>
              <a:t>News</a:t>
            </a:r>
          </a:p>
          <a:p>
            <a:pPr eaLnBrk="1" hangingPunct="1"/>
            <a:r>
              <a:rPr lang="en-US" altLang="cs-CZ" sz="2800" dirty="0">
                <a:solidFill>
                  <a:srgbClr val="002060"/>
                </a:solidFill>
              </a:rPr>
              <a:t>Experience </a:t>
            </a:r>
          </a:p>
          <a:p>
            <a:pPr eaLnBrk="1" hangingPunct="1"/>
            <a:endParaRPr lang="en-US" altLang="cs-CZ" sz="2400" dirty="0">
              <a:solidFill>
                <a:srgbClr val="002060"/>
              </a:solidFill>
            </a:endParaRPr>
          </a:p>
          <a:p>
            <a:pPr eaLnBrk="1" hangingPunct="1"/>
            <a:endParaRPr lang="en-US" altLang="cs-CZ" sz="2400" dirty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cs-CZ" sz="2400" dirty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cs-CZ" sz="2400" dirty="0">
                <a:solidFill>
                  <a:srgbClr val="002060"/>
                </a:solidFill>
              </a:rPr>
              <a:t>	</a:t>
            </a:r>
            <a:r>
              <a:rPr lang="en-US" altLang="cs-CZ" sz="2400" dirty="0" err="1">
                <a:solidFill>
                  <a:srgbClr val="002060"/>
                </a:solidFill>
              </a:rPr>
              <a:t>eg.</a:t>
            </a:r>
            <a:r>
              <a:rPr lang="en-US" altLang="cs-CZ" sz="2400" dirty="0">
                <a:solidFill>
                  <a:srgbClr val="002060"/>
                </a:solidFill>
              </a:rPr>
              <a:t> Moss has put on his bigger glasses.</a:t>
            </a:r>
          </a:p>
          <a:p>
            <a:pPr eaLnBrk="1" hangingPunct="1"/>
            <a:endParaRPr lang="en-US" altLang="cs-CZ" dirty="0">
              <a:solidFill>
                <a:srgbClr val="002060"/>
              </a:solidFill>
            </a:endParaRPr>
          </a:p>
          <a:p>
            <a:pPr eaLnBrk="1" hangingPunct="1"/>
            <a:endParaRPr lang="en-US" altLang="cs-CZ" dirty="0">
              <a:solidFill>
                <a:srgbClr val="002060"/>
              </a:solidFill>
            </a:endParaRPr>
          </a:p>
          <a:p>
            <a:pPr eaLnBrk="1" hangingPunct="1"/>
            <a:endParaRPr lang="en-US" altLang="cs-CZ" i="1" dirty="0">
              <a:solidFill>
                <a:srgbClr val="002060"/>
              </a:solidFill>
            </a:endParaRPr>
          </a:p>
          <a:p>
            <a:pPr eaLnBrk="1" hangingPunct="1"/>
            <a:endParaRPr lang="cs-CZ" altLang="cs-CZ" dirty="0">
              <a:solidFill>
                <a:srgbClr val="002060"/>
              </a:solidFill>
            </a:endParaRPr>
          </a:p>
        </p:txBody>
      </p:sp>
      <p:pic>
        <p:nvPicPr>
          <p:cNvPr id="15364" name="Obrázek 3" descr="Moss_with_big_glas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24923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732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u="sng" dirty="0">
                <a:solidFill>
                  <a:srgbClr val="002060"/>
                </a:solidFill>
              </a:rPr>
              <a:t>Present simple</a:t>
            </a:r>
            <a:endParaRPr lang="cs-CZ" alt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924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Generally true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Every day, week, year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</a:rPr>
              <a:t>Always happen</a:t>
            </a:r>
            <a:r>
              <a:rPr lang="cs-CZ" sz="2800" dirty="0">
                <a:solidFill>
                  <a:srgbClr val="002060"/>
                </a:solidFill>
              </a:rPr>
              <a:t>s</a:t>
            </a:r>
            <a:endParaRPr lang="en-US" sz="28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>
                <a:solidFill>
                  <a:srgbClr val="002060"/>
                </a:solidFill>
              </a:rPr>
              <a:t>eg</a:t>
            </a:r>
            <a:r>
              <a:rPr lang="en-US" sz="2200" dirty="0">
                <a:solidFill>
                  <a:srgbClr val="002060"/>
                </a:solidFill>
              </a:rPr>
              <a:t>. The Earth goes round the Sun.</a:t>
            </a:r>
            <a:endParaRPr lang="cs-CZ" sz="2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5124" name="Obrázek 3" descr="su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2738"/>
            <a:ext cx="464343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17614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u="sng" dirty="0" err="1">
                <a:solidFill>
                  <a:srgbClr val="002060"/>
                </a:solidFill>
              </a:rPr>
              <a:t>Present</a:t>
            </a:r>
            <a:r>
              <a:rPr lang="cs-CZ" altLang="cs-CZ" sz="4000" u="sng" dirty="0">
                <a:solidFill>
                  <a:srgbClr val="002060"/>
                </a:solidFill>
              </a:rPr>
              <a:t> </a:t>
            </a:r>
            <a:r>
              <a:rPr lang="cs-CZ" altLang="cs-CZ" sz="4000" u="sng" dirty="0" err="1">
                <a:solidFill>
                  <a:srgbClr val="002060"/>
                </a:solidFill>
              </a:rPr>
              <a:t>perfect</a:t>
            </a:r>
            <a:r>
              <a:rPr lang="cs-CZ" altLang="cs-CZ" sz="4000" u="sng" dirty="0">
                <a:solidFill>
                  <a:srgbClr val="002060"/>
                </a:solidFill>
              </a:rPr>
              <a:t> </a:t>
            </a:r>
            <a:r>
              <a:rPr lang="cs-CZ" altLang="cs-CZ" sz="4000" u="sng" dirty="0" err="1">
                <a:solidFill>
                  <a:srgbClr val="002060"/>
                </a:solidFill>
              </a:rPr>
              <a:t>simple</a:t>
            </a:r>
            <a:endParaRPr lang="cs-CZ" altLang="cs-CZ" sz="4000" u="sng" dirty="0">
              <a:solidFill>
                <a:srgbClr val="002060"/>
              </a:solidFill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54451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srgbClr val="002060"/>
                </a:solidFill>
              </a:rPr>
              <a:t>Není podstatné, kdy se děj odehrál, ale zda se odehrál</a:t>
            </a:r>
            <a:r>
              <a:rPr lang="en-US" sz="3000" dirty="0">
                <a:solidFill>
                  <a:srgbClr val="002060"/>
                </a:solidFill>
              </a:rPr>
              <a:t>.</a:t>
            </a:r>
            <a:endParaRPr lang="cs-CZ" sz="3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b="1" dirty="0">
                <a:solidFill>
                  <a:srgbClr val="002060"/>
                </a:solidFill>
              </a:rPr>
              <a:t>Just, </a:t>
            </a:r>
            <a:r>
              <a:rPr lang="cs-CZ" sz="3000" b="1" dirty="0" err="1">
                <a:solidFill>
                  <a:srgbClr val="002060"/>
                </a:solidFill>
              </a:rPr>
              <a:t>already</a:t>
            </a:r>
            <a:r>
              <a:rPr lang="cs-CZ" sz="3000" b="1" dirty="0">
                <a:solidFill>
                  <a:srgbClr val="002060"/>
                </a:solidFill>
              </a:rPr>
              <a:t>, </a:t>
            </a:r>
            <a:r>
              <a:rPr lang="cs-CZ" sz="3000" b="1" dirty="0" err="1">
                <a:solidFill>
                  <a:srgbClr val="002060"/>
                </a:solidFill>
              </a:rPr>
              <a:t>yet</a:t>
            </a:r>
            <a:r>
              <a:rPr lang="cs-CZ" sz="3000" b="1" dirty="0">
                <a:solidFill>
                  <a:srgbClr val="002060"/>
                </a:solidFill>
              </a:rPr>
              <a:t>, </a:t>
            </a:r>
            <a:r>
              <a:rPr lang="cs-CZ" sz="3000" b="1" dirty="0" err="1">
                <a:solidFill>
                  <a:srgbClr val="002060"/>
                </a:solidFill>
              </a:rPr>
              <a:t>ever</a:t>
            </a:r>
            <a:endParaRPr lang="cs-CZ" sz="3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    </a:t>
            </a:r>
            <a:r>
              <a:rPr lang="cs-CZ" sz="3000" dirty="0" err="1">
                <a:solidFill>
                  <a:srgbClr val="002060"/>
                </a:solidFill>
              </a:rPr>
              <a:t>Have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you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ever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been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en-US" sz="3000" u="sng" dirty="0">
                <a:solidFill>
                  <a:srgbClr val="002060"/>
                </a:solidFill>
              </a:rPr>
              <a:t>to</a:t>
            </a:r>
            <a:r>
              <a:rPr lang="cs-CZ" sz="3000" b="1" dirty="0">
                <a:solidFill>
                  <a:srgbClr val="002060"/>
                </a:solidFill>
              </a:rPr>
              <a:t> </a:t>
            </a:r>
            <a:r>
              <a:rPr lang="cs-CZ" sz="3000" dirty="0">
                <a:solidFill>
                  <a:srgbClr val="002060"/>
                </a:solidFill>
              </a:rPr>
              <a:t>London?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    </a:t>
            </a:r>
            <a:r>
              <a:rPr lang="cs-CZ" sz="3000" dirty="0" err="1">
                <a:solidFill>
                  <a:srgbClr val="002060"/>
                </a:solidFill>
              </a:rPr>
              <a:t>Have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you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done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your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homework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yet</a:t>
            </a:r>
            <a:r>
              <a:rPr lang="cs-CZ" sz="30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    I</a:t>
            </a:r>
            <a:r>
              <a:rPr lang="en-US" sz="3000" dirty="0">
                <a:solidFill>
                  <a:srgbClr val="002060"/>
                </a:solidFill>
              </a:rPr>
              <a:t>’</a:t>
            </a:r>
            <a:r>
              <a:rPr lang="en-US" sz="3000" dirty="0" err="1">
                <a:solidFill>
                  <a:srgbClr val="002060"/>
                </a:solidFill>
              </a:rPr>
              <a:t>ve</a:t>
            </a:r>
            <a:r>
              <a:rPr lang="en-US" sz="3000" dirty="0">
                <a:solidFill>
                  <a:srgbClr val="002060"/>
                </a:solidFill>
              </a:rPr>
              <a:t> just finished.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    </a:t>
            </a:r>
            <a:r>
              <a:rPr lang="en-US" sz="3000" dirty="0">
                <a:solidFill>
                  <a:srgbClr val="002060"/>
                </a:solidFill>
              </a:rPr>
              <a:t>I’ve already seen it.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srgbClr val="002060"/>
                </a:solidFill>
              </a:rPr>
              <a:t>Předložky: </a:t>
            </a:r>
            <a:r>
              <a:rPr lang="cs-CZ" sz="3000" b="1" dirty="0" err="1">
                <a:solidFill>
                  <a:srgbClr val="002060"/>
                </a:solidFill>
              </a:rPr>
              <a:t>since</a:t>
            </a:r>
            <a:r>
              <a:rPr lang="cs-CZ" sz="3000" dirty="0">
                <a:solidFill>
                  <a:srgbClr val="002060"/>
                </a:solidFill>
              </a:rPr>
              <a:t> – od určitého bodu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                        </a:t>
            </a:r>
            <a:r>
              <a:rPr lang="cs-CZ" sz="3000" dirty="0" err="1">
                <a:solidFill>
                  <a:srgbClr val="002060"/>
                </a:solidFill>
              </a:rPr>
              <a:t>They</a:t>
            </a:r>
            <a:r>
              <a:rPr lang="cs-CZ" sz="3000" dirty="0">
                <a:solidFill>
                  <a:srgbClr val="002060"/>
                </a:solidFill>
              </a:rPr>
              <a:t>´ve </a:t>
            </a:r>
            <a:r>
              <a:rPr lang="cs-CZ" sz="3000" dirty="0" err="1">
                <a:solidFill>
                  <a:srgbClr val="002060"/>
                </a:solidFill>
              </a:rPr>
              <a:t>known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each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other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since</a:t>
            </a:r>
            <a:r>
              <a:rPr lang="cs-CZ" sz="3000" dirty="0">
                <a:solidFill>
                  <a:srgbClr val="002060"/>
                </a:solidFill>
              </a:rPr>
              <a:t> 1994.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                        </a:t>
            </a:r>
            <a:r>
              <a:rPr lang="cs-CZ" sz="3000" b="1" dirty="0" err="1">
                <a:solidFill>
                  <a:srgbClr val="002060"/>
                </a:solidFill>
              </a:rPr>
              <a:t>for</a:t>
            </a:r>
            <a:r>
              <a:rPr lang="cs-CZ" sz="3000" dirty="0">
                <a:solidFill>
                  <a:srgbClr val="002060"/>
                </a:solidFill>
              </a:rPr>
              <a:t> – po určitý časový úsek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 			   </a:t>
            </a:r>
            <a:r>
              <a:rPr lang="cs-CZ" sz="3000" dirty="0" err="1">
                <a:solidFill>
                  <a:srgbClr val="002060"/>
                </a:solidFill>
              </a:rPr>
              <a:t>They´ve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known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each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other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for</a:t>
            </a:r>
            <a:r>
              <a:rPr lang="cs-CZ" sz="3000" dirty="0">
                <a:solidFill>
                  <a:srgbClr val="002060"/>
                </a:solidFill>
              </a:rPr>
              <a:t> 24 </a:t>
            </a:r>
            <a:r>
              <a:rPr lang="cs-CZ" sz="3000" dirty="0" err="1">
                <a:solidFill>
                  <a:srgbClr val="002060"/>
                </a:solidFill>
              </a:rPr>
              <a:t>years</a:t>
            </a:r>
            <a:r>
              <a:rPr lang="cs-CZ" sz="3000" dirty="0">
                <a:solidFill>
                  <a:srgbClr val="002060"/>
                </a:solidFill>
              </a:rPr>
              <a:t>.</a:t>
            </a:r>
            <a:r>
              <a:rPr lang="en-US" altLang="cs-CZ" sz="3000" dirty="0">
                <a:solidFill>
                  <a:srgbClr val="002060"/>
                </a:solidFill>
              </a:rPr>
              <a:t>	</a:t>
            </a:r>
            <a:endParaRPr lang="en-US" altLang="cs-CZ" sz="3000" i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98451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u="sng" dirty="0">
                <a:solidFill>
                  <a:srgbClr val="002060"/>
                </a:solidFill>
              </a:rPr>
              <a:t>Past simple</a:t>
            </a:r>
            <a:endParaRPr lang="cs-CZ" altLang="cs-CZ" sz="4000" u="sng" dirty="0">
              <a:solidFill>
                <a:srgbClr val="002060"/>
              </a:solidFill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50825" y="1989138"/>
            <a:ext cx="8435975" cy="446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cs-CZ" sz="2800" dirty="0">
                <a:solidFill>
                  <a:srgbClr val="002060"/>
                </a:solidFill>
              </a:rPr>
              <a:t>Started and finished in the past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cs-CZ" sz="2800" dirty="0">
                <a:solidFill>
                  <a:srgbClr val="002060"/>
                </a:solidFill>
              </a:rPr>
              <a:t>Specific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cs-CZ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cs-CZ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cs-CZ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cs-CZ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cs-CZ" sz="2400" dirty="0" err="1">
                <a:solidFill>
                  <a:srgbClr val="002060"/>
                </a:solidFill>
              </a:rPr>
              <a:t>eg.</a:t>
            </a:r>
            <a:r>
              <a:rPr lang="en-US" altLang="cs-CZ" sz="2400" dirty="0">
                <a:solidFill>
                  <a:srgbClr val="002060"/>
                </a:solidFill>
              </a:rPr>
              <a:t> Moss and Roy went to a funfair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cs-CZ" sz="2400" dirty="0">
                <a:solidFill>
                  <a:srgbClr val="002060"/>
                </a:solidFill>
              </a:rPr>
              <a:t>when they were in Amsterdam.</a:t>
            </a:r>
          </a:p>
        </p:txBody>
      </p:sp>
      <p:pic>
        <p:nvPicPr>
          <p:cNvPr id="17412" name="Obrázek 3" descr="funf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68863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75305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u="sng" dirty="0">
                <a:solidFill>
                  <a:srgbClr val="002060"/>
                </a:solidFill>
              </a:rPr>
              <a:t>Past </a:t>
            </a:r>
            <a:r>
              <a:rPr lang="cs-CZ" altLang="cs-CZ" sz="4000" u="sng" dirty="0" err="1">
                <a:solidFill>
                  <a:srgbClr val="002060"/>
                </a:solidFill>
              </a:rPr>
              <a:t>simple</a:t>
            </a:r>
            <a:endParaRPr lang="cs-CZ" altLang="cs-CZ" sz="4000" u="sng" dirty="0">
              <a:solidFill>
                <a:srgbClr val="002060"/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5445125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Většinou vyjádřeno kdy se děj odehrál</a:t>
            </a:r>
            <a:r>
              <a:rPr lang="en-US" altLang="cs-CZ" sz="2800" dirty="0">
                <a:solidFill>
                  <a:srgbClr val="002060"/>
                </a:solidFill>
              </a:rPr>
              <a:t>.</a:t>
            </a:r>
            <a:endParaRPr lang="cs-CZ" altLang="cs-CZ" sz="2800" dirty="0">
              <a:solidFill>
                <a:srgbClr val="002060"/>
              </a:solidFill>
            </a:endParaRPr>
          </a:p>
          <a:p>
            <a:pPr eaLnBrk="1" hangingPunct="1"/>
            <a:r>
              <a:rPr lang="cs-CZ" altLang="cs-CZ" sz="2800" b="1" dirty="0" err="1">
                <a:solidFill>
                  <a:srgbClr val="002060"/>
                </a:solidFill>
              </a:rPr>
              <a:t>Yesterday</a:t>
            </a:r>
            <a:r>
              <a:rPr lang="cs-CZ" altLang="cs-CZ" sz="2800" b="1" dirty="0">
                <a:solidFill>
                  <a:srgbClr val="002060"/>
                </a:solidFill>
              </a:rPr>
              <a:t>, last </a:t>
            </a:r>
            <a:r>
              <a:rPr lang="cs-CZ" altLang="cs-CZ" sz="2800" b="1" dirty="0" err="1">
                <a:solidFill>
                  <a:srgbClr val="002060"/>
                </a:solidFill>
              </a:rPr>
              <a:t>year</a:t>
            </a:r>
            <a:r>
              <a:rPr lang="cs-CZ" altLang="cs-CZ" sz="2800" b="1" dirty="0">
                <a:solidFill>
                  <a:srgbClr val="002060"/>
                </a:solidFill>
              </a:rPr>
              <a:t>, last </a:t>
            </a:r>
            <a:r>
              <a:rPr lang="cs-CZ" altLang="cs-CZ" sz="2800" b="1" dirty="0" err="1">
                <a:solidFill>
                  <a:srgbClr val="002060"/>
                </a:solidFill>
              </a:rPr>
              <a:t>month</a:t>
            </a:r>
            <a:r>
              <a:rPr lang="cs-CZ" altLang="cs-CZ" sz="2800" b="1" dirty="0">
                <a:solidFill>
                  <a:srgbClr val="002060"/>
                </a:solidFill>
              </a:rPr>
              <a:t>, last </a:t>
            </a:r>
            <a:r>
              <a:rPr lang="cs-CZ" altLang="cs-CZ" sz="2800" b="1" dirty="0" err="1">
                <a:solidFill>
                  <a:srgbClr val="002060"/>
                </a:solidFill>
              </a:rPr>
              <a:t>week</a:t>
            </a:r>
            <a:r>
              <a:rPr lang="cs-CZ" altLang="cs-CZ" sz="2800" b="1" dirty="0">
                <a:solidFill>
                  <a:srgbClr val="002060"/>
                </a:solidFill>
              </a:rPr>
              <a:t>…</a:t>
            </a: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Minulost může být určena i vedlejší větou. 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800" dirty="0">
                <a:solidFill>
                  <a:srgbClr val="002060"/>
                </a:solidFill>
              </a:rPr>
              <a:t>    Např. …</a:t>
            </a:r>
            <a:r>
              <a:rPr lang="cs-CZ" altLang="cs-CZ" sz="2800" dirty="0" err="1">
                <a:solidFill>
                  <a:srgbClr val="002060"/>
                </a:solidFill>
              </a:rPr>
              <a:t>when</a:t>
            </a:r>
            <a:r>
              <a:rPr lang="cs-CZ" altLang="cs-CZ" sz="2800" dirty="0">
                <a:solidFill>
                  <a:srgbClr val="002060"/>
                </a:solidFill>
              </a:rPr>
              <a:t> I </a:t>
            </a:r>
            <a:r>
              <a:rPr lang="cs-CZ" altLang="cs-CZ" sz="2800" dirty="0" err="1">
                <a:solidFill>
                  <a:srgbClr val="002060"/>
                </a:solidFill>
              </a:rPr>
              <a:t>was</a:t>
            </a:r>
            <a:r>
              <a:rPr lang="cs-CZ" altLang="cs-CZ" sz="2800" dirty="0">
                <a:solidFill>
                  <a:srgbClr val="002060"/>
                </a:solidFill>
              </a:rPr>
              <a:t> a </a:t>
            </a:r>
            <a:r>
              <a:rPr lang="cs-CZ" altLang="cs-CZ" sz="2800" dirty="0" err="1">
                <a:solidFill>
                  <a:srgbClr val="002060"/>
                </a:solidFill>
              </a:rPr>
              <a:t>child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  <a:endParaRPr lang="cs-CZ" altLang="cs-CZ" sz="2800" b="1" dirty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2800" dirty="0">
                <a:solidFill>
                  <a:srgbClr val="002060"/>
                </a:solidFill>
              </a:rPr>
              <a:t>    </a:t>
            </a:r>
            <a:endParaRPr lang="cs-CZ" altLang="cs-CZ" sz="2800" b="1" dirty="0">
              <a:solidFill>
                <a:srgbClr val="002060"/>
              </a:solidFill>
            </a:endParaRPr>
          </a:p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Předložky: </a:t>
            </a:r>
            <a:r>
              <a:rPr lang="cs-CZ" altLang="cs-CZ" sz="2800" b="1" dirty="0">
                <a:solidFill>
                  <a:srgbClr val="002060"/>
                </a:solidFill>
              </a:rPr>
              <a:t>in, ago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800" dirty="0">
                <a:solidFill>
                  <a:srgbClr val="002060"/>
                </a:solidFill>
              </a:rPr>
              <a:t>                       They met </a:t>
            </a:r>
            <a:r>
              <a:rPr lang="cs-CZ" altLang="cs-CZ" sz="2800" b="1" dirty="0">
                <a:solidFill>
                  <a:srgbClr val="002060"/>
                </a:solidFill>
              </a:rPr>
              <a:t>in </a:t>
            </a:r>
            <a:r>
              <a:rPr lang="cs-CZ" altLang="cs-CZ" sz="2800" dirty="0">
                <a:solidFill>
                  <a:srgbClr val="002060"/>
                </a:solidFill>
              </a:rPr>
              <a:t>1994.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800" dirty="0">
                <a:solidFill>
                  <a:srgbClr val="002060"/>
                </a:solidFill>
              </a:rPr>
              <a:t>                       They met 24 </a:t>
            </a:r>
            <a:r>
              <a:rPr lang="cs-CZ" altLang="cs-CZ" sz="2800" dirty="0" err="1">
                <a:solidFill>
                  <a:srgbClr val="002060"/>
                </a:solidFill>
              </a:rPr>
              <a:t>years</a:t>
            </a:r>
            <a:r>
              <a:rPr lang="cs-CZ" altLang="cs-CZ" sz="2800" dirty="0">
                <a:solidFill>
                  <a:srgbClr val="002060"/>
                </a:solidFill>
              </a:rPr>
              <a:t> </a:t>
            </a:r>
            <a:r>
              <a:rPr lang="cs-CZ" altLang="cs-CZ" sz="2800" b="1" dirty="0">
                <a:solidFill>
                  <a:srgbClr val="002060"/>
                </a:solidFill>
              </a:rPr>
              <a:t>ago</a:t>
            </a:r>
            <a:r>
              <a:rPr lang="cs-CZ" altLang="cs-CZ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endParaRPr lang="cs-CZ" alt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965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0"/>
            <a:ext cx="8893175" cy="6858000"/>
          </a:xfrm>
        </p:spPr>
        <p:txBody>
          <a:bodyPr rtlCol="0" anchor="ctr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300" u="sng" dirty="0">
                <a:solidFill>
                  <a:srgbClr val="002060"/>
                </a:solidFill>
              </a:rPr>
              <a:t>Past </a:t>
            </a:r>
            <a:r>
              <a:rPr lang="cs-CZ" sz="4300" u="sng" dirty="0" err="1">
                <a:solidFill>
                  <a:srgbClr val="002060"/>
                </a:solidFill>
              </a:rPr>
              <a:t>simple</a:t>
            </a:r>
            <a:endParaRPr lang="cs-CZ" sz="4300" u="sng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u="sng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 err="1">
                <a:solidFill>
                  <a:srgbClr val="002060"/>
                </a:solidFill>
              </a:rPr>
              <a:t>Amy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Winehouse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b="1" dirty="0" err="1">
                <a:solidFill>
                  <a:srgbClr val="002060"/>
                </a:solidFill>
              </a:rPr>
              <a:t>released</a:t>
            </a:r>
            <a:r>
              <a:rPr lang="cs-CZ" sz="3000" dirty="0">
                <a:solidFill>
                  <a:srgbClr val="002060"/>
                </a:solidFill>
              </a:rPr>
              <a:t> 3 studio </a:t>
            </a:r>
            <a:r>
              <a:rPr lang="cs-CZ" sz="3000" dirty="0" err="1">
                <a:solidFill>
                  <a:srgbClr val="002060"/>
                </a:solidFill>
              </a:rPr>
              <a:t>albums</a:t>
            </a:r>
            <a:r>
              <a:rPr lang="cs-CZ" sz="3000" dirty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-</a:t>
            </a:r>
            <a:r>
              <a:rPr lang="cs-CZ" sz="3000" dirty="0" err="1">
                <a:solidFill>
                  <a:srgbClr val="002060"/>
                </a:solidFill>
              </a:rPr>
              <a:t>She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b="1" dirty="0" err="1">
                <a:solidFill>
                  <a:srgbClr val="002060"/>
                </a:solidFill>
              </a:rPr>
              <a:t>died</a:t>
            </a:r>
            <a:r>
              <a:rPr lang="cs-CZ" sz="3000" dirty="0">
                <a:solidFill>
                  <a:srgbClr val="002060"/>
                </a:solidFill>
              </a:rPr>
              <a:t> in 2011 </a:t>
            </a:r>
            <a:r>
              <a:rPr lang="cs-CZ" sz="3000" dirty="0" err="1">
                <a:solidFill>
                  <a:srgbClr val="002060"/>
                </a:solidFill>
              </a:rPr>
              <a:t>so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she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can</a:t>
            </a:r>
            <a:r>
              <a:rPr lang="cs-CZ" sz="3000" dirty="0">
                <a:solidFill>
                  <a:srgbClr val="002060"/>
                </a:solidFill>
              </a:rPr>
              <a:t>´t </a:t>
            </a:r>
            <a:r>
              <a:rPr lang="cs-CZ" sz="3000" dirty="0" err="1">
                <a:solidFill>
                  <a:srgbClr val="002060"/>
                </a:solidFill>
              </a:rPr>
              <a:t>make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any</a:t>
            </a:r>
            <a:r>
              <a:rPr lang="cs-CZ" sz="3000" dirty="0">
                <a:solidFill>
                  <a:srgbClr val="002060"/>
                </a:solidFill>
              </a:rPr>
              <a:t> more </a:t>
            </a:r>
            <a:r>
              <a:rPr lang="cs-CZ" sz="3000" dirty="0" err="1">
                <a:solidFill>
                  <a:srgbClr val="002060"/>
                </a:solidFill>
              </a:rPr>
              <a:t>albums</a:t>
            </a:r>
            <a:r>
              <a:rPr lang="cs-CZ" sz="3000" dirty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002060"/>
                </a:solidFill>
              </a:rPr>
              <a:t>				x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300" u="sng" dirty="0" err="1">
                <a:solidFill>
                  <a:srgbClr val="002060"/>
                </a:solidFill>
              </a:rPr>
              <a:t>Present</a:t>
            </a:r>
            <a:r>
              <a:rPr lang="cs-CZ" sz="4300" u="sng" dirty="0">
                <a:solidFill>
                  <a:srgbClr val="002060"/>
                </a:solidFill>
              </a:rPr>
              <a:t> </a:t>
            </a:r>
            <a:r>
              <a:rPr lang="cs-CZ" sz="4300" u="sng" dirty="0" err="1">
                <a:solidFill>
                  <a:srgbClr val="002060"/>
                </a:solidFill>
              </a:rPr>
              <a:t>perfect</a:t>
            </a:r>
            <a:endParaRPr lang="cs-CZ" sz="4300" u="sng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 err="1">
                <a:solidFill>
                  <a:srgbClr val="002060"/>
                </a:solidFill>
              </a:rPr>
              <a:t>Sting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b="1" dirty="0">
                <a:solidFill>
                  <a:srgbClr val="002060"/>
                </a:solidFill>
              </a:rPr>
              <a:t>has </a:t>
            </a:r>
            <a:r>
              <a:rPr lang="cs-CZ" sz="3000" b="1" dirty="0" err="1">
                <a:solidFill>
                  <a:srgbClr val="002060"/>
                </a:solidFill>
              </a:rPr>
              <a:t>released</a:t>
            </a:r>
            <a:r>
              <a:rPr lang="cs-CZ" sz="3000" b="1" dirty="0">
                <a:solidFill>
                  <a:srgbClr val="002060"/>
                </a:solidFill>
              </a:rPr>
              <a:t> </a:t>
            </a:r>
            <a:r>
              <a:rPr lang="cs-CZ" sz="3000" dirty="0">
                <a:solidFill>
                  <a:srgbClr val="002060"/>
                </a:solidFill>
              </a:rPr>
              <a:t>11 studio </a:t>
            </a:r>
            <a:r>
              <a:rPr lang="cs-CZ" sz="3000" dirty="0" err="1">
                <a:solidFill>
                  <a:srgbClr val="002060"/>
                </a:solidFill>
              </a:rPr>
              <a:t>albums</a:t>
            </a:r>
            <a:r>
              <a:rPr lang="cs-CZ" sz="3000" dirty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>
                <a:solidFill>
                  <a:srgbClr val="002060"/>
                </a:solidFill>
              </a:rPr>
              <a:t>-He´s </a:t>
            </a:r>
            <a:r>
              <a:rPr lang="cs-CZ" sz="3000" b="1" dirty="0" err="1">
                <a:solidFill>
                  <a:srgbClr val="002060"/>
                </a:solidFill>
              </a:rPr>
              <a:t>still</a:t>
            </a:r>
            <a:r>
              <a:rPr lang="cs-CZ" sz="3000" b="1" dirty="0">
                <a:solidFill>
                  <a:srgbClr val="002060"/>
                </a:solidFill>
              </a:rPr>
              <a:t> </a:t>
            </a:r>
            <a:r>
              <a:rPr lang="cs-CZ" sz="3000" b="1" dirty="0" err="1">
                <a:solidFill>
                  <a:srgbClr val="002060"/>
                </a:solidFill>
              </a:rPr>
              <a:t>alive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and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hopefully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will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release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some</a:t>
            </a:r>
            <a:r>
              <a:rPr lang="cs-CZ" sz="3000" dirty="0">
                <a:solidFill>
                  <a:srgbClr val="002060"/>
                </a:solidFill>
              </a:rPr>
              <a:t> more.</a:t>
            </a:r>
          </a:p>
        </p:txBody>
      </p:sp>
    </p:spTree>
    <p:extLst>
      <p:ext uri="{BB962C8B-B14F-4D97-AF65-F5344CB8AC3E}">
        <p14:creationId xmlns:p14="http://schemas.microsoft.com/office/powerpoint/2010/main" val="34134147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060"/>
                </a:solidFill>
              </a:rPr>
              <a:t>Present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perfect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simple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or</a:t>
            </a:r>
            <a:r>
              <a:rPr lang="cs-CZ" dirty="0">
                <a:solidFill>
                  <a:srgbClr val="002060"/>
                </a:solidFill>
              </a:rPr>
              <a:t> past </a:t>
            </a:r>
            <a:r>
              <a:rPr lang="cs-CZ" dirty="0" err="1">
                <a:solidFill>
                  <a:srgbClr val="002060"/>
                </a:solidFill>
              </a:rPr>
              <a:t>simple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3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3" descr="howard at the space st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08050"/>
            <a:ext cx="5257800" cy="3503613"/>
          </a:xfrm>
        </p:spPr>
      </p:pic>
      <p:sp>
        <p:nvSpPr>
          <p:cNvPr id="10243" name="TextovéPole 4"/>
          <p:cNvSpPr txBox="1">
            <a:spLocks noChangeArrowheads="1"/>
          </p:cNvSpPr>
          <p:nvPr/>
        </p:nvSpPr>
        <p:spPr bwMode="auto">
          <a:xfrm>
            <a:off x="1042988" y="5229225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Howard </a:t>
            </a:r>
            <a:r>
              <a:rPr lang="en-US" altLang="cs-CZ" sz="2800" u="sng">
                <a:solidFill>
                  <a:srgbClr val="002060"/>
                </a:solidFill>
                <a:latin typeface="Arial" charset="0"/>
              </a:rPr>
              <a:t>		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(go) to the Space station.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74912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3" descr="howard at the space st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08050"/>
            <a:ext cx="5257800" cy="3503613"/>
          </a:xfrm>
        </p:spPr>
      </p:pic>
      <p:sp>
        <p:nvSpPr>
          <p:cNvPr id="11267" name="TextovéPole 4"/>
          <p:cNvSpPr txBox="1">
            <a:spLocks noChangeArrowheads="1"/>
          </p:cNvSpPr>
          <p:nvPr/>
        </p:nvSpPr>
        <p:spPr bwMode="auto">
          <a:xfrm>
            <a:off x="1042988" y="5229225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Howard </a:t>
            </a:r>
            <a:r>
              <a:rPr lang="en-US" altLang="cs-CZ" sz="2800">
                <a:solidFill>
                  <a:srgbClr val="FF0000"/>
                </a:solidFill>
                <a:latin typeface="Arial" charset="0"/>
              </a:rPr>
              <a:t>has gone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to the Space station.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61086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Zástupný symbol pro obsah 7" descr="howard kosm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196975"/>
            <a:ext cx="3455988" cy="3240088"/>
          </a:xfrm>
        </p:spPr>
      </p:pic>
      <p:sp>
        <p:nvSpPr>
          <p:cNvPr id="12291" name="TextovéPole 8"/>
          <p:cNvSpPr txBox="1">
            <a:spLocks noChangeArrowheads="1"/>
          </p:cNvSpPr>
          <p:nvPr/>
        </p:nvSpPr>
        <p:spPr bwMode="auto">
          <a:xfrm>
            <a:off x="1763713" y="5229225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Howard </a:t>
            </a:r>
            <a:r>
              <a:rPr lang="en-US" altLang="cs-CZ" sz="2800" u="sng">
                <a:solidFill>
                  <a:srgbClr val="002060"/>
                </a:solidFill>
                <a:latin typeface="Arial" charset="0"/>
              </a:rPr>
              <a:t>		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(be) to Space.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9612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Zástupný symbol pro obsah 7" descr="howard kosm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196975"/>
            <a:ext cx="3455988" cy="3240088"/>
          </a:xfrm>
        </p:spPr>
      </p:pic>
      <p:sp>
        <p:nvSpPr>
          <p:cNvPr id="13315" name="TextovéPole 8"/>
          <p:cNvSpPr txBox="1">
            <a:spLocks noChangeArrowheads="1"/>
          </p:cNvSpPr>
          <p:nvPr/>
        </p:nvSpPr>
        <p:spPr bwMode="auto">
          <a:xfrm>
            <a:off x="1763713" y="5229225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Howard </a:t>
            </a:r>
            <a:r>
              <a:rPr lang="en-US" altLang="cs-CZ" sz="2800">
                <a:solidFill>
                  <a:srgbClr val="FF0000"/>
                </a:solidFill>
                <a:latin typeface="Arial" charset="0"/>
              </a:rPr>
              <a:t>has been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to Space.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28718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symbol pro obsah 3" descr="raj sir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476250"/>
            <a:ext cx="3186112" cy="4525963"/>
          </a:xfrm>
        </p:spPr>
      </p:pic>
      <p:sp>
        <p:nvSpPr>
          <p:cNvPr id="14339" name="TextovéPole 4"/>
          <p:cNvSpPr txBox="1">
            <a:spLocks noChangeArrowheads="1"/>
          </p:cNvSpPr>
          <p:nvPr/>
        </p:nvSpPr>
        <p:spPr bwMode="auto">
          <a:xfrm>
            <a:off x="323850" y="5445125"/>
            <a:ext cx="8569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Raj </a:t>
            </a:r>
            <a:r>
              <a:rPr lang="en-US" altLang="cs-CZ" sz="2800" u="sng">
                <a:solidFill>
                  <a:srgbClr val="002060"/>
                </a:solidFill>
                <a:latin typeface="Arial" charset="0"/>
              </a:rPr>
              <a:t>		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(fall) in love with Siri when he </a:t>
            </a:r>
            <a:r>
              <a:rPr lang="en-US" altLang="cs-CZ" sz="2800" u="sng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(get) his new iPhone 5.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246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err="1">
                <a:solidFill>
                  <a:srgbClr val="002060"/>
                </a:solidFill>
              </a:rPr>
              <a:t>Present</a:t>
            </a:r>
            <a:r>
              <a:rPr lang="cs-CZ" u="sng" dirty="0">
                <a:solidFill>
                  <a:srgbClr val="002060"/>
                </a:solidFill>
              </a:rPr>
              <a:t> </a:t>
            </a:r>
            <a:r>
              <a:rPr lang="en-US" u="sng" dirty="0">
                <a:solidFill>
                  <a:srgbClr val="002060"/>
                </a:solidFill>
              </a:rPr>
              <a:t>continuous</a:t>
            </a:r>
            <a:br>
              <a:rPr lang="cs-CZ" u="sng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be (am, are, is) + -</a:t>
            </a:r>
            <a:r>
              <a:rPr lang="en-US" sz="3100" dirty="0" err="1">
                <a:solidFill>
                  <a:srgbClr val="002060"/>
                </a:solidFill>
              </a:rPr>
              <a:t>ing</a:t>
            </a:r>
            <a:br>
              <a:rPr lang="cs-CZ" sz="31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Q</a:t>
            </a:r>
            <a:r>
              <a:rPr lang="cs-CZ" sz="3100" dirty="0" err="1">
                <a:solidFill>
                  <a:srgbClr val="002060"/>
                </a:solidFill>
              </a:rPr>
              <a:t>uestions</a:t>
            </a:r>
            <a:r>
              <a:rPr lang="cs-CZ" sz="3100" dirty="0">
                <a:solidFill>
                  <a:srgbClr val="002060"/>
                </a:solidFill>
              </a:rPr>
              <a:t> – </a:t>
            </a:r>
            <a:r>
              <a:rPr lang="en-US" sz="3100" dirty="0">
                <a:solidFill>
                  <a:srgbClr val="002060"/>
                </a:solidFill>
              </a:rPr>
              <a:t>inversion</a:t>
            </a:r>
            <a:br>
              <a:rPr lang="en-US" sz="31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Negative – isn’t/aren’t</a:t>
            </a:r>
            <a:endParaRPr lang="cs-CZ" sz="31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149080"/>
          </a:xfrm>
        </p:spPr>
        <p:txBody>
          <a:bodyPr numCol="3"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 </a:t>
            </a:r>
            <a:r>
              <a:rPr lang="en-US" sz="9600" dirty="0">
                <a:solidFill>
                  <a:srgbClr val="FF0000"/>
                </a:solidFill>
              </a:rPr>
              <a:t>am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are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 </a:t>
            </a:r>
            <a:r>
              <a:rPr lang="en-US" sz="9600" dirty="0">
                <a:solidFill>
                  <a:srgbClr val="FF0000"/>
                </a:solidFill>
              </a:rPr>
              <a:t>is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 </a:t>
            </a:r>
            <a:r>
              <a:rPr lang="en-US" sz="9600" dirty="0">
                <a:solidFill>
                  <a:srgbClr val="FF0000"/>
                </a:solidFill>
              </a:rPr>
              <a:t>is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It </a:t>
            </a:r>
            <a:r>
              <a:rPr lang="en-US" sz="9600" dirty="0">
                <a:solidFill>
                  <a:srgbClr val="FF0000"/>
                </a:solidFill>
              </a:rPr>
              <a:t>is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 </a:t>
            </a:r>
            <a:r>
              <a:rPr lang="en-US" sz="9600" dirty="0">
                <a:solidFill>
                  <a:srgbClr val="FF0000"/>
                </a:solidFill>
              </a:rPr>
              <a:t>are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are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 </a:t>
            </a:r>
            <a:r>
              <a:rPr lang="en-US" sz="9600" dirty="0">
                <a:solidFill>
                  <a:srgbClr val="FF0000"/>
                </a:solidFill>
              </a:rPr>
              <a:t>are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Am </a:t>
            </a:r>
            <a:r>
              <a:rPr lang="en-US" sz="9600" dirty="0">
                <a:solidFill>
                  <a:srgbClr val="002060"/>
                </a:solidFill>
              </a:rPr>
              <a:t>I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Are </a:t>
            </a:r>
            <a:r>
              <a:rPr lang="en-US" sz="9600" dirty="0">
                <a:solidFill>
                  <a:srgbClr val="002060"/>
                </a:solidFill>
              </a:rPr>
              <a:t>you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Is </a:t>
            </a:r>
            <a:r>
              <a:rPr lang="en-US" sz="9600" dirty="0">
                <a:solidFill>
                  <a:srgbClr val="002060"/>
                </a:solidFill>
              </a:rPr>
              <a:t>he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Is </a:t>
            </a:r>
            <a:r>
              <a:rPr lang="en-US" sz="9600" dirty="0">
                <a:solidFill>
                  <a:srgbClr val="002060"/>
                </a:solidFill>
              </a:rPr>
              <a:t>she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Is </a:t>
            </a:r>
            <a:r>
              <a:rPr lang="en-US" sz="9600" dirty="0">
                <a:solidFill>
                  <a:srgbClr val="002060"/>
                </a:solidFill>
              </a:rPr>
              <a:t>it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Are </a:t>
            </a:r>
            <a:r>
              <a:rPr lang="en-US" sz="9600" dirty="0">
                <a:solidFill>
                  <a:srgbClr val="002060"/>
                </a:solidFill>
              </a:rPr>
              <a:t>we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Are </a:t>
            </a:r>
            <a:r>
              <a:rPr lang="en-US" sz="9600" dirty="0">
                <a:solidFill>
                  <a:srgbClr val="002060"/>
                </a:solidFill>
              </a:rPr>
              <a:t>you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Are </a:t>
            </a:r>
            <a:r>
              <a:rPr lang="en-US" sz="9600" dirty="0">
                <a:solidFill>
                  <a:srgbClr val="002060"/>
                </a:solidFill>
              </a:rPr>
              <a:t>they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</a:t>
            </a:r>
            <a:r>
              <a:rPr lang="en-US" sz="9600" dirty="0">
                <a:solidFill>
                  <a:srgbClr val="FF0000"/>
                </a:solidFill>
              </a:rPr>
              <a:t>’m not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aren’t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 </a:t>
            </a:r>
            <a:r>
              <a:rPr lang="en-US" sz="9600" dirty="0">
                <a:solidFill>
                  <a:srgbClr val="FF0000"/>
                </a:solidFill>
              </a:rPr>
              <a:t>isn’t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 </a:t>
            </a:r>
            <a:r>
              <a:rPr lang="en-US" sz="9600" dirty="0">
                <a:solidFill>
                  <a:srgbClr val="FF0000"/>
                </a:solidFill>
              </a:rPr>
              <a:t>isn’t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It </a:t>
            </a:r>
            <a:r>
              <a:rPr lang="en-US" sz="9600" dirty="0">
                <a:solidFill>
                  <a:srgbClr val="FF0000"/>
                </a:solidFill>
              </a:rPr>
              <a:t>isn’t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 </a:t>
            </a:r>
            <a:r>
              <a:rPr lang="en-US" sz="9600" dirty="0">
                <a:solidFill>
                  <a:srgbClr val="FF0000"/>
                </a:solidFill>
              </a:rPr>
              <a:t>aren’t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aren’t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 </a:t>
            </a:r>
            <a:r>
              <a:rPr lang="en-US" sz="9600" dirty="0">
                <a:solidFill>
                  <a:srgbClr val="FF0000"/>
                </a:solidFill>
              </a:rPr>
              <a:t>aren’t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74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Zástupný symbol pro obsah 3" descr="raj sir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476250"/>
            <a:ext cx="3186112" cy="4525963"/>
          </a:xfrm>
        </p:spPr>
      </p:pic>
      <p:sp>
        <p:nvSpPr>
          <p:cNvPr id="15363" name="TextovéPole 4"/>
          <p:cNvSpPr txBox="1">
            <a:spLocks noChangeArrowheads="1"/>
          </p:cNvSpPr>
          <p:nvPr/>
        </p:nvSpPr>
        <p:spPr bwMode="auto">
          <a:xfrm>
            <a:off x="250825" y="5445125"/>
            <a:ext cx="871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Raj </a:t>
            </a:r>
            <a:r>
              <a:rPr lang="en-US" altLang="cs-CZ" sz="2800">
                <a:solidFill>
                  <a:srgbClr val="FF0000"/>
                </a:solidFill>
                <a:latin typeface="Arial" charset="0"/>
              </a:rPr>
              <a:t>fell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in love with Siri when he </a:t>
            </a:r>
            <a:r>
              <a:rPr lang="en-US" altLang="cs-CZ" sz="2800">
                <a:solidFill>
                  <a:srgbClr val="FF0000"/>
                </a:solidFill>
                <a:latin typeface="Arial" charset="0"/>
              </a:rPr>
              <a:t>got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his new iPhone 5.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31372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Zástupný symbol pro obsah 7" descr="four flash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196975"/>
            <a:ext cx="5076825" cy="3124200"/>
          </a:xfrm>
        </p:spPr>
      </p:pic>
      <p:sp>
        <p:nvSpPr>
          <p:cNvPr id="16387" name="TextovéPole 8"/>
          <p:cNvSpPr txBox="1">
            <a:spLocks noChangeArrowheads="1"/>
          </p:cNvSpPr>
          <p:nvPr/>
        </p:nvSpPr>
        <p:spPr bwMode="auto">
          <a:xfrm>
            <a:off x="611188" y="5229225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They </a:t>
            </a:r>
            <a:r>
              <a:rPr lang="en-US" altLang="cs-CZ" sz="2800" u="sng">
                <a:solidFill>
                  <a:srgbClr val="002060"/>
                </a:solidFill>
                <a:latin typeface="Arial" charset="0"/>
              </a:rPr>
              <a:t>		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(all choose)  the same costume.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94013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7" descr="four flash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196975"/>
            <a:ext cx="5076825" cy="3124200"/>
          </a:xfrm>
        </p:spPr>
      </p:pic>
      <p:sp>
        <p:nvSpPr>
          <p:cNvPr id="17411" name="TextovéPole 8"/>
          <p:cNvSpPr txBox="1">
            <a:spLocks noChangeArrowheads="1"/>
          </p:cNvSpPr>
          <p:nvPr/>
        </p:nvSpPr>
        <p:spPr bwMode="auto">
          <a:xfrm>
            <a:off x="611188" y="5229225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They </a:t>
            </a:r>
            <a:r>
              <a:rPr lang="en-US" altLang="cs-CZ" sz="2800">
                <a:solidFill>
                  <a:srgbClr val="FF0000"/>
                </a:solidFill>
                <a:latin typeface="Arial" charset="0"/>
              </a:rPr>
              <a:t>have all chosen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 the same costume.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01225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pro obsah 7" descr="sheldon ca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92150"/>
            <a:ext cx="8045450" cy="4525963"/>
          </a:xfrm>
        </p:spPr>
      </p:pic>
      <p:sp>
        <p:nvSpPr>
          <p:cNvPr id="18435" name="TextovéPole 8"/>
          <p:cNvSpPr txBox="1">
            <a:spLocks noChangeArrowheads="1"/>
          </p:cNvSpPr>
          <p:nvPr/>
        </p:nvSpPr>
        <p:spPr bwMode="auto">
          <a:xfrm>
            <a:off x="611188" y="5661025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Sheldon </a:t>
            </a:r>
            <a:r>
              <a:rPr lang="en-US" altLang="cs-CZ" sz="2800" u="sng">
                <a:solidFill>
                  <a:srgbClr val="002060"/>
                </a:solidFill>
                <a:latin typeface="Arial" charset="0"/>
              </a:rPr>
              <a:t>		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(buy) a few cats.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13978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sah 7" descr="sheldon ca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92150"/>
            <a:ext cx="8045450" cy="4525963"/>
          </a:xfrm>
        </p:spPr>
      </p:pic>
      <p:sp>
        <p:nvSpPr>
          <p:cNvPr id="19459" name="TextovéPole 8"/>
          <p:cNvSpPr txBox="1">
            <a:spLocks noChangeArrowheads="1"/>
          </p:cNvSpPr>
          <p:nvPr/>
        </p:nvSpPr>
        <p:spPr bwMode="auto">
          <a:xfrm>
            <a:off x="611188" y="5661025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Sheldon </a:t>
            </a:r>
            <a:r>
              <a:rPr lang="en-US" altLang="cs-CZ" sz="2800">
                <a:solidFill>
                  <a:srgbClr val="FF0000"/>
                </a:solidFill>
                <a:latin typeface="Arial" charset="0"/>
              </a:rPr>
              <a:t>has bought 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a few cats.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37254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Zástupný symbol pro obsah 3" descr="north po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81075"/>
            <a:ext cx="5905500" cy="3362325"/>
          </a:xfrm>
        </p:spPr>
      </p:pic>
      <p:sp>
        <p:nvSpPr>
          <p:cNvPr id="20483" name="TextovéPole 4"/>
          <p:cNvSpPr txBox="1">
            <a:spLocks noChangeArrowheads="1"/>
          </p:cNvSpPr>
          <p:nvPr/>
        </p:nvSpPr>
        <p:spPr bwMode="auto">
          <a:xfrm>
            <a:off x="323850" y="5300663"/>
            <a:ext cx="8496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They  </a:t>
            </a:r>
            <a:r>
              <a:rPr lang="en-US" altLang="cs-CZ" sz="2800" u="sng">
                <a:solidFill>
                  <a:srgbClr val="002060"/>
                </a:solidFill>
                <a:latin typeface="Arial" charset="0"/>
              </a:rPr>
              <a:t>		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(return) from the North Pole three months later.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90057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Zástupný symbol pro obsah 3" descr="north po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81075"/>
            <a:ext cx="5905500" cy="3362325"/>
          </a:xfrm>
        </p:spPr>
      </p:pic>
      <p:sp>
        <p:nvSpPr>
          <p:cNvPr id="21507" name="TextovéPole 4"/>
          <p:cNvSpPr txBox="1">
            <a:spLocks noChangeArrowheads="1"/>
          </p:cNvSpPr>
          <p:nvPr/>
        </p:nvSpPr>
        <p:spPr bwMode="auto">
          <a:xfrm>
            <a:off x="179388" y="5300663"/>
            <a:ext cx="8640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They </a:t>
            </a:r>
            <a:r>
              <a:rPr lang="en-US" altLang="cs-CZ" sz="2800">
                <a:solidFill>
                  <a:srgbClr val="FF0000"/>
                </a:solidFill>
                <a:latin typeface="Arial" charset="0"/>
              </a:rPr>
              <a:t>returned 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from the North Pole three months later.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9300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Zástupný symbol pro obsah 5" descr="timemach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981075"/>
            <a:ext cx="5472113" cy="3816350"/>
          </a:xfrm>
        </p:spPr>
      </p:pic>
      <p:sp>
        <p:nvSpPr>
          <p:cNvPr id="22531" name="TextovéPole 6"/>
          <p:cNvSpPr txBox="1">
            <a:spLocks noChangeArrowheads="1"/>
          </p:cNvSpPr>
          <p:nvPr/>
        </p:nvSpPr>
        <p:spPr bwMode="auto">
          <a:xfrm>
            <a:off x="971550" y="5661025"/>
            <a:ext cx="684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They </a:t>
            </a:r>
            <a:r>
              <a:rPr lang="en-US" altLang="cs-CZ" sz="2800" u="sng">
                <a:solidFill>
                  <a:srgbClr val="002060"/>
                </a:solidFill>
                <a:latin typeface="Arial" charset="0"/>
              </a:rPr>
              <a:t>			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(buy) the time machine.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68416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Zástupný symbol pro obsah 5" descr="timemach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981075"/>
            <a:ext cx="5472113" cy="3816350"/>
          </a:xfrm>
        </p:spPr>
      </p:pic>
      <p:sp>
        <p:nvSpPr>
          <p:cNvPr id="23555" name="TextovéPole 6"/>
          <p:cNvSpPr txBox="1">
            <a:spLocks noChangeArrowheads="1"/>
          </p:cNvSpPr>
          <p:nvPr/>
        </p:nvSpPr>
        <p:spPr bwMode="auto">
          <a:xfrm>
            <a:off x="971550" y="5661025"/>
            <a:ext cx="684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They</a:t>
            </a:r>
            <a:r>
              <a:rPr lang="en-US" altLang="cs-CZ" sz="2800">
                <a:solidFill>
                  <a:srgbClr val="FF0000"/>
                </a:solidFill>
                <a:latin typeface="Arial" charset="0"/>
              </a:rPr>
              <a:t> have bought</a:t>
            </a:r>
            <a:r>
              <a:rPr lang="en-US" altLang="cs-CZ" sz="2800">
                <a:solidFill>
                  <a:srgbClr val="002060"/>
                </a:solidFill>
                <a:latin typeface="Arial" charset="0"/>
              </a:rPr>
              <a:t> the time machine.</a:t>
            </a:r>
            <a:endParaRPr lang="cs-CZ" altLang="cs-CZ" sz="28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15748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1.</a:t>
            </a:r>
            <a:r>
              <a:rPr lang="cs-CZ" dirty="0">
                <a:solidFill>
                  <a:srgbClr val="002060"/>
                </a:solidFill>
              </a:rPr>
              <a:t>Last </a:t>
            </a:r>
            <a:r>
              <a:rPr lang="cs-CZ" dirty="0" err="1">
                <a:solidFill>
                  <a:srgbClr val="002060"/>
                </a:solidFill>
              </a:rPr>
              <a:t>year</a:t>
            </a:r>
            <a:r>
              <a:rPr lang="cs-CZ" dirty="0">
                <a:solidFill>
                  <a:srgbClr val="002060"/>
                </a:solidFill>
              </a:rPr>
              <a:t> I _______(study)</a:t>
            </a:r>
            <a:r>
              <a:rPr lang="en-US" dirty="0">
                <a:solidFill>
                  <a:srgbClr val="002060"/>
                </a:solidFill>
              </a:rPr>
              <a:t> French in Paris.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2. 		 (you ever buy) anything at Harrods?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3. Barbara </a:t>
            </a:r>
            <a:r>
              <a:rPr lang="en-US" u="sng" dirty="0">
                <a:solidFill>
                  <a:srgbClr val="002060"/>
                </a:solidFill>
              </a:rPr>
              <a:t>	</a:t>
            </a:r>
            <a:r>
              <a:rPr lang="cs-CZ" u="sng" dirty="0">
                <a:solidFill>
                  <a:srgbClr val="002060"/>
                </a:solidFill>
              </a:rPr>
              <a:t>      </a:t>
            </a:r>
            <a:r>
              <a:rPr lang="en-US" dirty="0">
                <a:solidFill>
                  <a:srgbClr val="002060"/>
                </a:solidFill>
              </a:rPr>
              <a:t> (buy) a new dress at Harrods on Thursday.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4.I </a:t>
            </a:r>
            <a:r>
              <a:rPr lang="en-US" u="sng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(never have) such excellent coffee.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5. </a:t>
            </a:r>
            <a:r>
              <a:rPr lang="en-US" u="sng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</a:rPr>
              <a:t>(you have) coffee with your breakfast this morning?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6.He </a:t>
            </a:r>
            <a:r>
              <a:rPr lang="en-US" u="sng" dirty="0">
                <a:solidFill>
                  <a:srgbClr val="002060"/>
                </a:solidFill>
              </a:rPr>
              <a:t>			</a:t>
            </a:r>
            <a:r>
              <a:rPr lang="en-US" dirty="0">
                <a:solidFill>
                  <a:srgbClr val="002060"/>
                </a:solidFill>
              </a:rPr>
              <a:t>(never eat) at McDonald’s in his life.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7.It was so boring that I </a:t>
            </a:r>
            <a:r>
              <a:rPr lang="en-US" u="sng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 (fall) asleep.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8. </a:t>
            </a:r>
            <a:r>
              <a:rPr lang="en-US" u="sng" dirty="0">
                <a:solidFill>
                  <a:srgbClr val="002060"/>
                </a:solidFill>
              </a:rPr>
              <a:t>			</a:t>
            </a:r>
            <a:r>
              <a:rPr lang="en-US" dirty="0">
                <a:solidFill>
                  <a:srgbClr val="002060"/>
                </a:solidFill>
              </a:rPr>
              <a:t>(you finish) your work?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9.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What time </a:t>
            </a:r>
            <a:r>
              <a:rPr lang="en-US" u="sng" dirty="0">
                <a:solidFill>
                  <a:srgbClr val="002060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 (you finish) your work?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10. </a:t>
            </a:r>
            <a:r>
              <a:rPr lang="en-US" u="sng" dirty="0">
                <a:solidFill>
                  <a:srgbClr val="002060"/>
                </a:solidFill>
              </a:rPr>
              <a:t>			</a:t>
            </a:r>
            <a:r>
              <a:rPr lang="en-US" dirty="0">
                <a:solidFill>
                  <a:srgbClr val="002060"/>
                </a:solidFill>
              </a:rPr>
              <a:t>(you find) it?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11.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Where </a:t>
            </a:r>
            <a:r>
              <a:rPr lang="en-US" u="sng" dirty="0">
                <a:solidFill>
                  <a:srgbClr val="002060"/>
                </a:solidFill>
              </a:rPr>
              <a:t>			</a:t>
            </a:r>
            <a:r>
              <a:rPr lang="en-US" dirty="0">
                <a:solidFill>
                  <a:srgbClr val="002060"/>
                </a:solidFill>
              </a:rPr>
              <a:t>(you find) it?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1.</a:t>
            </a:r>
            <a:r>
              <a:rPr lang="cs-CZ" sz="3200" dirty="0">
                <a:solidFill>
                  <a:srgbClr val="002060"/>
                </a:solidFill>
                <a:latin typeface="+mn-lt"/>
                <a:cs typeface="+mn-cs"/>
              </a:rPr>
              <a:t>Last </a:t>
            </a:r>
            <a:r>
              <a:rPr lang="cs-CZ" sz="3200" dirty="0" err="1">
                <a:solidFill>
                  <a:srgbClr val="002060"/>
                </a:solidFill>
                <a:latin typeface="+mn-lt"/>
                <a:cs typeface="+mn-cs"/>
              </a:rPr>
              <a:t>year</a:t>
            </a:r>
            <a:r>
              <a:rPr lang="cs-CZ" sz="3200" dirty="0">
                <a:solidFill>
                  <a:srgbClr val="002060"/>
                </a:solidFill>
                <a:latin typeface="+mn-lt"/>
                <a:cs typeface="+mn-cs"/>
              </a:rPr>
              <a:t> I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studied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French in Paris.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2.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Have you ever bought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anything at Harrods?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3. Barbara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bought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a new dress at Harrods on Thursday.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4.I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have never had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such excellent coffee.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5.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Did you have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coffee with your breakfast this morning?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6.He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has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never eaten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at McDonald’s in his life.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7.It was so boring that I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fell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asleep.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8.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Have you finished 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your work?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9. What time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did you finish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your work?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10.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Have you found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it?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11. </a:t>
            </a:r>
            <a:r>
              <a:rPr lang="cs-CZ" sz="3200" dirty="0">
                <a:solidFill>
                  <a:srgbClr val="002060"/>
                </a:solidFill>
                <a:latin typeface="+mn-lt"/>
                <a:cs typeface="+mn-cs"/>
              </a:rPr>
              <a:t>W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here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did you find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 it? </a:t>
            </a:r>
            <a:endParaRPr lang="cs-CZ" sz="32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u="sng" dirty="0">
                <a:solidFill>
                  <a:srgbClr val="002060"/>
                </a:solidFill>
              </a:rPr>
              <a:t>Present continuous</a:t>
            </a:r>
            <a:endParaRPr lang="cs-CZ" altLang="cs-CZ" sz="4000" u="sng" dirty="0">
              <a:solidFill>
                <a:srgbClr val="002060"/>
              </a:solidFill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179388" y="1916113"/>
            <a:ext cx="8507412" cy="4941887"/>
          </a:xfrm>
        </p:spPr>
        <p:txBody>
          <a:bodyPr/>
          <a:lstStyle/>
          <a:p>
            <a:pPr eaLnBrk="1" hangingPunct="1"/>
            <a:r>
              <a:rPr lang="en-US" altLang="cs-CZ" sz="2800" dirty="0">
                <a:solidFill>
                  <a:srgbClr val="002060"/>
                </a:solidFill>
              </a:rPr>
              <a:t>Happening now, at this moment</a:t>
            </a:r>
          </a:p>
          <a:p>
            <a:pPr eaLnBrk="1" hangingPunct="1"/>
            <a:r>
              <a:rPr lang="en-US" altLang="cs-CZ" sz="2800" dirty="0">
                <a:solidFill>
                  <a:srgbClr val="002060"/>
                </a:solidFill>
              </a:rPr>
              <a:t>Happening “around now”</a:t>
            </a:r>
          </a:p>
          <a:p>
            <a:pPr eaLnBrk="1" hangingPunct="1"/>
            <a:r>
              <a:rPr lang="en-US" altLang="cs-CZ" sz="2800" dirty="0">
                <a:solidFill>
                  <a:srgbClr val="002060"/>
                </a:solidFill>
              </a:rPr>
              <a:t>Temporary things</a:t>
            </a:r>
          </a:p>
          <a:p>
            <a:pPr eaLnBrk="1" hangingPunct="1"/>
            <a:r>
              <a:rPr lang="en-US" altLang="cs-CZ" sz="2800" dirty="0">
                <a:solidFill>
                  <a:srgbClr val="002060"/>
                </a:solidFill>
              </a:rPr>
              <a:t>Describing pictures</a:t>
            </a:r>
          </a:p>
          <a:p>
            <a:pPr eaLnBrk="1" hangingPunct="1"/>
            <a:endParaRPr lang="en-US" altLang="cs-CZ" dirty="0">
              <a:solidFill>
                <a:srgbClr val="002060"/>
              </a:solidFill>
            </a:endParaRPr>
          </a:p>
          <a:p>
            <a:pPr eaLnBrk="1" hangingPunct="1"/>
            <a:endParaRPr lang="en-US" altLang="cs-CZ" dirty="0">
              <a:solidFill>
                <a:srgbClr val="002060"/>
              </a:solidFill>
            </a:endParaRPr>
          </a:p>
          <a:p>
            <a:pPr eaLnBrk="1" hangingPunct="1"/>
            <a:endParaRPr lang="en-US" altLang="cs-CZ" dirty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cs-CZ" sz="2400" dirty="0" err="1">
                <a:solidFill>
                  <a:srgbClr val="002060"/>
                </a:solidFill>
              </a:rPr>
              <a:t>Eg.</a:t>
            </a:r>
            <a:r>
              <a:rPr lang="en-US" altLang="cs-CZ" sz="2400" dirty="0">
                <a:solidFill>
                  <a:srgbClr val="002060"/>
                </a:solidFill>
              </a:rPr>
              <a:t> She is playing </a:t>
            </a:r>
            <a:r>
              <a:rPr lang="cs-CZ" altLang="cs-CZ" sz="2400" dirty="0" err="1">
                <a:solidFill>
                  <a:srgbClr val="002060"/>
                </a:solidFill>
              </a:rPr>
              <a:t>noughts</a:t>
            </a:r>
            <a:r>
              <a:rPr lang="cs-CZ" altLang="cs-CZ" sz="2400" dirty="0">
                <a:solidFill>
                  <a:srgbClr val="002060"/>
                </a:solidFill>
              </a:rPr>
              <a:t> and </a:t>
            </a:r>
            <a:r>
              <a:rPr lang="cs-CZ" altLang="cs-CZ" sz="2400" dirty="0" err="1">
                <a:solidFill>
                  <a:srgbClr val="002060"/>
                </a:solidFill>
              </a:rPr>
              <a:t>crosses</a:t>
            </a:r>
            <a:r>
              <a:rPr lang="cs-CZ" altLang="cs-CZ" sz="2400" dirty="0">
                <a:solidFill>
                  <a:srgbClr val="002060"/>
                </a:solidFill>
              </a:rPr>
              <a:t> </a:t>
            </a:r>
            <a:r>
              <a:rPr lang="en-US" altLang="cs-CZ" sz="2400" dirty="0">
                <a:solidFill>
                  <a:srgbClr val="002060"/>
                </a:solidFill>
              </a:rPr>
              <a:t>online.</a:t>
            </a:r>
            <a:endParaRPr lang="cs-CZ" altLang="cs-CZ" sz="2400" dirty="0">
              <a:solidFill>
                <a:srgbClr val="002060"/>
              </a:solidFill>
            </a:endParaRPr>
          </a:p>
        </p:txBody>
      </p:sp>
      <p:pic>
        <p:nvPicPr>
          <p:cNvPr id="7172" name="Obrázek 3" descr="j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27813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53026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u="sng" dirty="0" err="1">
                <a:solidFill>
                  <a:srgbClr val="002060"/>
                </a:solidFill>
              </a:rPr>
              <a:t>Future</a:t>
            </a:r>
            <a:r>
              <a:rPr lang="cs-CZ" u="sng" dirty="0">
                <a:solidFill>
                  <a:srgbClr val="002060"/>
                </a:solidFill>
              </a:rPr>
              <a:t> </a:t>
            </a:r>
            <a:r>
              <a:rPr lang="cs-CZ" u="sng" dirty="0" err="1">
                <a:solidFill>
                  <a:srgbClr val="002060"/>
                </a:solidFill>
              </a:rPr>
              <a:t>forms</a:t>
            </a:r>
            <a:endParaRPr lang="cs-CZ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457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cs-CZ" sz="4000" u="sng" dirty="0" err="1">
                <a:solidFill>
                  <a:srgbClr val="002060"/>
                </a:solidFill>
              </a:rPr>
              <a:t>Future</a:t>
            </a:r>
            <a:r>
              <a:rPr lang="cs-CZ" sz="4000" u="sng" dirty="0">
                <a:solidFill>
                  <a:srgbClr val="002060"/>
                </a:solidFill>
              </a:rPr>
              <a:t> </a:t>
            </a:r>
            <a:r>
              <a:rPr lang="cs-CZ" sz="4000" u="sng" dirty="0" err="1">
                <a:solidFill>
                  <a:srgbClr val="002060"/>
                </a:solidFill>
              </a:rPr>
              <a:t>simple</a:t>
            </a:r>
            <a:endParaRPr lang="cs-CZ" sz="4000" u="sng" dirty="0">
              <a:solidFill>
                <a:srgbClr val="002060"/>
              </a:solidFill>
            </a:endParaRPr>
          </a:p>
          <a:p>
            <a:pPr fontAlgn="t"/>
            <a:r>
              <a:rPr lang="cs-CZ" sz="2800" dirty="0">
                <a:solidFill>
                  <a:srgbClr val="002060"/>
                </a:solidFill>
              </a:rPr>
              <a:t>Instant </a:t>
            </a:r>
            <a:r>
              <a:rPr lang="cs-CZ" sz="2800" dirty="0" err="1">
                <a:solidFill>
                  <a:srgbClr val="002060"/>
                </a:solidFill>
              </a:rPr>
              <a:t>decision</a:t>
            </a:r>
            <a:endParaRPr lang="cs-CZ" sz="2800" dirty="0">
              <a:solidFill>
                <a:srgbClr val="002060"/>
              </a:solidFill>
            </a:endParaRPr>
          </a:p>
          <a:p>
            <a:pPr fontAlgn="t"/>
            <a:r>
              <a:rPr lang="cs-CZ" sz="2800" dirty="0" err="1">
                <a:solidFill>
                  <a:srgbClr val="002060"/>
                </a:solidFill>
              </a:rPr>
              <a:t>Offers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</a:p>
          <a:p>
            <a:pPr fontAlgn="t"/>
            <a:r>
              <a:rPr lang="cs-CZ" sz="2800" dirty="0" err="1">
                <a:solidFill>
                  <a:srgbClr val="002060"/>
                </a:solidFill>
              </a:rPr>
              <a:t>Promises</a:t>
            </a:r>
            <a:endParaRPr lang="cs-CZ" sz="2800" dirty="0">
              <a:solidFill>
                <a:srgbClr val="002060"/>
              </a:solidFill>
            </a:endParaRPr>
          </a:p>
          <a:p>
            <a:pPr fontAlgn="t"/>
            <a:r>
              <a:rPr lang="cs-CZ" sz="2800" dirty="0" err="1">
                <a:solidFill>
                  <a:srgbClr val="002060"/>
                </a:solidFill>
              </a:rPr>
              <a:t>Predictions</a:t>
            </a:r>
            <a:endParaRPr lang="cs-CZ" sz="28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cs-CZ" sz="4000" u="sng" dirty="0" err="1">
                <a:solidFill>
                  <a:srgbClr val="002060"/>
                </a:solidFill>
              </a:rPr>
              <a:t>Be</a:t>
            </a:r>
            <a:r>
              <a:rPr lang="cs-CZ" sz="4000" u="sng" dirty="0">
                <a:solidFill>
                  <a:srgbClr val="002060"/>
                </a:solidFill>
              </a:rPr>
              <a:t> </a:t>
            </a:r>
            <a:r>
              <a:rPr lang="cs-CZ" sz="4000" u="sng" dirty="0" err="1">
                <a:solidFill>
                  <a:srgbClr val="002060"/>
                </a:solidFill>
              </a:rPr>
              <a:t>going</a:t>
            </a:r>
            <a:r>
              <a:rPr lang="cs-CZ" sz="4000" u="sng" dirty="0">
                <a:solidFill>
                  <a:srgbClr val="002060"/>
                </a:solidFill>
              </a:rPr>
              <a:t> to</a:t>
            </a:r>
          </a:p>
          <a:p>
            <a:pPr fontAlgn="t"/>
            <a:r>
              <a:rPr lang="cs-CZ" sz="2800" dirty="0" err="1">
                <a:solidFill>
                  <a:srgbClr val="002060"/>
                </a:solidFill>
              </a:rPr>
              <a:t>Plans</a:t>
            </a:r>
            <a:r>
              <a:rPr lang="cs-CZ" sz="2800" dirty="0">
                <a:solidFill>
                  <a:srgbClr val="002060"/>
                </a:solidFill>
              </a:rPr>
              <a:t> + </a:t>
            </a:r>
            <a:r>
              <a:rPr lang="cs-CZ" sz="2800" dirty="0" err="1">
                <a:solidFill>
                  <a:srgbClr val="002060"/>
                </a:solidFill>
              </a:rPr>
              <a:t>intentions</a:t>
            </a:r>
            <a:endParaRPr lang="cs-CZ" sz="2800" dirty="0">
              <a:solidFill>
                <a:srgbClr val="002060"/>
              </a:solidFill>
            </a:endParaRPr>
          </a:p>
          <a:p>
            <a:pPr fontAlgn="t"/>
            <a:r>
              <a:rPr lang="cs-CZ" sz="2800" dirty="0" err="1">
                <a:solidFill>
                  <a:srgbClr val="002060"/>
                </a:solidFill>
              </a:rPr>
              <a:t>Predictions</a:t>
            </a:r>
            <a:endParaRPr lang="cs-CZ" sz="28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cs-CZ" sz="4000" u="sng" dirty="0" err="1">
                <a:solidFill>
                  <a:srgbClr val="002060"/>
                </a:solidFill>
              </a:rPr>
              <a:t>Present</a:t>
            </a:r>
            <a:r>
              <a:rPr lang="cs-CZ" sz="4000" u="sng" dirty="0">
                <a:solidFill>
                  <a:srgbClr val="002060"/>
                </a:solidFill>
              </a:rPr>
              <a:t> </a:t>
            </a:r>
            <a:r>
              <a:rPr lang="cs-CZ" sz="4000" u="sng" dirty="0" err="1">
                <a:solidFill>
                  <a:srgbClr val="002060"/>
                </a:solidFill>
              </a:rPr>
              <a:t>continuous</a:t>
            </a:r>
            <a:endParaRPr lang="cs-CZ" sz="4000" u="sng" dirty="0">
              <a:solidFill>
                <a:srgbClr val="002060"/>
              </a:solidFill>
            </a:endParaRPr>
          </a:p>
          <a:p>
            <a:pPr fontAlgn="t"/>
            <a:r>
              <a:rPr lang="cs-CZ" sz="2800" dirty="0" err="1">
                <a:solidFill>
                  <a:srgbClr val="002060"/>
                </a:solidFill>
              </a:rPr>
              <a:t>arrangements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687723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9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u="sng" dirty="0" err="1">
                <a:solidFill>
                  <a:srgbClr val="002060"/>
                </a:solidFill>
              </a:rPr>
              <a:t>Future</a:t>
            </a:r>
            <a:r>
              <a:rPr lang="cs-CZ" u="sng" dirty="0">
                <a:solidFill>
                  <a:srgbClr val="002060"/>
                </a:solidFill>
              </a:rPr>
              <a:t> </a:t>
            </a:r>
            <a:r>
              <a:rPr lang="cs-CZ" u="sng" dirty="0" err="1">
                <a:solidFill>
                  <a:srgbClr val="002060"/>
                </a:solidFill>
              </a:rPr>
              <a:t>simple</a:t>
            </a:r>
            <a:br>
              <a:rPr lang="cs-CZ" b="1" u="sng" dirty="0">
                <a:solidFill>
                  <a:srgbClr val="002060"/>
                </a:solidFill>
              </a:rPr>
            </a:br>
            <a:r>
              <a:rPr lang="cs-CZ" sz="3100" dirty="0" err="1">
                <a:solidFill>
                  <a:srgbClr val="002060"/>
                </a:solidFill>
              </a:rPr>
              <a:t>will</a:t>
            </a:r>
            <a:r>
              <a:rPr lang="cs-CZ" sz="3100" dirty="0">
                <a:solidFill>
                  <a:srgbClr val="002060"/>
                </a:solidFill>
              </a:rPr>
              <a:t> + infinitive</a:t>
            </a:r>
            <a:br>
              <a:rPr lang="cs-CZ" sz="3100" dirty="0">
                <a:solidFill>
                  <a:srgbClr val="002060"/>
                </a:solidFill>
              </a:rPr>
            </a:br>
            <a:r>
              <a:rPr lang="en-US" sz="3100" dirty="0" err="1">
                <a:solidFill>
                  <a:srgbClr val="002060"/>
                </a:solidFill>
              </a:rPr>
              <a:t>Q</a:t>
            </a:r>
            <a:r>
              <a:rPr lang="cs-CZ" sz="3100" dirty="0" err="1">
                <a:solidFill>
                  <a:srgbClr val="002060"/>
                </a:solidFill>
              </a:rPr>
              <a:t>uestions</a:t>
            </a:r>
            <a:r>
              <a:rPr lang="cs-CZ" sz="3100" dirty="0">
                <a:solidFill>
                  <a:srgbClr val="002060"/>
                </a:solidFill>
              </a:rPr>
              <a:t> – </a:t>
            </a:r>
            <a:r>
              <a:rPr lang="cs-CZ" sz="3100" dirty="0" err="1">
                <a:solidFill>
                  <a:srgbClr val="002060"/>
                </a:solidFill>
              </a:rPr>
              <a:t>inversion</a:t>
            </a:r>
            <a:br>
              <a:rPr lang="cs-CZ" sz="31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Negative – </a:t>
            </a:r>
            <a:r>
              <a:rPr lang="cs-CZ" sz="3100" dirty="0" err="1">
                <a:solidFill>
                  <a:srgbClr val="002060"/>
                </a:solidFill>
              </a:rPr>
              <a:t>won</a:t>
            </a:r>
            <a:r>
              <a:rPr lang="cs-CZ" sz="3100" dirty="0">
                <a:solidFill>
                  <a:srgbClr val="002060"/>
                </a:solidFill>
              </a:rPr>
              <a:t>´t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104456"/>
          </a:xfrm>
        </p:spPr>
        <p:txBody>
          <a:bodyPr numCol="3"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002060"/>
                </a:solidFill>
              </a:rPr>
              <a:t>I </a:t>
            </a: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You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002060"/>
                </a:solidFill>
              </a:rPr>
              <a:t> 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He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002060"/>
                </a:solidFill>
              </a:rPr>
              <a:t> 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She </a:t>
            </a: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It </a:t>
            </a: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We </a:t>
            </a: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You </a:t>
            </a: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They </a:t>
            </a: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work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002060"/>
                </a:solidFill>
              </a:rPr>
              <a:t> I work?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002060"/>
                </a:solidFill>
              </a:rPr>
              <a:t> you work?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he work?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she work?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it work?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002060"/>
                </a:solidFill>
              </a:rPr>
              <a:t> we work?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002060"/>
                </a:solidFill>
              </a:rPr>
              <a:t> you work?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002060"/>
                </a:solidFill>
              </a:rPr>
              <a:t> they work?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cs-CZ" sz="2400" dirty="0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You </a:t>
            </a:r>
            <a:r>
              <a:rPr lang="cs-CZ" sz="2400" dirty="0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He </a:t>
            </a:r>
            <a:r>
              <a:rPr lang="cs-CZ" sz="2400" dirty="0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She </a:t>
            </a:r>
            <a:r>
              <a:rPr lang="cs-CZ" sz="2400" dirty="0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It </a:t>
            </a:r>
            <a:r>
              <a:rPr lang="cs-CZ" sz="2400" dirty="0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We </a:t>
            </a:r>
            <a:r>
              <a:rPr lang="cs-CZ" sz="2400" dirty="0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You </a:t>
            </a:r>
            <a:r>
              <a:rPr lang="cs-CZ" sz="2400" dirty="0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They </a:t>
            </a:r>
            <a:r>
              <a:rPr lang="cs-CZ" sz="2400" dirty="0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on’t</a:t>
            </a:r>
            <a:r>
              <a:rPr lang="en-US" sz="2400" dirty="0">
                <a:solidFill>
                  <a:srgbClr val="002060"/>
                </a:solidFill>
              </a:rPr>
              <a:t> work.</a:t>
            </a:r>
            <a:endParaRPr lang="cs-CZ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05742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976664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cs-CZ" sz="4000" u="sng" dirty="0" err="1">
                <a:solidFill>
                  <a:srgbClr val="002060"/>
                </a:solidFill>
              </a:rPr>
              <a:t>Future</a:t>
            </a:r>
            <a:r>
              <a:rPr lang="cs-CZ" sz="4000" u="sng" dirty="0">
                <a:solidFill>
                  <a:srgbClr val="002060"/>
                </a:solidFill>
              </a:rPr>
              <a:t> </a:t>
            </a:r>
            <a:r>
              <a:rPr lang="cs-CZ" sz="4000" u="sng" dirty="0" err="1">
                <a:solidFill>
                  <a:srgbClr val="002060"/>
                </a:solidFill>
              </a:rPr>
              <a:t>simple</a:t>
            </a:r>
            <a:endParaRPr lang="cs-CZ" sz="4000" u="sng" dirty="0">
              <a:solidFill>
                <a:srgbClr val="002060"/>
              </a:solidFill>
            </a:endParaRPr>
          </a:p>
          <a:p>
            <a:pPr fontAlgn="t"/>
            <a:r>
              <a:rPr lang="cs-CZ" u="sng" dirty="0">
                <a:solidFill>
                  <a:srgbClr val="002060"/>
                </a:solidFill>
              </a:rPr>
              <a:t>Instant </a:t>
            </a:r>
            <a:r>
              <a:rPr lang="cs-CZ" u="sng" dirty="0" err="1">
                <a:solidFill>
                  <a:srgbClr val="002060"/>
                </a:solidFill>
              </a:rPr>
              <a:t>decision</a:t>
            </a:r>
            <a:endParaRPr lang="cs-CZ" u="sng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cs-CZ" altLang="cs-CZ" dirty="0">
                <a:solidFill>
                  <a:srgbClr val="002060"/>
                </a:solidFill>
              </a:rPr>
              <a:t>	I </a:t>
            </a:r>
            <a:r>
              <a:rPr lang="cs-CZ" altLang="cs-CZ" dirty="0" err="1">
                <a:solidFill>
                  <a:srgbClr val="002060"/>
                </a:solidFill>
              </a:rPr>
              <a:t>will</a:t>
            </a:r>
            <a:r>
              <a:rPr lang="cs-CZ" altLang="cs-CZ" dirty="0">
                <a:solidFill>
                  <a:srgbClr val="002060"/>
                </a:solidFill>
              </a:rPr>
              <a:t> </a:t>
            </a:r>
            <a:r>
              <a:rPr lang="cs-CZ" altLang="cs-CZ" dirty="0" err="1">
                <a:solidFill>
                  <a:srgbClr val="002060"/>
                </a:solidFill>
              </a:rPr>
              <a:t>have</a:t>
            </a:r>
            <a:r>
              <a:rPr lang="cs-CZ" altLang="cs-CZ" dirty="0">
                <a:solidFill>
                  <a:srgbClr val="002060"/>
                </a:solidFill>
              </a:rPr>
              <a:t> a party.</a:t>
            </a:r>
            <a:endParaRPr lang="cs-CZ" dirty="0">
              <a:solidFill>
                <a:srgbClr val="002060"/>
              </a:solidFill>
            </a:endParaRPr>
          </a:p>
          <a:p>
            <a:pPr fontAlgn="t"/>
            <a:r>
              <a:rPr lang="cs-CZ" u="sng" dirty="0" err="1">
                <a:solidFill>
                  <a:srgbClr val="002060"/>
                </a:solidFill>
              </a:rPr>
              <a:t>Offers</a:t>
            </a:r>
            <a:r>
              <a:rPr lang="cs-CZ" u="sng" dirty="0">
                <a:solidFill>
                  <a:srgbClr val="002060"/>
                </a:solidFill>
              </a:rPr>
              <a:t> </a:t>
            </a:r>
          </a:p>
          <a:p>
            <a:pPr marL="0" indent="0" fontAlgn="t">
              <a:buNone/>
            </a:pPr>
            <a:r>
              <a:rPr lang="cs-CZ" dirty="0">
                <a:solidFill>
                  <a:srgbClr val="002060"/>
                </a:solidFill>
              </a:rPr>
              <a:t>	I </a:t>
            </a:r>
            <a:r>
              <a:rPr lang="cs-CZ" dirty="0" err="1">
                <a:solidFill>
                  <a:srgbClr val="002060"/>
                </a:solidFill>
              </a:rPr>
              <a:t>will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carry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the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bag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for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you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 marL="0" indent="0" fontAlgn="t">
              <a:buNone/>
            </a:pPr>
            <a:r>
              <a:rPr lang="cs-CZ" altLang="cs-CZ" dirty="0">
                <a:solidFill>
                  <a:srgbClr val="002060"/>
                </a:solidFill>
              </a:rPr>
              <a:t>	</a:t>
            </a:r>
            <a:r>
              <a:rPr lang="cs-CZ" altLang="cs-CZ" dirty="0" err="1">
                <a:solidFill>
                  <a:srgbClr val="002060"/>
                </a:solidFill>
              </a:rPr>
              <a:t>Shall</a:t>
            </a:r>
            <a:r>
              <a:rPr lang="cs-CZ" altLang="cs-CZ" dirty="0">
                <a:solidFill>
                  <a:srgbClr val="002060"/>
                </a:solidFill>
              </a:rPr>
              <a:t> I open </a:t>
            </a:r>
            <a:r>
              <a:rPr lang="cs-CZ" altLang="cs-CZ" dirty="0" err="1">
                <a:solidFill>
                  <a:srgbClr val="002060"/>
                </a:solidFill>
              </a:rPr>
              <a:t>the</a:t>
            </a:r>
            <a:r>
              <a:rPr lang="cs-CZ" altLang="cs-CZ" dirty="0">
                <a:solidFill>
                  <a:srgbClr val="002060"/>
                </a:solidFill>
              </a:rPr>
              <a:t> </a:t>
            </a:r>
            <a:r>
              <a:rPr lang="cs-CZ" altLang="cs-CZ" dirty="0" err="1">
                <a:solidFill>
                  <a:srgbClr val="002060"/>
                </a:solidFill>
              </a:rPr>
              <a:t>window</a:t>
            </a:r>
            <a:r>
              <a:rPr lang="cs-CZ" altLang="cs-CZ" dirty="0">
                <a:solidFill>
                  <a:srgbClr val="002060"/>
                </a:solidFill>
              </a:rPr>
              <a:t>?  </a:t>
            </a:r>
            <a:r>
              <a:rPr lang="cs-CZ" altLang="cs-CZ" sz="2600" dirty="0">
                <a:solidFill>
                  <a:srgbClr val="002060"/>
                </a:solidFill>
              </a:rPr>
              <a:t>(1st per. </a:t>
            </a:r>
            <a:r>
              <a:rPr lang="cs-CZ" altLang="cs-CZ" sz="2600" dirty="0" err="1">
                <a:solidFill>
                  <a:srgbClr val="002060"/>
                </a:solidFill>
              </a:rPr>
              <a:t>question</a:t>
            </a:r>
            <a:r>
              <a:rPr lang="cs-CZ" altLang="cs-CZ" sz="2600" dirty="0">
                <a:solidFill>
                  <a:srgbClr val="002060"/>
                </a:solidFill>
              </a:rPr>
              <a:t> -</a:t>
            </a:r>
            <a:r>
              <a:rPr lang="cs-CZ" altLang="cs-CZ" sz="2600" dirty="0" err="1">
                <a:solidFill>
                  <a:srgbClr val="002060"/>
                </a:solidFill>
              </a:rPr>
              <a:t>Shall</a:t>
            </a:r>
            <a:r>
              <a:rPr lang="cs-CZ" altLang="cs-CZ" sz="2600" dirty="0">
                <a:solidFill>
                  <a:srgbClr val="002060"/>
                </a:solidFill>
              </a:rPr>
              <a:t>)</a:t>
            </a:r>
            <a:endParaRPr lang="cs-CZ" dirty="0">
              <a:solidFill>
                <a:srgbClr val="002060"/>
              </a:solidFill>
            </a:endParaRPr>
          </a:p>
          <a:p>
            <a:pPr fontAlgn="t"/>
            <a:r>
              <a:rPr lang="cs-CZ" u="sng" dirty="0" err="1">
                <a:solidFill>
                  <a:srgbClr val="002060"/>
                </a:solidFill>
              </a:rPr>
              <a:t>Promises</a:t>
            </a:r>
            <a:endParaRPr lang="cs-CZ" u="sng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cs-CZ" altLang="cs-CZ" dirty="0">
                <a:solidFill>
                  <a:srgbClr val="002060"/>
                </a:solidFill>
              </a:rPr>
              <a:t>	I </a:t>
            </a:r>
            <a:r>
              <a:rPr lang="cs-CZ" altLang="cs-CZ" dirty="0" err="1">
                <a:solidFill>
                  <a:srgbClr val="002060"/>
                </a:solidFill>
              </a:rPr>
              <a:t>will</a:t>
            </a:r>
            <a:r>
              <a:rPr lang="cs-CZ" altLang="cs-CZ" dirty="0">
                <a:solidFill>
                  <a:srgbClr val="002060"/>
                </a:solidFill>
              </a:rPr>
              <a:t> </a:t>
            </a:r>
            <a:r>
              <a:rPr lang="cs-CZ" altLang="cs-CZ" dirty="0" err="1">
                <a:solidFill>
                  <a:srgbClr val="002060"/>
                </a:solidFill>
              </a:rPr>
              <a:t>never</a:t>
            </a:r>
            <a:r>
              <a:rPr lang="cs-CZ" altLang="cs-CZ" dirty="0">
                <a:solidFill>
                  <a:srgbClr val="002060"/>
                </a:solidFill>
              </a:rPr>
              <a:t> do </a:t>
            </a:r>
            <a:r>
              <a:rPr lang="cs-CZ" altLang="cs-CZ" dirty="0" err="1">
                <a:solidFill>
                  <a:srgbClr val="002060"/>
                </a:solidFill>
              </a:rPr>
              <a:t>it</a:t>
            </a:r>
            <a:r>
              <a:rPr lang="cs-CZ" altLang="cs-CZ" dirty="0">
                <a:solidFill>
                  <a:srgbClr val="002060"/>
                </a:solidFill>
              </a:rPr>
              <a:t> </a:t>
            </a:r>
            <a:r>
              <a:rPr lang="cs-CZ" altLang="cs-CZ" dirty="0" err="1">
                <a:solidFill>
                  <a:srgbClr val="002060"/>
                </a:solidFill>
              </a:rPr>
              <a:t>again</a:t>
            </a:r>
            <a:r>
              <a:rPr lang="cs-CZ" altLang="cs-CZ" dirty="0">
                <a:solidFill>
                  <a:srgbClr val="002060"/>
                </a:solidFill>
              </a:rPr>
              <a:t>.</a:t>
            </a:r>
            <a:endParaRPr lang="cs-CZ" u="sng" dirty="0">
              <a:solidFill>
                <a:srgbClr val="002060"/>
              </a:solidFill>
            </a:endParaRPr>
          </a:p>
          <a:p>
            <a:pPr fontAlgn="t"/>
            <a:r>
              <a:rPr lang="cs-CZ" u="sng" dirty="0" err="1">
                <a:solidFill>
                  <a:srgbClr val="002060"/>
                </a:solidFill>
              </a:rPr>
              <a:t>Predictions</a:t>
            </a:r>
            <a:endParaRPr lang="cs-CZ" u="sng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err="1">
                <a:solidFill>
                  <a:srgbClr val="002060"/>
                </a:solidFill>
              </a:rPr>
              <a:t>You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will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like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it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there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5719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>
                <a:solidFill>
                  <a:srgbClr val="002060"/>
                </a:solidFill>
              </a:rPr>
              <a:t>Decision on the spot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00113" y="2133600"/>
            <a:ext cx="360045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500563" y="2133600"/>
            <a:ext cx="3887787" cy="215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4284663" y="2420938"/>
            <a:ext cx="484187" cy="9779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Šipka nahoru 12"/>
          <p:cNvSpPr/>
          <p:nvPr/>
        </p:nvSpPr>
        <p:spPr>
          <a:xfrm>
            <a:off x="4356100" y="4292600"/>
            <a:ext cx="484188" cy="9779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003800" y="2492375"/>
            <a:ext cx="2520950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002060"/>
                </a:solidFill>
              </a:rPr>
              <a:t>NOW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I made the decision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003800" y="4292600"/>
            <a:ext cx="2592388" cy="100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NOW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I’m telling you 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22538" name="TextovéPole 16"/>
          <p:cNvSpPr txBox="1">
            <a:spLocks noChangeArrowheads="1"/>
          </p:cNvSpPr>
          <p:nvPr/>
        </p:nvSpPr>
        <p:spPr bwMode="auto">
          <a:xfrm>
            <a:off x="971550" y="5876925"/>
            <a:ext cx="748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2800">
                <a:solidFill>
                  <a:srgbClr val="002060"/>
                </a:solidFill>
              </a:rPr>
              <a:t>eg. </a:t>
            </a:r>
            <a:r>
              <a:rPr lang="cs-CZ" altLang="cs-CZ" sz="2800">
                <a:solidFill>
                  <a:srgbClr val="002060"/>
                </a:solidFill>
              </a:rPr>
              <a:t>I´ll</a:t>
            </a:r>
            <a:r>
              <a:rPr lang="en-US" altLang="cs-CZ" sz="2800">
                <a:solidFill>
                  <a:srgbClr val="002060"/>
                </a:solidFill>
              </a:rPr>
              <a:t> have a party on Friday</a:t>
            </a:r>
            <a:r>
              <a:rPr lang="en-US" altLang="cs-CZ" sz="2400">
                <a:solidFill>
                  <a:srgbClr val="002060"/>
                </a:solidFill>
              </a:rPr>
              <a:t>.</a:t>
            </a:r>
            <a:endParaRPr lang="cs-CZ" altLang="cs-CZ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9078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u="sng" dirty="0" err="1">
                <a:solidFill>
                  <a:srgbClr val="002060"/>
                </a:solidFill>
              </a:rPr>
              <a:t>Be</a:t>
            </a:r>
            <a:r>
              <a:rPr lang="cs-CZ" altLang="cs-CZ" sz="4000" u="sng" dirty="0">
                <a:solidFill>
                  <a:srgbClr val="002060"/>
                </a:solidFill>
              </a:rPr>
              <a:t> </a:t>
            </a:r>
            <a:r>
              <a:rPr lang="cs-CZ" altLang="cs-CZ" sz="4000" u="sng" dirty="0" err="1">
                <a:solidFill>
                  <a:srgbClr val="002060"/>
                </a:solidFill>
              </a:rPr>
              <a:t>going</a:t>
            </a:r>
            <a:r>
              <a:rPr lang="cs-CZ" altLang="cs-CZ" sz="4000" u="sng" dirty="0">
                <a:solidFill>
                  <a:srgbClr val="002060"/>
                </a:solidFill>
              </a:rPr>
              <a:t> to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1700808"/>
            <a:ext cx="9144000" cy="4752528"/>
          </a:xfrm>
          <a:prstGeom prst="rect">
            <a:avLst/>
          </a:prstGeom>
        </p:spPr>
        <p:txBody>
          <a:bodyPr numCol="3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2060"/>
                </a:solidFill>
                <a:latin typeface="+mn-lt"/>
                <a:cs typeface="+mn-cs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’m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You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’re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He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’s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She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’s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It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’s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We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’re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You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’re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They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’re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wor</a:t>
            </a:r>
            <a:r>
              <a:rPr lang="cs-CZ" sz="2000" dirty="0">
                <a:solidFill>
                  <a:srgbClr val="002060"/>
                </a:solidFill>
                <a:latin typeface="+mn-lt"/>
                <a:cs typeface="+mn-cs"/>
              </a:rPr>
              <a:t>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Am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work?</a:t>
            </a:r>
            <a:endParaRPr lang="en-US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Are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you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Is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he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work?</a:t>
            </a:r>
            <a:endParaRPr lang="cs-CZ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Is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she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work?</a:t>
            </a:r>
            <a:endParaRPr lang="cs-CZ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Is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it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Are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we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work?</a:t>
            </a:r>
            <a:endParaRPr lang="cs-CZ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Are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you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work?</a:t>
            </a:r>
            <a:endParaRPr lang="cs-CZ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Are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they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work?</a:t>
            </a: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I’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m not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You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aren’t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work.</a:t>
            </a: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He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isn’t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work.</a:t>
            </a: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She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isn’t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work.</a:t>
            </a: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It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isn’t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We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aren’t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work.</a:t>
            </a: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You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aren’t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work.</a:t>
            </a: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They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aren’t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going to 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work.</a:t>
            </a:r>
            <a:endParaRPr lang="cs-CZ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229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cs-CZ" sz="4000" u="sng" dirty="0">
                <a:solidFill>
                  <a:srgbClr val="002060"/>
                </a:solidFill>
              </a:rPr>
              <a:t>Plans</a:t>
            </a:r>
            <a:endParaRPr lang="cs-CZ" altLang="cs-CZ" sz="4000" u="sng" dirty="0">
              <a:solidFill>
                <a:srgbClr val="002060"/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00113" y="2133600"/>
            <a:ext cx="360045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500563" y="2133600"/>
            <a:ext cx="3887787" cy="215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4284663" y="2420938"/>
            <a:ext cx="484187" cy="9779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Šipka nahoru 12"/>
          <p:cNvSpPr/>
          <p:nvPr/>
        </p:nvSpPr>
        <p:spPr>
          <a:xfrm>
            <a:off x="1979613" y="2349500"/>
            <a:ext cx="484187" cy="9779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331913" y="3789363"/>
            <a:ext cx="1800225" cy="136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PAST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I made the decision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95738" y="3716338"/>
            <a:ext cx="2592387" cy="1008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NOW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I’m telling you 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24586" name="TextovéPole 16"/>
          <p:cNvSpPr txBox="1">
            <a:spLocks noChangeArrowheads="1"/>
          </p:cNvSpPr>
          <p:nvPr/>
        </p:nvSpPr>
        <p:spPr bwMode="auto">
          <a:xfrm>
            <a:off x="971550" y="5876925"/>
            <a:ext cx="748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2800">
                <a:solidFill>
                  <a:srgbClr val="002060"/>
                </a:solidFill>
              </a:rPr>
              <a:t>eg. I’m going to have a party on Friday.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77273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cs-CZ" sz="4000" u="sng" dirty="0">
                <a:solidFill>
                  <a:srgbClr val="002060"/>
                </a:solidFill>
              </a:rPr>
              <a:t>Predictions</a:t>
            </a:r>
            <a:endParaRPr lang="cs-CZ" altLang="cs-CZ" sz="4000" u="sng" dirty="0">
              <a:solidFill>
                <a:srgbClr val="002060"/>
              </a:solidFill>
            </a:endParaRPr>
          </a:p>
        </p:txBody>
      </p:sp>
      <p:pic>
        <p:nvPicPr>
          <p:cNvPr id="25603" name="Zástupný symbol pro obsah 3" descr="ho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205038"/>
            <a:ext cx="4319587" cy="3095625"/>
          </a:xfrm>
        </p:spPr>
      </p:pic>
      <p:sp>
        <p:nvSpPr>
          <p:cNvPr id="25604" name="TextovéPole 4"/>
          <p:cNvSpPr txBox="1">
            <a:spLocks noChangeArrowheads="1"/>
          </p:cNvSpPr>
          <p:nvPr/>
        </p:nvSpPr>
        <p:spPr bwMode="auto">
          <a:xfrm>
            <a:off x="539750" y="5516563"/>
            <a:ext cx="792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cs-CZ" sz="2800">
                <a:solidFill>
                  <a:srgbClr val="002060"/>
                </a:solidFill>
              </a:rPr>
              <a:t>He is going to fall into the hole.</a:t>
            </a:r>
            <a:endParaRPr lang="cs-CZ" altLang="cs-CZ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97816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u="sng" dirty="0" err="1">
                <a:solidFill>
                  <a:srgbClr val="002060"/>
                </a:solidFill>
              </a:rPr>
              <a:t>Present</a:t>
            </a:r>
            <a:r>
              <a:rPr lang="cs-CZ" u="sng" dirty="0">
                <a:solidFill>
                  <a:srgbClr val="002060"/>
                </a:solidFill>
              </a:rPr>
              <a:t> </a:t>
            </a:r>
            <a:r>
              <a:rPr lang="en-US" u="sng" dirty="0">
                <a:solidFill>
                  <a:srgbClr val="002060"/>
                </a:solidFill>
              </a:rPr>
              <a:t>continuous</a:t>
            </a:r>
            <a:br>
              <a:rPr lang="cs-CZ" b="1" u="sng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be (am, are, is) + -</a:t>
            </a:r>
            <a:r>
              <a:rPr lang="en-US" sz="3100" dirty="0" err="1">
                <a:solidFill>
                  <a:srgbClr val="002060"/>
                </a:solidFill>
              </a:rPr>
              <a:t>ing</a:t>
            </a:r>
            <a:br>
              <a:rPr lang="cs-CZ" sz="31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Q</a:t>
            </a:r>
            <a:r>
              <a:rPr lang="cs-CZ" sz="3100" dirty="0" err="1">
                <a:solidFill>
                  <a:srgbClr val="002060"/>
                </a:solidFill>
              </a:rPr>
              <a:t>uestions</a:t>
            </a:r>
            <a:r>
              <a:rPr lang="cs-CZ" sz="3100" dirty="0">
                <a:solidFill>
                  <a:srgbClr val="002060"/>
                </a:solidFill>
              </a:rPr>
              <a:t> – </a:t>
            </a:r>
            <a:r>
              <a:rPr lang="en-US" sz="3100" dirty="0">
                <a:solidFill>
                  <a:srgbClr val="002060"/>
                </a:solidFill>
              </a:rPr>
              <a:t>inversion</a:t>
            </a:r>
            <a:br>
              <a:rPr lang="en-US" sz="31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Negative – isn’t/aren’t</a:t>
            </a:r>
            <a:endParaRPr lang="cs-CZ" sz="31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149080"/>
          </a:xfrm>
        </p:spPr>
        <p:txBody>
          <a:bodyPr numCol="3"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 </a:t>
            </a:r>
            <a:r>
              <a:rPr lang="en-US" sz="9600" dirty="0">
                <a:solidFill>
                  <a:srgbClr val="FF0000"/>
                </a:solidFill>
              </a:rPr>
              <a:t>am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are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 </a:t>
            </a:r>
            <a:r>
              <a:rPr lang="en-US" sz="9600" dirty="0">
                <a:solidFill>
                  <a:srgbClr val="FF0000"/>
                </a:solidFill>
              </a:rPr>
              <a:t>is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 </a:t>
            </a:r>
            <a:r>
              <a:rPr lang="en-US" sz="9600" dirty="0">
                <a:solidFill>
                  <a:srgbClr val="FF0000"/>
                </a:solidFill>
              </a:rPr>
              <a:t>is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It </a:t>
            </a:r>
            <a:r>
              <a:rPr lang="en-US" sz="9600" dirty="0">
                <a:solidFill>
                  <a:srgbClr val="FF0000"/>
                </a:solidFill>
              </a:rPr>
              <a:t>is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 </a:t>
            </a:r>
            <a:r>
              <a:rPr lang="en-US" sz="9600" dirty="0">
                <a:solidFill>
                  <a:srgbClr val="FF0000"/>
                </a:solidFill>
              </a:rPr>
              <a:t>are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are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 </a:t>
            </a:r>
            <a:r>
              <a:rPr lang="en-US" sz="9600" dirty="0">
                <a:solidFill>
                  <a:srgbClr val="FF0000"/>
                </a:solidFill>
              </a:rPr>
              <a:t>are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Am </a:t>
            </a:r>
            <a:r>
              <a:rPr lang="en-US" sz="9600" dirty="0">
                <a:solidFill>
                  <a:srgbClr val="002060"/>
                </a:solidFill>
              </a:rPr>
              <a:t>I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Are </a:t>
            </a:r>
            <a:r>
              <a:rPr lang="en-US" sz="9600" dirty="0">
                <a:solidFill>
                  <a:srgbClr val="002060"/>
                </a:solidFill>
              </a:rPr>
              <a:t>you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  <a:endParaRPr lang="cs-CZ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Is </a:t>
            </a:r>
            <a:r>
              <a:rPr lang="en-US" sz="9600" dirty="0">
                <a:solidFill>
                  <a:srgbClr val="002060"/>
                </a:solidFill>
              </a:rPr>
              <a:t>he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Is </a:t>
            </a:r>
            <a:r>
              <a:rPr lang="en-US" sz="9600" dirty="0">
                <a:solidFill>
                  <a:srgbClr val="002060"/>
                </a:solidFill>
              </a:rPr>
              <a:t>she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  <a:endParaRPr lang="cs-CZ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Is </a:t>
            </a:r>
            <a:r>
              <a:rPr lang="en-US" sz="9600" dirty="0">
                <a:solidFill>
                  <a:srgbClr val="002060"/>
                </a:solidFill>
              </a:rPr>
              <a:t>it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Are </a:t>
            </a:r>
            <a:r>
              <a:rPr lang="en-US" sz="9600" dirty="0">
                <a:solidFill>
                  <a:srgbClr val="002060"/>
                </a:solidFill>
              </a:rPr>
              <a:t>we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  <a:endParaRPr lang="cs-CZ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Are </a:t>
            </a:r>
            <a:r>
              <a:rPr lang="en-US" sz="9600" dirty="0">
                <a:solidFill>
                  <a:srgbClr val="002060"/>
                </a:solidFill>
              </a:rPr>
              <a:t>you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  <a:endParaRPr lang="cs-CZ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FF0000"/>
                </a:solidFill>
              </a:rPr>
              <a:t>Are </a:t>
            </a:r>
            <a:r>
              <a:rPr lang="en-US" sz="9600" dirty="0">
                <a:solidFill>
                  <a:srgbClr val="002060"/>
                </a:solidFill>
              </a:rPr>
              <a:t>they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</a:t>
            </a:r>
            <a:r>
              <a:rPr lang="en-US" sz="9600" dirty="0">
                <a:solidFill>
                  <a:srgbClr val="FF0000"/>
                </a:solidFill>
              </a:rPr>
              <a:t>’m not </a:t>
            </a:r>
            <a:r>
              <a:rPr lang="en-US" sz="9600" dirty="0">
                <a:solidFill>
                  <a:srgbClr val="002060"/>
                </a:solidFill>
              </a:rPr>
              <a:t>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aren’t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He </a:t>
            </a:r>
            <a:r>
              <a:rPr lang="en-US" sz="9600" dirty="0">
                <a:solidFill>
                  <a:srgbClr val="FF0000"/>
                </a:solidFill>
              </a:rPr>
              <a:t>isn’t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She </a:t>
            </a:r>
            <a:r>
              <a:rPr lang="en-US" sz="9600" dirty="0">
                <a:solidFill>
                  <a:srgbClr val="FF0000"/>
                </a:solidFill>
              </a:rPr>
              <a:t>isn’t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It </a:t>
            </a:r>
            <a:r>
              <a:rPr lang="en-US" sz="9600" dirty="0">
                <a:solidFill>
                  <a:srgbClr val="FF0000"/>
                </a:solidFill>
              </a:rPr>
              <a:t>isn’t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We </a:t>
            </a:r>
            <a:r>
              <a:rPr lang="en-US" sz="9600" dirty="0">
                <a:solidFill>
                  <a:srgbClr val="FF0000"/>
                </a:solidFill>
              </a:rPr>
              <a:t>aren’t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You </a:t>
            </a:r>
            <a:r>
              <a:rPr lang="en-US" sz="9600" dirty="0">
                <a:solidFill>
                  <a:srgbClr val="FF0000"/>
                </a:solidFill>
              </a:rPr>
              <a:t>aren’t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>
                <a:solidFill>
                  <a:srgbClr val="002060"/>
                </a:solidFill>
              </a:rPr>
              <a:t>They </a:t>
            </a:r>
            <a:r>
              <a:rPr lang="en-US" sz="9600" dirty="0">
                <a:solidFill>
                  <a:srgbClr val="FF0000"/>
                </a:solidFill>
              </a:rPr>
              <a:t>aren’t</a:t>
            </a:r>
            <a:r>
              <a:rPr lang="en-US" sz="9600" dirty="0">
                <a:solidFill>
                  <a:srgbClr val="002060"/>
                </a:solidFill>
              </a:rPr>
              <a:t> work</a:t>
            </a:r>
            <a:r>
              <a:rPr lang="en-US" sz="9600" dirty="0">
                <a:solidFill>
                  <a:srgbClr val="FF0000"/>
                </a:solidFill>
              </a:rPr>
              <a:t>ing</a:t>
            </a:r>
            <a:r>
              <a:rPr lang="en-US" sz="9600" dirty="0">
                <a:solidFill>
                  <a:srgbClr val="002060"/>
                </a:solidFill>
              </a:rPr>
              <a:t>.</a:t>
            </a:r>
            <a:endParaRPr lang="cs-CZ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662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cs-CZ" sz="4000" u="sng" dirty="0" err="1">
                <a:solidFill>
                  <a:srgbClr val="002060"/>
                </a:solidFill>
              </a:rPr>
              <a:t>Present</a:t>
            </a:r>
            <a:r>
              <a:rPr lang="cs-CZ" sz="4000" u="sng" dirty="0">
                <a:solidFill>
                  <a:srgbClr val="002060"/>
                </a:solidFill>
              </a:rPr>
              <a:t> </a:t>
            </a:r>
            <a:r>
              <a:rPr lang="cs-CZ" sz="4000" u="sng" dirty="0" err="1">
                <a:solidFill>
                  <a:srgbClr val="002060"/>
                </a:solidFill>
              </a:rPr>
              <a:t>continuous</a:t>
            </a:r>
            <a:r>
              <a:rPr lang="cs-CZ" sz="4000" u="sng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800" dirty="0" err="1">
                <a:solidFill>
                  <a:srgbClr val="002060"/>
                </a:solidFill>
              </a:rPr>
              <a:t>Arrangements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 err="1">
                <a:solidFill>
                  <a:srgbClr val="002060"/>
                </a:solidFill>
              </a:rPr>
              <a:t>Somebody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else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knows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about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it</a:t>
            </a:r>
            <a:r>
              <a:rPr lang="cs-CZ" sz="2800" dirty="0">
                <a:solidFill>
                  <a:srgbClr val="002060"/>
                </a:solidFill>
              </a:rPr>
              <a:t> as </a:t>
            </a:r>
            <a:r>
              <a:rPr lang="cs-CZ" sz="2800" dirty="0" err="1">
                <a:solidFill>
                  <a:srgbClr val="002060"/>
                </a:solidFill>
              </a:rPr>
              <a:t>well</a:t>
            </a:r>
            <a:r>
              <a:rPr lang="cs-CZ" sz="28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800" dirty="0" err="1">
                <a:solidFill>
                  <a:srgbClr val="002060"/>
                </a:solidFill>
              </a:rPr>
              <a:t>You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have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prepared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something</a:t>
            </a:r>
            <a:r>
              <a:rPr lang="cs-CZ" sz="2800" dirty="0">
                <a:solidFill>
                  <a:srgbClr val="002060"/>
                </a:solidFill>
              </a:rPr>
              <a:t>.</a:t>
            </a:r>
          </a:p>
          <a:p>
            <a:r>
              <a:rPr lang="cs-CZ" sz="2800" dirty="0" err="1">
                <a:solidFill>
                  <a:srgbClr val="002060"/>
                </a:solidFill>
              </a:rPr>
              <a:t>You</a:t>
            </a:r>
            <a:r>
              <a:rPr lang="cs-CZ" sz="2800" dirty="0">
                <a:solidFill>
                  <a:srgbClr val="002060"/>
                </a:solidFill>
              </a:rPr>
              <a:t> use </a:t>
            </a:r>
            <a:r>
              <a:rPr lang="cs-CZ" sz="2800" dirty="0" err="1">
                <a:solidFill>
                  <a:srgbClr val="002060"/>
                </a:solidFill>
              </a:rPr>
              <a:t>present</a:t>
            </a:r>
            <a:r>
              <a:rPr lang="cs-CZ" sz="2800" dirty="0">
                <a:solidFill>
                  <a:srgbClr val="002060"/>
                </a:solidFill>
              </a:rPr>
              <a:t> tense in Czech as </a:t>
            </a:r>
            <a:r>
              <a:rPr lang="cs-CZ" sz="2800" dirty="0" err="1">
                <a:solidFill>
                  <a:srgbClr val="002060"/>
                </a:solidFill>
              </a:rPr>
              <a:t>well</a:t>
            </a:r>
            <a:r>
              <a:rPr lang="cs-CZ" sz="2800" dirty="0">
                <a:solidFill>
                  <a:srgbClr val="002060"/>
                </a:solidFill>
              </a:rPr>
              <a:t>.</a:t>
            </a:r>
          </a:p>
          <a:p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Eg. </a:t>
            </a:r>
            <a:r>
              <a:rPr lang="cs-CZ" sz="2800" dirty="0" err="1">
                <a:solidFill>
                  <a:srgbClr val="002060"/>
                </a:solidFill>
              </a:rPr>
              <a:t>I´m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teaching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tomorrow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99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Past </a:t>
            </a:r>
            <a:r>
              <a:rPr lang="cs-CZ" dirty="0" err="1">
                <a:solidFill>
                  <a:srgbClr val="002060"/>
                </a:solidFill>
              </a:rPr>
              <a:t>simple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or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continuous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137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C6349220-D215-4E47-BA97-6D4A3842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algn="l"/>
            <a:r>
              <a:rPr lang="cs-CZ" altLang="cs-CZ" sz="3200">
                <a:solidFill>
                  <a:srgbClr val="002060"/>
                </a:solidFill>
              </a:rPr>
              <a:t>Source Reference: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B0190CFB-DF1A-4198-9097-EB0F24EF3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578850" cy="5689600"/>
          </a:xfrm>
        </p:spPr>
        <p:txBody>
          <a:bodyPr/>
          <a:lstStyle/>
          <a:p>
            <a:r>
              <a:rPr lang="cs-CZ" altLang="cs-CZ" sz="2400">
                <a:solidFill>
                  <a:srgbClr val="002060"/>
                </a:solidFill>
              </a:rPr>
              <a:t>OXENDEN, Clive, Christina LATHAM-KOENIG, Paul SELIGSON a Lindsay CLANDFIELD. </a:t>
            </a:r>
            <a:r>
              <a:rPr lang="cs-CZ" altLang="cs-CZ" sz="2400" i="1">
                <a:solidFill>
                  <a:srgbClr val="002060"/>
                </a:solidFill>
              </a:rPr>
              <a:t>New English file 4th edition. </a:t>
            </a:r>
            <a:r>
              <a:rPr lang="cs-CZ" altLang="cs-CZ" sz="2400">
                <a:solidFill>
                  <a:srgbClr val="002060"/>
                </a:solidFill>
              </a:rPr>
              <a:t>Oxford University Press, 2019. </a:t>
            </a:r>
          </a:p>
          <a:p>
            <a:r>
              <a:rPr lang="cs-CZ" altLang="cs-CZ" sz="2400">
                <a:solidFill>
                  <a:srgbClr val="002060"/>
                </a:solidFill>
              </a:rPr>
              <a:t>HEIJMER, Joanna. </a:t>
            </a:r>
            <a:r>
              <a:rPr lang="cs-CZ" altLang="cs-CZ" sz="2400" i="1">
                <a:solidFill>
                  <a:srgbClr val="002060"/>
                </a:solidFill>
              </a:rPr>
              <a:t>Oxford Exam Trainer. </a:t>
            </a:r>
            <a:r>
              <a:rPr lang="cs-CZ" altLang="cs-CZ" sz="2400">
                <a:solidFill>
                  <a:srgbClr val="002060"/>
                </a:solidFill>
              </a:rPr>
              <a:t>Oxford University Press, 2018. </a:t>
            </a:r>
          </a:p>
          <a:p>
            <a:r>
              <a:rPr lang="en-US" altLang="cs-CZ" sz="2400">
                <a:solidFill>
                  <a:srgbClr val="002060"/>
                </a:solidFill>
              </a:rPr>
              <a:t>MURPHY, Raymond</a:t>
            </a:r>
            <a:r>
              <a:rPr lang="cs-CZ" altLang="cs-CZ" sz="2400">
                <a:solidFill>
                  <a:srgbClr val="002060"/>
                </a:solidFill>
              </a:rPr>
              <a:t>. </a:t>
            </a:r>
            <a:r>
              <a:rPr lang="cs-CZ" altLang="cs-CZ" sz="2400" i="1">
                <a:solidFill>
                  <a:srgbClr val="002060"/>
                </a:solidFill>
              </a:rPr>
              <a:t>English </a:t>
            </a:r>
            <a:r>
              <a:rPr lang="en-US" altLang="cs-CZ" sz="2400" i="1">
                <a:solidFill>
                  <a:srgbClr val="002060"/>
                </a:solidFill>
              </a:rPr>
              <a:t>Grammar in use</a:t>
            </a:r>
            <a:r>
              <a:rPr lang="cs-CZ" altLang="cs-CZ" sz="2400" i="1">
                <a:solidFill>
                  <a:srgbClr val="002060"/>
                </a:solidFill>
              </a:rPr>
              <a:t>. </a:t>
            </a:r>
            <a:r>
              <a:rPr lang="en-US" altLang="cs-CZ" sz="2400">
                <a:solidFill>
                  <a:srgbClr val="002060"/>
                </a:solidFill>
              </a:rPr>
              <a:t>Cambridge University Press, 20</a:t>
            </a:r>
            <a:r>
              <a:rPr lang="cs-CZ" altLang="cs-CZ" sz="2400">
                <a:solidFill>
                  <a:srgbClr val="002060"/>
                </a:solidFill>
              </a:rPr>
              <a:t>1</a:t>
            </a:r>
            <a:r>
              <a:rPr lang="en-US" altLang="cs-CZ" sz="2400">
                <a:solidFill>
                  <a:srgbClr val="002060"/>
                </a:solidFill>
              </a:rPr>
              <a:t>9.</a:t>
            </a:r>
          </a:p>
          <a:p>
            <a:r>
              <a:rPr lang="en-US" altLang="cs-CZ" sz="2400">
                <a:solidFill>
                  <a:srgbClr val="002060"/>
                </a:solidFill>
              </a:rPr>
              <a:t>MURPHY, Raymond. </a:t>
            </a:r>
            <a:r>
              <a:rPr lang="en-US" altLang="cs-CZ" sz="2400" i="1">
                <a:solidFill>
                  <a:srgbClr val="002060"/>
                </a:solidFill>
              </a:rPr>
              <a:t>Essential grammar in use</a:t>
            </a:r>
            <a:r>
              <a:rPr lang="cs-CZ" altLang="cs-CZ" sz="2400" i="1">
                <a:solidFill>
                  <a:srgbClr val="002060"/>
                </a:solidFill>
              </a:rPr>
              <a:t>.</a:t>
            </a:r>
            <a:r>
              <a:rPr lang="en-US" altLang="cs-CZ" sz="2400">
                <a:solidFill>
                  <a:srgbClr val="002060"/>
                </a:solidFill>
              </a:rPr>
              <a:t> Cambridge University Press, 2015</a:t>
            </a:r>
            <a:r>
              <a:rPr lang="cs-CZ" altLang="cs-CZ" sz="2400">
                <a:solidFill>
                  <a:srgbClr val="002060"/>
                </a:solidFill>
              </a:rPr>
              <a:t>.</a:t>
            </a:r>
          </a:p>
          <a:p>
            <a:r>
              <a:rPr lang="cs-CZ" altLang="cs-CZ" sz="2400">
                <a:solidFill>
                  <a:srgbClr val="002060"/>
                </a:solidFill>
              </a:rPr>
              <a:t>HASTINGS, Bob, Marta UMIŃSKA a Dominika CHANDLER. </a:t>
            </a:r>
            <a:r>
              <a:rPr lang="cs-CZ" altLang="cs-CZ" sz="2400" i="1">
                <a:solidFill>
                  <a:srgbClr val="002060"/>
                </a:solidFill>
              </a:rPr>
              <a:t>Maturita activator</a:t>
            </a:r>
            <a:r>
              <a:rPr lang="cs-CZ" altLang="cs-CZ" sz="2400">
                <a:solidFill>
                  <a:srgbClr val="002060"/>
                </a:solidFill>
              </a:rPr>
              <a:t>. Pearson Education, 2018. </a:t>
            </a:r>
          </a:p>
          <a:p>
            <a:r>
              <a:rPr lang="cs-CZ" altLang="cs-CZ" sz="2400">
                <a:solidFill>
                  <a:srgbClr val="002060"/>
                </a:solidFill>
              </a:rPr>
              <a:t>PETERS, Sarah a Tomáš GRÁF. </a:t>
            </a:r>
            <a:r>
              <a:rPr lang="cs-CZ" altLang="cs-CZ" sz="2400" i="1">
                <a:solidFill>
                  <a:srgbClr val="002060"/>
                </a:solidFill>
              </a:rPr>
              <a:t>Time to talk.</a:t>
            </a:r>
            <a:r>
              <a:rPr lang="cs-CZ" altLang="cs-CZ" sz="2400">
                <a:solidFill>
                  <a:srgbClr val="002060"/>
                </a:solidFill>
              </a:rPr>
              <a:t>Polyglot, 2004.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heldon tra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5667375" cy="3743325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530120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Sheldon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(love) trains. He </a:t>
            </a:r>
            <a:r>
              <a:rPr lang="en-US" sz="2800" u="sng" dirty="0">
                <a:solidFill>
                  <a:srgbClr val="002060"/>
                </a:solidFill>
              </a:rPr>
              <a:t>		</a:t>
            </a:r>
            <a:r>
              <a:rPr lang="en-US" sz="2800" dirty="0">
                <a:solidFill>
                  <a:srgbClr val="002060"/>
                </a:solidFill>
              </a:rPr>
              <a:t>(play) with a model train right now.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198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3529</Words>
  <Application>Microsoft Office PowerPoint</Application>
  <PresentationFormat>Předvádění na obrazovce (4:3)</PresentationFormat>
  <Paragraphs>633</Paragraphs>
  <Slides>80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3" baseType="lpstr">
      <vt:lpstr>Arial</vt:lpstr>
      <vt:lpstr>Calibri</vt:lpstr>
      <vt:lpstr>Motiv systému Office</vt:lpstr>
      <vt:lpstr>Present simple or continuous</vt:lpstr>
      <vt:lpstr>Review of tenses  </vt:lpstr>
      <vt:lpstr>Prezentace aplikace PowerPoint</vt:lpstr>
      <vt:lpstr>Present simple 3rd person singular +s/es Questions – do/does Negative – don’t/doesn’t</vt:lpstr>
      <vt:lpstr>Present simple</vt:lpstr>
      <vt:lpstr>Present continuous be (am, are, is) + -ing Questions – inversion Negative – isn’t/aren’t</vt:lpstr>
      <vt:lpstr>Present continuous</vt:lpstr>
      <vt:lpstr>Past simple or continuous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Past simple regular –ed/irregular –list p.164 Questions did Negative didn’t</vt:lpstr>
      <vt:lpstr>Past simple film tick and go on</vt:lpstr>
      <vt:lpstr>Past simple </vt:lpstr>
      <vt:lpstr>Past continuous was/were + -ing Questinons – inversion Negative – wasn’t/weren’t</vt:lpstr>
      <vt:lpstr>Past continuous pictures staying in the same frame, details</vt:lpstr>
      <vt:lpstr>Past continuous </vt:lpstr>
      <vt:lpstr>Past simple or continuous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Present perfect simple have/has + past participle Questions - inversion Negative – haven’t/hasn’t</vt:lpstr>
      <vt:lpstr>Present perfect simple have/has + past participle Questions - inversion Negative – haven’t/hasn’t</vt:lpstr>
      <vt:lpstr>Present perfect simple</vt:lpstr>
      <vt:lpstr>Present perfect simple</vt:lpstr>
      <vt:lpstr>Past simple</vt:lpstr>
      <vt:lpstr>Past simple</vt:lpstr>
      <vt:lpstr>Prezentace aplikace PowerPoint</vt:lpstr>
      <vt:lpstr>Present perfect simple  or past simple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Future forms</vt:lpstr>
      <vt:lpstr>Prezentace aplikace PowerPoint</vt:lpstr>
      <vt:lpstr>Future simple will + infinitive Questions – inversion Negative – won´t</vt:lpstr>
      <vt:lpstr>Prezentace aplikace PowerPoint</vt:lpstr>
      <vt:lpstr>Decision on the spot</vt:lpstr>
      <vt:lpstr>Be going to</vt:lpstr>
      <vt:lpstr>Plans</vt:lpstr>
      <vt:lpstr>Predictions</vt:lpstr>
      <vt:lpstr>Present continuous be (am, are, is) + -ing Questions – inversion Negative – isn’t/aren’t</vt:lpstr>
      <vt:lpstr>Prezentace aplikace PowerPoint</vt:lpstr>
      <vt:lpstr>Source Reference:</vt:lpstr>
    </vt:vector>
  </TitlesOfParts>
  <Company>VOŠ a SPŠ dopravní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Tenses reviews</dc:title>
  <dc:creator>Krejčová Kristýna</dc:creator>
  <cp:lastModifiedBy>Kristýna Krejčová</cp:lastModifiedBy>
  <cp:revision>6</cp:revision>
  <dcterms:created xsi:type="dcterms:W3CDTF">2015-05-18T08:15:40Z</dcterms:created>
  <dcterms:modified xsi:type="dcterms:W3CDTF">2020-11-19T21:41:53Z</dcterms:modified>
</cp:coreProperties>
</file>