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90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7" r:id="rId20"/>
    <p:sldId id="286" r:id="rId21"/>
    <p:sldId id="288" r:id="rId22"/>
    <p:sldId id="289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91" r:id="rId34"/>
    <p:sldId id="292" r:id="rId35"/>
    <p:sldId id="295" r:id="rId3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ADC5CC-356C-4E3C-BD62-82423D6DCEC6}" v="5" dt="2020-11-19T21:26:27.9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C8FA5-167B-4CA3-B6FF-2BEF19AF2BC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C6F9F-EB95-49CE-BBCD-D966383F26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6567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>
            <a:extLst>
              <a:ext uri="{FF2B5EF4-FFF2-40B4-BE49-F238E27FC236}">
                <a16:creationId xmlns:a16="http://schemas.microsoft.com/office/drawing/2014/main" id="{1A879531-544F-40AA-A9B6-FF39C6A11C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>
            <a:extLst>
              <a:ext uri="{FF2B5EF4-FFF2-40B4-BE49-F238E27FC236}">
                <a16:creationId xmlns:a16="http://schemas.microsoft.com/office/drawing/2014/main" id="{47AC7EC1-A8BE-43FF-8814-DEE01DF484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>
            <a:extLst>
              <a:ext uri="{FF2B5EF4-FFF2-40B4-BE49-F238E27FC236}">
                <a16:creationId xmlns:a16="http://schemas.microsoft.com/office/drawing/2014/main" id="{36A8D5BD-F0EE-4D5D-B725-D1D87E351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D5BCEB-AD41-41A7-B444-348686393B0B}" type="slidenum">
              <a:rPr lang="cs-CZ" altLang="cs-CZ"/>
              <a:pPr/>
              <a:t>35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02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491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910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4464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515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096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097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98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36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60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482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B4A6D-AD6E-43EF-9F2B-1767EB95AD55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0C9D0-4005-4C8A-B33F-C84CE5DE2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4987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chemeClr val="tx2">
                    <a:lumMod val="75000"/>
                  </a:schemeClr>
                </a:solidFill>
              </a:rPr>
              <a:t>Review</a:t>
            </a:r>
            <a:r>
              <a:rPr lang="cs-CZ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u="sng" dirty="0" err="1">
                <a:solidFill>
                  <a:schemeClr val="tx2">
                    <a:lumMod val="75000"/>
                  </a:schemeClr>
                </a:solidFill>
              </a:rPr>
              <a:t>of</a:t>
            </a:r>
            <a:r>
              <a:rPr lang="cs-CZ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u="sng" dirty="0" err="1">
                <a:solidFill>
                  <a:schemeClr val="tx2">
                    <a:lumMod val="75000"/>
                  </a:schemeClr>
                </a:solidFill>
              </a:rPr>
              <a:t>tenses</a:t>
            </a:r>
            <a:r>
              <a:rPr lang="cs-CZ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cs-CZ" u="sng" dirty="0">
                <a:solidFill>
                  <a:schemeClr val="tx2">
                    <a:lumMod val="75000"/>
                  </a:schemeClr>
                </a:solidFill>
              </a:rPr>
            </a:br>
            <a:endParaRPr lang="cs-CZ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Maturita 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457200" y="530120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091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92375"/>
          </a:xfrm>
        </p:spPr>
        <p:txBody>
          <a:bodyPr/>
          <a:lstStyle/>
          <a:p>
            <a:pPr eaLnBrk="1" hangingPunct="1"/>
            <a:r>
              <a:rPr lang="cs-CZ" altLang="cs-CZ" sz="4000" u="sng" dirty="0">
                <a:solidFill>
                  <a:srgbClr val="002060"/>
                </a:solidFill>
              </a:rPr>
              <a:t>Past </a:t>
            </a:r>
            <a:r>
              <a:rPr lang="cs-CZ" altLang="cs-CZ" sz="4000" u="sng" dirty="0" err="1">
                <a:solidFill>
                  <a:srgbClr val="002060"/>
                </a:solidFill>
              </a:rPr>
              <a:t>continuous</a:t>
            </a:r>
            <a:br>
              <a:rPr lang="en-US" altLang="cs-CZ" u="sng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was/were + -</a:t>
            </a:r>
            <a:r>
              <a:rPr lang="en-US" altLang="cs-CZ" sz="2800" dirty="0" err="1">
                <a:solidFill>
                  <a:srgbClr val="002060"/>
                </a:solidFill>
              </a:rPr>
              <a:t>ing</a:t>
            </a:r>
            <a:br>
              <a:rPr lang="en-US" altLang="cs-CZ" sz="2800" dirty="0">
                <a:solidFill>
                  <a:srgbClr val="002060"/>
                </a:solidFill>
              </a:rPr>
            </a:br>
            <a:r>
              <a:rPr lang="en-US" altLang="cs-CZ" sz="2800" dirty="0" err="1">
                <a:solidFill>
                  <a:srgbClr val="002060"/>
                </a:solidFill>
              </a:rPr>
              <a:t>Questinons</a:t>
            </a:r>
            <a:r>
              <a:rPr lang="en-US" altLang="cs-CZ" sz="2800" dirty="0">
                <a:solidFill>
                  <a:srgbClr val="002060"/>
                </a:solidFill>
              </a:rPr>
              <a:t> – inversion</a:t>
            </a:r>
            <a:br>
              <a:rPr lang="en-US" altLang="cs-CZ" sz="2800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Negative – wasn’t/weren’t</a:t>
            </a:r>
            <a:endParaRPr lang="cs-CZ" altLang="cs-CZ" sz="2800" dirty="0">
              <a:solidFill>
                <a:srgbClr val="002060"/>
              </a:solidFill>
            </a:endParaRP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0" y="2636912"/>
            <a:ext cx="9144000" cy="3959424"/>
          </a:xfrm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>
                <a:solidFill>
                  <a:srgbClr val="002060"/>
                </a:solidFill>
              </a:rPr>
              <a:t>I </a:t>
            </a:r>
            <a:r>
              <a:rPr lang="cs-CZ" sz="9600" dirty="0" err="1">
                <a:solidFill>
                  <a:srgbClr val="FF0000"/>
                </a:solidFill>
              </a:rPr>
              <a:t>was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were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>
                <a:solidFill>
                  <a:srgbClr val="002060"/>
                </a:solidFill>
              </a:rPr>
              <a:t>He </a:t>
            </a:r>
            <a:r>
              <a:rPr lang="cs-CZ" sz="9600" dirty="0" err="1">
                <a:solidFill>
                  <a:srgbClr val="FF0000"/>
                </a:solidFill>
              </a:rPr>
              <a:t>was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002060"/>
                </a:solidFill>
              </a:rPr>
              <a:t>She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was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002060"/>
                </a:solidFill>
              </a:rPr>
              <a:t>It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was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002060"/>
                </a:solidFill>
              </a:rPr>
              <a:t>We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were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were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002060"/>
                </a:solidFill>
              </a:rPr>
              <a:t>They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were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FF0000"/>
                </a:solidFill>
              </a:rPr>
              <a:t>Was</a:t>
            </a:r>
            <a:r>
              <a:rPr lang="cs-CZ" sz="9600" dirty="0">
                <a:solidFill>
                  <a:srgbClr val="002060"/>
                </a:solidFill>
              </a:rPr>
              <a:t> I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FF0000"/>
                </a:solidFill>
              </a:rPr>
              <a:t>Were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FF0000"/>
                </a:solidFill>
              </a:rPr>
              <a:t>Was</a:t>
            </a:r>
            <a:r>
              <a:rPr lang="cs-CZ" sz="9600" dirty="0">
                <a:solidFill>
                  <a:srgbClr val="002060"/>
                </a:solidFill>
              </a:rPr>
              <a:t> he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FF0000"/>
                </a:solidFill>
              </a:rPr>
              <a:t>Was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she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FF0000"/>
                </a:solidFill>
              </a:rPr>
              <a:t>Was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it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?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FF0000"/>
                </a:solidFill>
              </a:rPr>
              <a:t>Were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FF0000"/>
                </a:solidFill>
              </a:rPr>
              <a:t>Were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 err="1">
                <a:solidFill>
                  <a:srgbClr val="FF0000"/>
                </a:solidFill>
              </a:rPr>
              <a:t>Were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they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ing</a:t>
            </a:r>
            <a:r>
              <a:rPr lang="cs-CZ" sz="9600" dirty="0">
                <a:solidFill>
                  <a:srgbClr val="002060"/>
                </a:solidFill>
              </a:rPr>
              <a:t>?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en-US" sz="9600" dirty="0">
                <a:solidFill>
                  <a:srgbClr val="FF0000"/>
                </a:solidFill>
              </a:rPr>
              <a:t>wasn’t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weren’t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wasn’t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wasn’t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wasn’t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weren’t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weren’t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weren’t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7953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">
                                            <p:txEl>
                                              <p:pRg st="40" end="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1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5">
                                            <p:txEl>
                                              <p:pRg st="41" end="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2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5">
                                            <p:txEl>
                                              <p:pRg st="42" end="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14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>
                <a:solidFill>
                  <a:srgbClr val="002060"/>
                </a:solidFill>
              </a:rPr>
              <a:t>Past </a:t>
            </a:r>
            <a:r>
              <a:rPr lang="cs-CZ" u="sng" dirty="0" err="1">
                <a:solidFill>
                  <a:srgbClr val="002060"/>
                </a:solidFill>
              </a:rPr>
              <a:t>continuous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3100" dirty="0" err="1">
                <a:solidFill>
                  <a:srgbClr val="002060"/>
                </a:solidFill>
              </a:rPr>
              <a:t>pictures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cs-CZ" sz="3100" dirty="0" err="1">
                <a:solidFill>
                  <a:srgbClr val="002060"/>
                </a:solidFill>
              </a:rPr>
              <a:t>staying</a:t>
            </a:r>
            <a:r>
              <a:rPr lang="cs-CZ" sz="3100" dirty="0">
                <a:solidFill>
                  <a:srgbClr val="002060"/>
                </a:solidFill>
              </a:rPr>
              <a:t> in </a:t>
            </a:r>
            <a:r>
              <a:rPr lang="cs-CZ" sz="3100" dirty="0" err="1">
                <a:solidFill>
                  <a:srgbClr val="002060"/>
                </a:solidFill>
              </a:rPr>
              <a:t>the</a:t>
            </a:r>
            <a:r>
              <a:rPr lang="cs-CZ" sz="3100" dirty="0">
                <a:solidFill>
                  <a:srgbClr val="002060"/>
                </a:solidFill>
              </a:rPr>
              <a:t> </a:t>
            </a:r>
            <a:r>
              <a:rPr lang="cs-CZ" sz="3100" dirty="0" err="1">
                <a:solidFill>
                  <a:srgbClr val="002060"/>
                </a:solidFill>
              </a:rPr>
              <a:t>same</a:t>
            </a:r>
            <a:r>
              <a:rPr lang="cs-CZ" sz="3100" dirty="0">
                <a:solidFill>
                  <a:srgbClr val="002060"/>
                </a:solidFill>
              </a:rPr>
              <a:t> </a:t>
            </a:r>
            <a:r>
              <a:rPr lang="cs-CZ" sz="3100" dirty="0" err="1">
                <a:solidFill>
                  <a:srgbClr val="002060"/>
                </a:solidFill>
              </a:rPr>
              <a:t>frame</a:t>
            </a:r>
            <a:r>
              <a:rPr lang="cs-CZ" sz="3100" dirty="0">
                <a:solidFill>
                  <a:srgbClr val="002060"/>
                </a:solidFill>
              </a:rPr>
              <a:t>, </a:t>
            </a:r>
            <a:r>
              <a:rPr lang="cs-CZ" sz="3100" dirty="0" err="1">
                <a:solidFill>
                  <a:srgbClr val="002060"/>
                </a:solidFill>
              </a:rPr>
              <a:t>details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457200" y="3284538"/>
            <a:ext cx="8229600" cy="2841625"/>
          </a:xfrm>
        </p:spPr>
        <p:txBody>
          <a:bodyPr/>
          <a:lstStyle/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I </a:t>
            </a:r>
            <a:r>
              <a:rPr lang="cs-CZ" altLang="cs-CZ" sz="2800" dirty="0" err="1">
                <a:solidFill>
                  <a:srgbClr val="002060"/>
                </a:solidFill>
              </a:rPr>
              <a:t>was</a:t>
            </a:r>
            <a:r>
              <a:rPr lang="cs-CZ" altLang="cs-CZ" sz="2800" dirty="0">
                <a:solidFill>
                  <a:srgbClr val="002060"/>
                </a:solidFill>
              </a:rPr>
              <a:t> </a:t>
            </a:r>
            <a:r>
              <a:rPr lang="cs-CZ" altLang="cs-CZ" sz="2800" dirty="0" err="1">
                <a:solidFill>
                  <a:srgbClr val="002060"/>
                </a:solidFill>
              </a:rPr>
              <a:t>having</a:t>
            </a:r>
            <a:r>
              <a:rPr lang="cs-CZ" altLang="cs-CZ" sz="2800" dirty="0">
                <a:solidFill>
                  <a:srgbClr val="002060"/>
                </a:solidFill>
              </a:rPr>
              <a:t> </a:t>
            </a:r>
            <a:r>
              <a:rPr lang="cs-CZ" altLang="cs-CZ" sz="2800" dirty="0" err="1">
                <a:solidFill>
                  <a:srgbClr val="002060"/>
                </a:solidFill>
              </a:rPr>
              <a:t>breakfast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/>
            <a:r>
              <a:rPr lang="cs-CZ" altLang="cs-CZ" sz="2800" dirty="0" err="1">
                <a:solidFill>
                  <a:srgbClr val="002060"/>
                </a:solidFill>
              </a:rPr>
              <a:t>The</a:t>
            </a:r>
            <a:r>
              <a:rPr lang="cs-CZ" altLang="cs-CZ" sz="2800" dirty="0">
                <a:solidFill>
                  <a:srgbClr val="002060"/>
                </a:solidFill>
              </a:rPr>
              <a:t> sun </a:t>
            </a:r>
            <a:r>
              <a:rPr lang="cs-CZ" altLang="cs-CZ" sz="2800" dirty="0" err="1">
                <a:solidFill>
                  <a:srgbClr val="002060"/>
                </a:solidFill>
              </a:rPr>
              <a:t>was</a:t>
            </a:r>
            <a:r>
              <a:rPr lang="cs-CZ" altLang="cs-CZ" sz="2800" dirty="0">
                <a:solidFill>
                  <a:srgbClr val="002060"/>
                </a:solidFill>
              </a:rPr>
              <a:t> </a:t>
            </a:r>
            <a:r>
              <a:rPr lang="cs-CZ" altLang="cs-CZ" sz="2800" dirty="0" err="1">
                <a:solidFill>
                  <a:srgbClr val="002060"/>
                </a:solidFill>
              </a:rPr>
              <a:t>shining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/>
            <a:r>
              <a:rPr lang="cs-CZ" altLang="cs-CZ" sz="2800" dirty="0" err="1">
                <a:solidFill>
                  <a:srgbClr val="002060"/>
                </a:solidFill>
              </a:rPr>
              <a:t>The</a:t>
            </a:r>
            <a:r>
              <a:rPr lang="cs-CZ" altLang="cs-CZ" sz="2800" dirty="0">
                <a:solidFill>
                  <a:srgbClr val="002060"/>
                </a:solidFill>
              </a:rPr>
              <a:t> </a:t>
            </a:r>
            <a:r>
              <a:rPr lang="cs-CZ" altLang="cs-CZ" sz="2800" dirty="0" err="1">
                <a:solidFill>
                  <a:srgbClr val="002060"/>
                </a:solidFill>
              </a:rPr>
              <a:t>birds</a:t>
            </a:r>
            <a:r>
              <a:rPr lang="cs-CZ" altLang="cs-CZ" sz="2800" dirty="0">
                <a:solidFill>
                  <a:srgbClr val="002060"/>
                </a:solidFill>
              </a:rPr>
              <a:t> </a:t>
            </a:r>
            <a:r>
              <a:rPr lang="cs-CZ" altLang="cs-CZ" sz="2800" dirty="0" err="1">
                <a:solidFill>
                  <a:srgbClr val="002060"/>
                </a:solidFill>
              </a:rPr>
              <a:t>were</a:t>
            </a:r>
            <a:r>
              <a:rPr lang="cs-CZ" altLang="cs-CZ" sz="2800" dirty="0">
                <a:solidFill>
                  <a:srgbClr val="002060"/>
                </a:solidFill>
              </a:rPr>
              <a:t> </a:t>
            </a:r>
            <a:r>
              <a:rPr lang="cs-CZ" altLang="cs-CZ" sz="2800" dirty="0" err="1">
                <a:solidFill>
                  <a:srgbClr val="002060"/>
                </a:solidFill>
              </a:rPr>
              <a:t>singing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/>
            <a:endParaRPr lang="cs-CZ" altLang="cs-CZ" dirty="0">
              <a:solidFill>
                <a:srgbClr val="002060"/>
              </a:solidFill>
            </a:endParaRPr>
          </a:p>
        </p:txBody>
      </p:sp>
      <p:pic>
        <p:nvPicPr>
          <p:cNvPr id="12292" name="Obrázek 4" descr="ftá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3933825"/>
            <a:ext cx="8858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789268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eaLnBrk="1" hangingPunct="1"/>
            <a:r>
              <a:rPr lang="cs-CZ" altLang="cs-CZ" sz="4000" u="sng" dirty="0">
                <a:solidFill>
                  <a:srgbClr val="002060"/>
                </a:solidFill>
              </a:rPr>
              <a:t>Past </a:t>
            </a:r>
            <a:r>
              <a:rPr lang="cs-CZ" altLang="cs-CZ" sz="4000" u="sng" dirty="0" err="1">
                <a:solidFill>
                  <a:srgbClr val="002060"/>
                </a:solidFill>
              </a:rPr>
              <a:t>continuous</a:t>
            </a:r>
            <a:br>
              <a:rPr lang="cs-CZ" altLang="cs-CZ" dirty="0">
                <a:solidFill>
                  <a:srgbClr val="002060"/>
                </a:solidFill>
              </a:rPr>
            </a:br>
            <a:endParaRPr lang="cs-CZ" altLang="cs-CZ" dirty="0">
              <a:solidFill>
                <a:srgbClr val="002060"/>
              </a:solidFill>
            </a:endParaRP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4508500"/>
          </a:xfrm>
        </p:spPr>
        <p:txBody>
          <a:bodyPr/>
          <a:lstStyle/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Mluvím o detailech</a:t>
            </a:r>
          </a:p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Neposunuje děj</a:t>
            </a:r>
          </a:p>
          <a:p>
            <a:pPr eaLnBrk="1" hangingPunct="1"/>
            <a:r>
              <a:rPr lang="cs-CZ" altLang="cs-CZ" sz="2800" dirty="0" err="1">
                <a:solidFill>
                  <a:srgbClr val="002060"/>
                </a:solidFill>
              </a:rPr>
              <a:t>Čj</a:t>
            </a:r>
            <a:r>
              <a:rPr lang="cs-CZ" altLang="cs-CZ" sz="2800" dirty="0">
                <a:solidFill>
                  <a:srgbClr val="002060"/>
                </a:solidFill>
              </a:rPr>
              <a:t> – vid nedokonavý – např. Zavíral dveře.</a:t>
            </a:r>
          </a:p>
          <a:p>
            <a:pPr eaLnBrk="1" hangingPunct="1"/>
            <a:endParaRPr lang="cs-CZ" alt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64633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0" y="2780928"/>
            <a:ext cx="9144000" cy="3888432"/>
          </a:xfrm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>
                <a:solidFill>
                  <a:srgbClr val="002060"/>
                </a:solidFill>
              </a:rPr>
              <a:t>I </a:t>
            </a:r>
            <a:r>
              <a:rPr lang="cs-CZ" sz="9600" dirty="0" err="1">
                <a:solidFill>
                  <a:srgbClr val="FF0000"/>
                </a:solidFill>
              </a:rPr>
              <a:t>have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have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</a:t>
            </a:r>
            <a:r>
              <a:rPr lang="en-US" sz="9600" dirty="0">
                <a:solidFill>
                  <a:srgbClr val="FF0000"/>
                </a:solidFill>
              </a:rPr>
              <a:t>s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</a:t>
            </a:r>
            <a:r>
              <a:rPr lang="en-US" sz="9600" dirty="0">
                <a:solidFill>
                  <a:srgbClr val="FF0000"/>
                </a:solidFill>
              </a:rPr>
              <a:t>s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>
                <a:solidFill>
                  <a:srgbClr val="002060"/>
                </a:solidFill>
              </a:rPr>
              <a:t>I</a:t>
            </a:r>
            <a:r>
              <a:rPr lang="en-US" sz="9600" dirty="0">
                <a:solidFill>
                  <a:srgbClr val="002060"/>
                </a:solidFill>
              </a:rPr>
              <a:t>t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</a:t>
            </a:r>
            <a:r>
              <a:rPr lang="en-US" sz="9600" dirty="0">
                <a:solidFill>
                  <a:srgbClr val="FF0000"/>
                </a:solidFill>
              </a:rPr>
              <a:t>s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have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have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have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I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you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 he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 she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Has</a:t>
            </a:r>
            <a:r>
              <a:rPr lang="en-US" sz="9600" dirty="0">
                <a:solidFill>
                  <a:srgbClr val="002060"/>
                </a:solidFill>
              </a:rPr>
              <a:t> it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we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you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Have</a:t>
            </a:r>
            <a:r>
              <a:rPr lang="en-US" sz="9600" dirty="0">
                <a:solidFill>
                  <a:srgbClr val="002060"/>
                </a:solidFill>
              </a:rPr>
              <a:t> they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en-US" sz="9600" dirty="0">
                <a:solidFill>
                  <a:srgbClr val="FF0000"/>
                </a:solidFill>
              </a:rPr>
              <a:t>haven’t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haven’t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hasn’t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hasn’t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hasn’t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haven’t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haven’t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haven’t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  <a:endParaRPr lang="en-US" sz="11200" dirty="0">
              <a:solidFill>
                <a:srgbClr val="002060"/>
              </a:solidFill>
            </a:endParaRPr>
          </a:p>
        </p:txBody>
      </p:sp>
      <p:sp>
        <p:nvSpPr>
          <p:cNvPr id="14339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5038"/>
          </a:xfrm>
        </p:spPr>
        <p:txBody>
          <a:bodyPr/>
          <a:lstStyle/>
          <a:p>
            <a:pPr eaLnBrk="1" hangingPunct="1"/>
            <a:r>
              <a:rPr lang="cs-CZ" altLang="cs-CZ" sz="4000" u="sng" dirty="0">
                <a:solidFill>
                  <a:srgbClr val="002060"/>
                </a:solidFill>
              </a:rPr>
              <a:t>P</a:t>
            </a:r>
            <a:r>
              <a:rPr lang="en-US" altLang="cs-CZ" sz="4000" u="sng" dirty="0">
                <a:solidFill>
                  <a:srgbClr val="002060"/>
                </a:solidFill>
              </a:rPr>
              <a:t>resent perfect simple</a:t>
            </a:r>
            <a:br>
              <a:rPr lang="en-US" altLang="cs-CZ" u="sng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have/has + past participle</a:t>
            </a:r>
            <a:br>
              <a:rPr lang="en-US" altLang="cs-CZ" sz="2800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Questions - inversion</a:t>
            </a:r>
            <a:br>
              <a:rPr lang="en-US" altLang="cs-CZ" sz="2800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Negative – haven’t/hasn’t</a:t>
            </a:r>
            <a:endParaRPr lang="cs-CZ" altLang="cs-CZ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6455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000" u="sng" dirty="0" err="1">
                <a:solidFill>
                  <a:srgbClr val="002060"/>
                </a:solidFill>
              </a:rPr>
              <a:t>Present</a:t>
            </a:r>
            <a:r>
              <a:rPr lang="cs-CZ" altLang="cs-CZ" sz="4000" u="sng" dirty="0">
                <a:solidFill>
                  <a:srgbClr val="002060"/>
                </a:solidFill>
              </a:rPr>
              <a:t> </a:t>
            </a:r>
            <a:r>
              <a:rPr lang="cs-CZ" altLang="cs-CZ" sz="4000" u="sng" dirty="0" err="1">
                <a:solidFill>
                  <a:srgbClr val="002060"/>
                </a:solidFill>
              </a:rPr>
              <a:t>perfect</a:t>
            </a:r>
            <a:r>
              <a:rPr lang="cs-CZ" altLang="cs-CZ" sz="4000" u="sng" dirty="0">
                <a:solidFill>
                  <a:srgbClr val="002060"/>
                </a:solidFill>
              </a:rPr>
              <a:t> </a:t>
            </a:r>
            <a:r>
              <a:rPr lang="cs-CZ" altLang="cs-CZ" sz="4000" u="sng" dirty="0" err="1">
                <a:solidFill>
                  <a:srgbClr val="002060"/>
                </a:solidFill>
              </a:rPr>
              <a:t>simple</a:t>
            </a:r>
            <a:endParaRPr lang="cs-CZ" altLang="cs-CZ" sz="4000" u="sng" dirty="0">
              <a:solidFill>
                <a:srgbClr val="002060"/>
              </a:solidFill>
            </a:endParaRP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250825" y="1773238"/>
            <a:ext cx="8435975" cy="4608512"/>
          </a:xfrm>
        </p:spPr>
        <p:txBody>
          <a:bodyPr/>
          <a:lstStyle/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R</a:t>
            </a:r>
            <a:r>
              <a:rPr lang="en-US" altLang="cs-CZ" sz="2800" dirty="0" err="1">
                <a:solidFill>
                  <a:srgbClr val="002060"/>
                </a:solidFill>
              </a:rPr>
              <a:t>ecent</a:t>
            </a:r>
            <a:r>
              <a:rPr lang="en-US" altLang="cs-CZ" sz="2800" dirty="0">
                <a:solidFill>
                  <a:srgbClr val="002060"/>
                </a:solidFill>
              </a:rPr>
              <a:t> past</a:t>
            </a:r>
          </a:p>
          <a:p>
            <a:pPr eaLnBrk="1" hangingPunct="1"/>
            <a:r>
              <a:rPr lang="en-US" altLang="cs-CZ" sz="2800" dirty="0">
                <a:solidFill>
                  <a:srgbClr val="002060"/>
                </a:solidFill>
              </a:rPr>
              <a:t>Not specific time</a:t>
            </a:r>
          </a:p>
          <a:p>
            <a:pPr eaLnBrk="1" hangingPunct="1"/>
            <a:r>
              <a:rPr lang="en-US" altLang="cs-CZ" sz="2800" dirty="0">
                <a:solidFill>
                  <a:srgbClr val="002060"/>
                </a:solidFill>
              </a:rPr>
              <a:t>News</a:t>
            </a:r>
          </a:p>
          <a:p>
            <a:pPr eaLnBrk="1" hangingPunct="1"/>
            <a:r>
              <a:rPr lang="en-US" altLang="cs-CZ" sz="2800" dirty="0">
                <a:solidFill>
                  <a:srgbClr val="002060"/>
                </a:solidFill>
              </a:rPr>
              <a:t>Experience </a:t>
            </a:r>
          </a:p>
          <a:p>
            <a:pPr eaLnBrk="1" hangingPunct="1"/>
            <a:endParaRPr lang="en-US" altLang="cs-CZ" sz="2400" dirty="0">
              <a:solidFill>
                <a:srgbClr val="002060"/>
              </a:solidFill>
            </a:endParaRPr>
          </a:p>
          <a:p>
            <a:pPr eaLnBrk="1" hangingPunct="1"/>
            <a:endParaRPr lang="en-US" altLang="cs-CZ" sz="2400" dirty="0">
              <a:solidFill>
                <a:srgbClr val="00206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altLang="cs-CZ" sz="2400" dirty="0">
              <a:solidFill>
                <a:srgbClr val="00206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altLang="cs-CZ" sz="2400" dirty="0">
                <a:solidFill>
                  <a:srgbClr val="002060"/>
                </a:solidFill>
              </a:rPr>
              <a:t>	</a:t>
            </a:r>
            <a:r>
              <a:rPr lang="en-US" altLang="cs-CZ" sz="2400" dirty="0" err="1">
                <a:solidFill>
                  <a:srgbClr val="002060"/>
                </a:solidFill>
              </a:rPr>
              <a:t>eg.</a:t>
            </a:r>
            <a:r>
              <a:rPr lang="en-US" altLang="cs-CZ" sz="2400" dirty="0">
                <a:solidFill>
                  <a:srgbClr val="002060"/>
                </a:solidFill>
              </a:rPr>
              <a:t> Moss has put on his bigger glasses.</a:t>
            </a:r>
          </a:p>
          <a:p>
            <a:pPr eaLnBrk="1" hangingPunct="1"/>
            <a:endParaRPr lang="en-US" altLang="cs-CZ" dirty="0">
              <a:solidFill>
                <a:srgbClr val="002060"/>
              </a:solidFill>
            </a:endParaRPr>
          </a:p>
          <a:p>
            <a:pPr eaLnBrk="1" hangingPunct="1"/>
            <a:endParaRPr lang="en-US" altLang="cs-CZ" dirty="0">
              <a:solidFill>
                <a:srgbClr val="002060"/>
              </a:solidFill>
            </a:endParaRPr>
          </a:p>
          <a:p>
            <a:pPr eaLnBrk="1" hangingPunct="1"/>
            <a:endParaRPr lang="en-US" altLang="cs-CZ" i="1" dirty="0">
              <a:solidFill>
                <a:srgbClr val="002060"/>
              </a:solidFill>
            </a:endParaRPr>
          </a:p>
          <a:p>
            <a:pPr eaLnBrk="1" hangingPunct="1"/>
            <a:endParaRPr lang="cs-CZ" altLang="cs-CZ" dirty="0">
              <a:solidFill>
                <a:srgbClr val="002060"/>
              </a:solidFill>
            </a:endParaRPr>
          </a:p>
        </p:txBody>
      </p:sp>
      <p:pic>
        <p:nvPicPr>
          <p:cNvPr id="15364" name="Obrázek 3" descr="Moss_with_big_glass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508500"/>
            <a:ext cx="2492375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8373242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000" u="sng" dirty="0" err="1">
                <a:solidFill>
                  <a:srgbClr val="002060"/>
                </a:solidFill>
              </a:rPr>
              <a:t>Present</a:t>
            </a:r>
            <a:r>
              <a:rPr lang="cs-CZ" altLang="cs-CZ" sz="4000" u="sng" dirty="0">
                <a:solidFill>
                  <a:srgbClr val="002060"/>
                </a:solidFill>
              </a:rPr>
              <a:t> </a:t>
            </a:r>
            <a:r>
              <a:rPr lang="cs-CZ" altLang="cs-CZ" sz="4000" u="sng" dirty="0" err="1">
                <a:solidFill>
                  <a:srgbClr val="002060"/>
                </a:solidFill>
              </a:rPr>
              <a:t>perfect</a:t>
            </a:r>
            <a:r>
              <a:rPr lang="cs-CZ" altLang="cs-CZ" sz="4000" u="sng" dirty="0">
                <a:solidFill>
                  <a:srgbClr val="002060"/>
                </a:solidFill>
              </a:rPr>
              <a:t> </a:t>
            </a:r>
            <a:r>
              <a:rPr lang="cs-CZ" altLang="cs-CZ" sz="4000" u="sng" dirty="0" err="1">
                <a:solidFill>
                  <a:srgbClr val="002060"/>
                </a:solidFill>
              </a:rPr>
              <a:t>simple</a:t>
            </a:r>
            <a:endParaRPr lang="cs-CZ" altLang="cs-CZ" sz="4000" u="sng" dirty="0">
              <a:solidFill>
                <a:srgbClr val="002060"/>
              </a:solidFill>
            </a:endParaRP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179388" y="1412875"/>
            <a:ext cx="8964612" cy="5445125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000" dirty="0">
                <a:solidFill>
                  <a:srgbClr val="002060"/>
                </a:solidFill>
              </a:rPr>
              <a:t>Není podstatné, kdy se děj odehrál, ale zda se odehrál</a:t>
            </a:r>
            <a:r>
              <a:rPr lang="en-US" sz="3000" dirty="0">
                <a:solidFill>
                  <a:srgbClr val="002060"/>
                </a:solidFill>
              </a:rPr>
              <a:t>.</a:t>
            </a:r>
            <a:endParaRPr lang="cs-CZ" sz="3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000" b="1" dirty="0">
                <a:solidFill>
                  <a:srgbClr val="002060"/>
                </a:solidFill>
              </a:rPr>
              <a:t>Just, </a:t>
            </a:r>
            <a:r>
              <a:rPr lang="cs-CZ" sz="3000" b="1" dirty="0" err="1">
                <a:solidFill>
                  <a:srgbClr val="002060"/>
                </a:solidFill>
              </a:rPr>
              <a:t>already</a:t>
            </a:r>
            <a:r>
              <a:rPr lang="cs-CZ" sz="3000" b="1" dirty="0">
                <a:solidFill>
                  <a:srgbClr val="002060"/>
                </a:solidFill>
              </a:rPr>
              <a:t>, </a:t>
            </a:r>
            <a:r>
              <a:rPr lang="cs-CZ" sz="3000" b="1" dirty="0" err="1">
                <a:solidFill>
                  <a:srgbClr val="002060"/>
                </a:solidFill>
              </a:rPr>
              <a:t>yet</a:t>
            </a:r>
            <a:r>
              <a:rPr lang="cs-CZ" sz="3000" b="1" dirty="0">
                <a:solidFill>
                  <a:srgbClr val="002060"/>
                </a:solidFill>
              </a:rPr>
              <a:t>, </a:t>
            </a:r>
            <a:r>
              <a:rPr lang="cs-CZ" sz="3000" b="1" dirty="0" err="1">
                <a:solidFill>
                  <a:srgbClr val="002060"/>
                </a:solidFill>
              </a:rPr>
              <a:t>ever</a:t>
            </a:r>
            <a:endParaRPr lang="cs-CZ" sz="3000" b="1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>
                <a:solidFill>
                  <a:srgbClr val="002060"/>
                </a:solidFill>
              </a:rPr>
              <a:t>    </a:t>
            </a:r>
            <a:r>
              <a:rPr lang="cs-CZ" sz="3000" dirty="0" err="1">
                <a:solidFill>
                  <a:srgbClr val="002060"/>
                </a:solidFill>
              </a:rPr>
              <a:t>Have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you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ever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been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en-US" sz="3000" u="sng" dirty="0">
                <a:solidFill>
                  <a:srgbClr val="002060"/>
                </a:solidFill>
              </a:rPr>
              <a:t>to</a:t>
            </a:r>
            <a:r>
              <a:rPr lang="cs-CZ" sz="3000" b="1" dirty="0">
                <a:solidFill>
                  <a:srgbClr val="002060"/>
                </a:solidFill>
              </a:rPr>
              <a:t> </a:t>
            </a:r>
            <a:r>
              <a:rPr lang="cs-CZ" sz="3000" dirty="0">
                <a:solidFill>
                  <a:srgbClr val="002060"/>
                </a:solidFill>
              </a:rPr>
              <a:t>London?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>
                <a:solidFill>
                  <a:srgbClr val="002060"/>
                </a:solidFill>
              </a:rPr>
              <a:t>    </a:t>
            </a:r>
            <a:r>
              <a:rPr lang="cs-CZ" sz="3000" dirty="0" err="1">
                <a:solidFill>
                  <a:srgbClr val="002060"/>
                </a:solidFill>
              </a:rPr>
              <a:t>Have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you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done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your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homework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yet</a:t>
            </a:r>
            <a:r>
              <a:rPr lang="cs-CZ" sz="30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>
                <a:solidFill>
                  <a:srgbClr val="002060"/>
                </a:solidFill>
              </a:rPr>
              <a:t>    I</a:t>
            </a:r>
            <a:r>
              <a:rPr lang="en-US" sz="3000" dirty="0">
                <a:solidFill>
                  <a:srgbClr val="002060"/>
                </a:solidFill>
              </a:rPr>
              <a:t>’</a:t>
            </a:r>
            <a:r>
              <a:rPr lang="en-US" sz="3000" dirty="0" err="1">
                <a:solidFill>
                  <a:srgbClr val="002060"/>
                </a:solidFill>
              </a:rPr>
              <a:t>ve</a:t>
            </a:r>
            <a:r>
              <a:rPr lang="en-US" sz="3000" dirty="0">
                <a:solidFill>
                  <a:srgbClr val="002060"/>
                </a:solidFill>
              </a:rPr>
              <a:t> just finished.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>
                <a:solidFill>
                  <a:srgbClr val="002060"/>
                </a:solidFill>
              </a:rPr>
              <a:t>    </a:t>
            </a:r>
            <a:r>
              <a:rPr lang="en-US" sz="3000" dirty="0">
                <a:solidFill>
                  <a:srgbClr val="002060"/>
                </a:solidFill>
              </a:rPr>
              <a:t>I’ve already seen it.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3000" b="1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000" dirty="0">
                <a:solidFill>
                  <a:srgbClr val="002060"/>
                </a:solidFill>
              </a:rPr>
              <a:t>Předložky: </a:t>
            </a:r>
            <a:r>
              <a:rPr lang="cs-CZ" sz="3000" b="1" dirty="0" err="1">
                <a:solidFill>
                  <a:srgbClr val="002060"/>
                </a:solidFill>
              </a:rPr>
              <a:t>since</a:t>
            </a:r>
            <a:r>
              <a:rPr lang="cs-CZ" sz="3000" dirty="0">
                <a:solidFill>
                  <a:srgbClr val="002060"/>
                </a:solidFill>
              </a:rPr>
              <a:t> – od určitého bodu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>
                <a:solidFill>
                  <a:srgbClr val="002060"/>
                </a:solidFill>
              </a:rPr>
              <a:t>                        </a:t>
            </a:r>
            <a:r>
              <a:rPr lang="cs-CZ" sz="3000" dirty="0" err="1">
                <a:solidFill>
                  <a:srgbClr val="002060"/>
                </a:solidFill>
              </a:rPr>
              <a:t>They</a:t>
            </a:r>
            <a:r>
              <a:rPr lang="cs-CZ" sz="3000" dirty="0">
                <a:solidFill>
                  <a:srgbClr val="002060"/>
                </a:solidFill>
              </a:rPr>
              <a:t>´ve </a:t>
            </a:r>
            <a:r>
              <a:rPr lang="cs-CZ" sz="3000" dirty="0" err="1">
                <a:solidFill>
                  <a:srgbClr val="002060"/>
                </a:solidFill>
              </a:rPr>
              <a:t>known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each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other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since</a:t>
            </a:r>
            <a:r>
              <a:rPr lang="cs-CZ" sz="3000" dirty="0">
                <a:solidFill>
                  <a:srgbClr val="002060"/>
                </a:solidFill>
              </a:rPr>
              <a:t> 1994.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>
                <a:solidFill>
                  <a:srgbClr val="002060"/>
                </a:solidFill>
              </a:rPr>
              <a:t>                        </a:t>
            </a:r>
            <a:r>
              <a:rPr lang="cs-CZ" sz="3000" b="1" dirty="0" err="1">
                <a:solidFill>
                  <a:srgbClr val="002060"/>
                </a:solidFill>
              </a:rPr>
              <a:t>for</a:t>
            </a:r>
            <a:r>
              <a:rPr lang="cs-CZ" sz="3000" dirty="0">
                <a:solidFill>
                  <a:srgbClr val="002060"/>
                </a:solidFill>
              </a:rPr>
              <a:t> – po určitý časový úsek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>
                <a:solidFill>
                  <a:srgbClr val="002060"/>
                </a:solidFill>
              </a:rPr>
              <a:t> 			   </a:t>
            </a:r>
            <a:r>
              <a:rPr lang="cs-CZ" sz="3000" dirty="0" err="1">
                <a:solidFill>
                  <a:srgbClr val="002060"/>
                </a:solidFill>
              </a:rPr>
              <a:t>They´ve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known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each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other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for</a:t>
            </a:r>
            <a:r>
              <a:rPr lang="cs-CZ" sz="3000" dirty="0">
                <a:solidFill>
                  <a:srgbClr val="002060"/>
                </a:solidFill>
              </a:rPr>
              <a:t> 24 </a:t>
            </a:r>
            <a:r>
              <a:rPr lang="cs-CZ" sz="3000" dirty="0" err="1">
                <a:solidFill>
                  <a:srgbClr val="002060"/>
                </a:solidFill>
              </a:rPr>
              <a:t>years</a:t>
            </a:r>
            <a:r>
              <a:rPr lang="cs-CZ" sz="3000" dirty="0">
                <a:solidFill>
                  <a:srgbClr val="002060"/>
                </a:solidFill>
              </a:rPr>
              <a:t>.</a:t>
            </a:r>
            <a:r>
              <a:rPr lang="en-US" altLang="cs-CZ" sz="3000" dirty="0">
                <a:solidFill>
                  <a:srgbClr val="002060"/>
                </a:solidFill>
              </a:rPr>
              <a:t>	</a:t>
            </a:r>
            <a:endParaRPr lang="en-US" altLang="cs-CZ" sz="3000" i="1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alt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59845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4000" u="sng" dirty="0">
                <a:solidFill>
                  <a:srgbClr val="002060"/>
                </a:solidFill>
              </a:rPr>
              <a:t>Past simple</a:t>
            </a:r>
            <a:endParaRPr lang="cs-CZ" altLang="cs-CZ" sz="4000" u="sng" dirty="0">
              <a:solidFill>
                <a:srgbClr val="002060"/>
              </a:solidFill>
            </a:endParaRP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250825" y="1989138"/>
            <a:ext cx="8435975" cy="44640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cs-CZ" sz="2800" dirty="0">
                <a:solidFill>
                  <a:srgbClr val="002060"/>
                </a:solidFill>
              </a:rPr>
              <a:t>Started and finished in the past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cs-CZ" sz="2800" dirty="0">
                <a:solidFill>
                  <a:srgbClr val="002060"/>
                </a:solidFill>
              </a:rPr>
              <a:t>Specific time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cs-CZ" sz="2400" dirty="0" err="1">
                <a:solidFill>
                  <a:srgbClr val="002060"/>
                </a:solidFill>
              </a:rPr>
              <a:t>eg.</a:t>
            </a:r>
            <a:r>
              <a:rPr lang="en-US" altLang="cs-CZ" sz="2400" dirty="0">
                <a:solidFill>
                  <a:srgbClr val="002060"/>
                </a:solidFill>
              </a:rPr>
              <a:t> Moss and Roy went to a funfair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cs-CZ" sz="2400" dirty="0">
                <a:solidFill>
                  <a:srgbClr val="002060"/>
                </a:solidFill>
              </a:rPr>
              <a:t>when they were in Amsterdam.</a:t>
            </a:r>
          </a:p>
        </p:txBody>
      </p:sp>
      <p:pic>
        <p:nvPicPr>
          <p:cNvPr id="17412" name="Obrázek 3" descr="funfai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4868863"/>
            <a:ext cx="288607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4475305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000" u="sng" dirty="0">
                <a:solidFill>
                  <a:srgbClr val="002060"/>
                </a:solidFill>
              </a:rPr>
              <a:t>Past </a:t>
            </a:r>
            <a:r>
              <a:rPr lang="cs-CZ" altLang="cs-CZ" sz="4000" u="sng" dirty="0" err="1">
                <a:solidFill>
                  <a:srgbClr val="002060"/>
                </a:solidFill>
              </a:rPr>
              <a:t>simple</a:t>
            </a:r>
            <a:endParaRPr lang="cs-CZ" altLang="cs-CZ" sz="4000" u="sng" dirty="0">
              <a:solidFill>
                <a:srgbClr val="002060"/>
              </a:solidFill>
            </a:endParaRP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179388" y="1412875"/>
            <a:ext cx="8964612" cy="5445125"/>
          </a:xfrm>
        </p:spPr>
        <p:txBody>
          <a:bodyPr/>
          <a:lstStyle/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Většinou vyjádřeno kdy se děj odehrál</a:t>
            </a:r>
            <a:r>
              <a:rPr lang="en-US" altLang="cs-CZ" sz="2800" dirty="0">
                <a:solidFill>
                  <a:srgbClr val="002060"/>
                </a:solidFill>
              </a:rPr>
              <a:t>.</a:t>
            </a:r>
            <a:endParaRPr lang="cs-CZ" altLang="cs-CZ" sz="2800" dirty="0">
              <a:solidFill>
                <a:srgbClr val="002060"/>
              </a:solidFill>
            </a:endParaRPr>
          </a:p>
          <a:p>
            <a:pPr eaLnBrk="1" hangingPunct="1"/>
            <a:r>
              <a:rPr lang="cs-CZ" altLang="cs-CZ" sz="2800" b="1" dirty="0" err="1">
                <a:solidFill>
                  <a:srgbClr val="002060"/>
                </a:solidFill>
              </a:rPr>
              <a:t>Yesterday</a:t>
            </a:r>
            <a:r>
              <a:rPr lang="cs-CZ" altLang="cs-CZ" sz="2800" b="1" dirty="0">
                <a:solidFill>
                  <a:srgbClr val="002060"/>
                </a:solidFill>
              </a:rPr>
              <a:t>, last </a:t>
            </a:r>
            <a:r>
              <a:rPr lang="cs-CZ" altLang="cs-CZ" sz="2800" b="1" dirty="0" err="1">
                <a:solidFill>
                  <a:srgbClr val="002060"/>
                </a:solidFill>
              </a:rPr>
              <a:t>year</a:t>
            </a:r>
            <a:r>
              <a:rPr lang="cs-CZ" altLang="cs-CZ" sz="2800" b="1" dirty="0">
                <a:solidFill>
                  <a:srgbClr val="002060"/>
                </a:solidFill>
              </a:rPr>
              <a:t>, last </a:t>
            </a:r>
            <a:r>
              <a:rPr lang="cs-CZ" altLang="cs-CZ" sz="2800" b="1" dirty="0" err="1">
                <a:solidFill>
                  <a:srgbClr val="002060"/>
                </a:solidFill>
              </a:rPr>
              <a:t>month</a:t>
            </a:r>
            <a:r>
              <a:rPr lang="cs-CZ" altLang="cs-CZ" sz="2800" b="1" dirty="0">
                <a:solidFill>
                  <a:srgbClr val="002060"/>
                </a:solidFill>
              </a:rPr>
              <a:t>, last </a:t>
            </a:r>
            <a:r>
              <a:rPr lang="cs-CZ" altLang="cs-CZ" sz="2800" b="1" dirty="0" err="1">
                <a:solidFill>
                  <a:srgbClr val="002060"/>
                </a:solidFill>
              </a:rPr>
              <a:t>week</a:t>
            </a:r>
            <a:r>
              <a:rPr lang="cs-CZ" altLang="cs-CZ" sz="2800" b="1" dirty="0">
                <a:solidFill>
                  <a:srgbClr val="002060"/>
                </a:solidFill>
              </a:rPr>
              <a:t>…</a:t>
            </a:r>
          </a:p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Minulost může být určena i vedlejší větou. </a:t>
            </a:r>
          </a:p>
          <a:p>
            <a:pPr eaLnBrk="1" hangingPunct="1">
              <a:buFont typeface="Arial" charset="0"/>
              <a:buNone/>
            </a:pPr>
            <a:r>
              <a:rPr lang="cs-CZ" altLang="cs-CZ" sz="2800" dirty="0">
                <a:solidFill>
                  <a:srgbClr val="002060"/>
                </a:solidFill>
              </a:rPr>
              <a:t>    Např. …</a:t>
            </a:r>
            <a:r>
              <a:rPr lang="cs-CZ" altLang="cs-CZ" sz="2800" dirty="0" err="1">
                <a:solidFill>
                  <a:srgbClr val="002060"/>
                </a:solidFill>
              </a:rPr>
              <a:t>when</a:t>
            </a:r>
            <a:r>
              <a:rPr lang="cs-CZ" altLang="cs-CZ" sz="2800" dirty="0">
                <a:solidFill>
                  <a:srgbClr val="002060"/>
                </a:solidFill>
              </a:rPr>
              <a:t> I </a:t>
            </a:r>
            <a:r>
              <a:rPr lang="cs-CZ" altLang="cs-CZ" sz="2800" dirty="0" err="1">
                <a:solidFill>
                  <a:srgbClr val="002060"/>
                </a:solidFill>
              </a:rPr>
              <a:t>was</a:t>
            </a:r>
            <a:r>
              <a:rPr lang="cs-CZ" altLang="cs-CZ" sz="2800" dirty="0">
                <a:solidFill>
                  <a:srgbClr val="002060"/>
                </a:solidFill>
              </a:rPr>
              <a:t> a </a:t>
            </a:r>
            <a:r>
              <a:rPr lang="cs-CZ" altLang="cs-CZ" sz="2800" dirty="0" err="1">
                <a:solidFill>
                  <a:srgbClr val="002060"/>
                </a:solidFill>
              </a:rPr>
              <a:t>child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  <a:endParaRPr lang="cs-CZ" altLang="cs-CZ" sz="2800" b="1" dirty="0">
              <a:solidFill>
                <a:srgbClr val="00206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cs-CZ" altLang="cs-CZ" sz="2800" dirty="0">
                <a:solidFill>
                  <a:srgbClr val="002060"/>
                </a:solidFill>
              </a:rPr>
              <a:t>    </a:t>
            </a:r>
            <a:endParaRPr lang="cs-CZ" altLang="cs-CZ" sz="2800" b="1" dirty="0">
              <a:solidFill>
                <a:srgbClr val="002060"/>
              </a:solidFill>
            </a:endParaRPr>
          </a:p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Předložky: </a:t>
            </a:r>
            <a:r>
              <a:rPr lang="cs-CZ" altLang="cs-CZ" sz="2800" b="1" dirty="0">
                <a:solidFill>
                  <a:srgbClr val="002060"/>
                </a:solidFill>
              </a:rPr>
              <a:t>in, ago</a:t>
            </a:r>
          </a:p>
          <a:p>
            <a:pPr eaLnBrk="1" hangingPunct="1">
              <a:buFont typeface="Arial" charset="0"/>
              <a:buNone/>
            </a:pPr>
            <a:r>
              <a:rPr lang="cs-CZ" altLang="cs-CZ" sz="2800" dirty="0">
                <a:solidFill>
                  <a:srgbClr val="002060"/>
                </a:solidFill>
              </a:rPr>
              <a:t>                       They met </a:t>
            </a:r>
            <a:r>
              <a:rPr lang="cs-CZ" altLang="cs-CZ" sz="2800" b="1" dirty="0">
                <a:solidFill>
                  <a:srgbClr val="002060"/>
                </a:solidFill>
              </a:rPr>
              <a:t>in </a:t>
            </a:r>
            <a:r>
              <a:rPr lang="cs-CZ" altLang="cs-CZ" sz="2800" dirty="0">
                <a:solidFill>
                  <a:srgbClr val="002060"/>
                </a:solidFill>
              </a:rPr>
              <a:t>1994.</a:t>
            </a:r>
          </a:p>
          <a:p>
            <a:pPr eaLnBrk="1" hangingPunct="1">
              <a:buFont typeface="Arial" charset="0"/>
              <a:buNone/>
            </a:pPr>
            <a:r>
              <a:rPr lang="cs-CZ" altLang="cs-CZ" sz="2800" dirty="0">
                <a:solidFill>
                  <a:srgbClr val="002060"/>
                </a:solidFill>
              </a:rPr>
              <a:t>                       They met 24 </a:t>
            </a:r>
            <a:r>
              <a:rPr lang="cs-CZ" altLang="cs-CZ" sz="2800" dirty="0" err="1">
                <a:solidFill>
                  <a:srgbClr val="002060"/>
                </a:solidFill>
              </a:rPr>
              <a:t>years</a:t>
            </a:r>
            <a:r>
              <a:rPr lang="cs-CZ" altLang="cs-CZ" sz="2800" dirty="0">
                <a:solidFill>
                  <a:srgbClr val="002060"/>
                </a:solidFill>
              </a:rPr>
              <a:t> </a:t>
            </a:r>
            <a:r>
              <a:rPr lang="cs-CZ" altLang="cs-CZ" sz="2800" b="1" dirty="0">
                <a:solidFill>
                  <a:srgbClr val="002060"/>
                </a:solidFill>
              </a:rPr>
              <a:t>ago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/>
            <a:endParaRPr lang="cs-CZ" alt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5965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0825" y="0"/>
            <a:ext cx="8893175" cy="6858000"/>
          </a:xfrm>
        </p:spPr>
        <p:txBody>
          <a:bodyPr rtlCol="0" anchor="ctr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300" u="sng" dirty="0">
                <a:solidFill>
                  <a:srgbClr val="002060"/>
                </a:solidFill>
              </a:rPr>
              <a:t>Past </a:t>
            </a:r>
            <a:r>
              <a:rPr lang="cs-CZ" sz="4300" u="sng" dirty="0" err="1">
                <a:solidFill>
                  <a:srgbClr val="002060"/>
                </a:solidFill>
              </a:rPr>
              <a:t>simple</a:t>
            </a:r>
            <a:endParaRPr lang="cs-CZ" sz="4300" u="sng" dirty="0">
              <a:solidFill>
                <a:srgbClr val="00206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3000" u="sng" dirty="0">
              <a:solidFill>
                <a:srgbClr val="00206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 err="1">
                <a:solidFill>
                  <a:srgbClr val="002060"/>
                </a:solidFill>
              </a:rPr>
              <a:t>Amy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Winehouse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b="1" dirty="0" err="1">
                <a:solidFill>
                  <a:srgbClr val="002060"/>
                </a:solidFill>
              </a:rPr>
              <a:t>released</a:t>
            </a:r>
            <a:r>
              <a:rPr lang="cs-CZ" sz="3000" dirty="0">
                <a:solidFill>
                  <a:srgbClr val="002060"/>
                </a:solidFill>
              </a:rPr>
              <a:t> 3 studio </a:t>
            </a:r>
            <a:r>
              <a:rPr lang="cs-CZ" sz="3000" dirty="0" err="1">
                <a:solidFill>
                  <a:srgbClr val="002060"/>
                </a:solidFill>
              </a:rPr>
              <a:t>albums</a:t>
            </a:r>
            <a:r>
              <a:rPr lang="cs-CZ" sz="3000" dirty="0">
                <a:solidFill>
                  <a:srgbClr val="002060"/>
                </a:solidFill>
              </a:rPr>
              <a:t>.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3000" dirty="0">
              <a:solidFill>
                <a:srgbClr val="00206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>
                <a:solidFill>
                  <a:srgbClr val="002060"/>
                </a:solidFill>
              </a:rPr>
              <a:t>-</a:t>
            </a:r>
            <a:r>
              <a:rPr lang="cs-CZ" sz="3000" dirty="0" err="1">
                <a:solidFill>
                  <a:srgbClr val="002060"/>
                </a:solidFill>
              </a:rPr>
              <a:t>She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b="1" dirty="0" err="1">
                <a:solidFill>
                  <a:srgbClr val="002060"/>
                </a:solidFill>
              </a:rPr>
              <a:t>died</a:t>
            </a:r>
            <a:r>
              <a:rPr lang="cs-CZ" sz="3000" dirty="0">
                <a:solidFill>
                  <a:srgbClr val="002060"/>
                </a:solidFill>
              </a:rPr>
              <a:t> in 2011 </a:t>
            </a:r>
            <a:r>
              <a:rPr lang="cs-CZ" sz="3000" dirty="0" err="1">
                <a:solidFill>
                  <a:srgbClr val="002060"/>
                </a:solidFill>
              </a:rPr>
              <a:t>so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she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can</a:t>
            </a:r>
            <a:r>
              <a:rPr lang="cs-CZ" sz="3000" dirty="0">
                <a:solidFill>
                  <a:srgbClr val="002060"/>
                </a:solidFill>
              </a:rPr>
              <a:t>´t </a:t>
            </a:r>
            <a:r>
              <a:rPr lang="cs-CZ" sz="3000" dirty="0" err="1">
                <a:solidFill>
                  <a:srgbClr val="002060"/>
                </a:solidFill>
              </a:rPr>
              <a:t>make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any</a:t>
            </a:r>
            <a:r>
              <a:rPr lang="cs-CZ" sz="3000" dirty="0">
                <a:solidFill>
                  <a:srgbClr val="002060"/>
                </a:solidFill>
              </a:rPr>
              <a:t> more </a:t>
            </a:r>
            <a:r>
              <a:rPr lang="cs-CZ" sz="3000" dirty="0" err="1">
                <a:solidFill>
                  <a:srgbClr val="002060"/>
                </a:solidFill>
              </a:rPr>
              <a:t>albums</a:t>
            </a:r>
            <a:r>
              <a:rPr lang="cs-CZ" sz="3000" dirty="0">
                <a:solidFill>
                  <a:srgbClr val="002060"/>
                </a:solidFill>
              </a:rPr>
              <a:t>.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>
              <a:solidFill>
                <a:srgbClr val="00206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>
                <a:solidFill>
                  <a:srgbClr val="002060"/>
                </a:solidFill>
              </a:rPr>
              <a:t>				x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300" u="sng" dirty="0" err="1">
                <a:solidFill>
                  <a:srgbClr val="002060"/>
                </a:solidFill>
              </a:rPr>
              <a:t>Present</a:t>
            </a:r>
            <a:r>
              <a:rPr lang="cs-CZ" sz="4300" u="sng" dirty="0">
                <a:solidFill>
                  <a:srgbClr val="002060"/>
                </a:solidFill>
              </a:rPr>
              <a:t> </a:t>
            </a:r>
            <a:r>
              <a:rPr lang="cs-CZ" sz="4300" u="sng" dirty="0" err="1">
                <a:solidFill>
                  <a:srgbClr val="002060"/>
                </a:solidFill>
              </a:rPr>
              <a:t>perfect</a:t>
            </a:r>
            <a:endParaRPr lang="cs-CZ" sz="4300" u="sng" dirty="0">
              <a:solidFill>
                <a:srgbClr val="00206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3000" dirty="0">
              <a:solidFill>
                <a:srgbClr val="00206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 err="1">
                <a:solidFill>
                  <a:srgbClr val="002060"/>
                </a:solidFill>
              </a:rPr>
              <a:t>Sting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b="1" dirty="0">
                <a:solidFill>
                  <a:srgbClr val="002060"/>
                </a:solidFill>
              </a:rPr>
              <a:t>has </a:t>
            </a:r>
            <a:r>
              <a:rPr lang="cs-CZ" sz="3000" b="1" dirty="0" err="1">
                <a:solidFill>
                  <a:srgbClr val="002060"/>
                </a:solidFill>
              </a:rPr>
              <a:t>released</a:t>
            </a:r>
            <a:r>
              <a:rPr lang="cs-CZ" sz="3000" b="1" dirty="0">
                <a:solidFill>
                  <a:srgbClr val="002060"/>
                </a:solidFill>
              </a:rPr>
              <a:t> </a:t>
            </a:r>
            <a:r>
              <a:rPr lang="cs-CZ" sz="3000" dirty="0">
                <a:solidFill>
                  <a:srgbClr val="002060"/>
                </a:solidFill>
              </a:rPr>
              <a:t>11 studio </a:t>
            </a:r>
            <a:r>
              <a:rPr lang="cs-CZ" sz="3000" dirty="0" err="1">
                <a:solidFill>
                  <a:srgbClr val="002060"/>
                </a:solidFill>
              </a:rPr>
              <a:t>albums</a:t>
            </a:r>
            <a:r>
              <a:rPr lang="cs-CZ" sz="3000" dirty="0">
                <a:solidFill>
                  <a:srgbClr val="002060"/>
                </a:solidFill>
              </a:rPr>
              <a:t>.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3000" dirty="0">
              <a:solidFill>
                <a:srgbClr val="00206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000" dirty="0">
                <a:solidFill>
                  <a:srgbClr val="002060"/>
                </a:solidFill>
              </a:rPr>
              <a:t>-He´s </a:t>
            </a:r>
            <a:r>
              <a:rPr lang="cs-CZ" sz="3000" b="1" dirty="0" err="1">
                <a:solidFill>
                  <a:srgbClr val="002060"/>
                </a:solidFill>
              </a:rPr>
              <a:t>still</a:t>
            </a:r>
            <a:r>
              <a:rPr lang="cs-CZ" sz="3000" b="1" dirty="0">
                <a:solidFill>
                  <a:srgbClr val="002060"/>
                </a:solidFill>
              </a:rPr>
              <a:t> </a:t>
            </a:r>
            <a:r>
              <a:rPr lang="cs-CZ" sz="3000" b="1" dirty="0" err="1">
                <a:solidFill>
                  <a:srgbClr val="002060"/>
                </a:solidFill>
              </a:rPr>
              <a:t>alive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and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hopefully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will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release</a:t>
            </a:r>
            <a:r>
              <a:rPr lang="cs-CZ" sz="3000" dirty="0">
                <a:solidFill>
                  <a:srgbClr val="002060"/>
                </a:solidFill>
              </a:rPr>
              <a:t> </a:t>
            </a:r>
            <a:r>
              <a:rPr lang="cs-CZ" sz="3000" dirty="0" err="1">
                <a:solidFill>
                  <a:srgbClr val="002060"/>
                </a:solidFill>
              </a:rPr>
              <a:t>some</a:t>
            </a:r>
            <a:r>
              <a:rPr lang="cs-CZ" sz="3000" dirty="0">
                <a:solidFill>
                  <a:srgbClr val="002060"/>
                </a:solidFill>
              </a:rPr>
              <a:t> more.</a:t>
            </a:r>
          </a:p>
        </p:txBody>
      </p:sp>
    </p:spTree>
    <p:extLst>
      <p:ext uri="{BB962C8B-B14F-4D97-AF65-F5344CB8AC3E}">
        <p14:creationId xmlns:p14="http://schemas.microsoft.com/office/powerpoint/2010/main" val="3413414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000" u="sng" dirty="0" err="1">
                <a:solidFill>
                  <a:srgbClr val="002060"/>
                </a:solidFill>
              </a:rPr>
              <a:t>Present</a:t>
            </a:r>
            <a:r>
              <a:rPr lang="cs-CZ" altLang="cs-CZ" sz="4000" u="sng" dirty="0">
                <a:solidFill>
                  <a:srgbClr val="002060"/>
                </a:solidFill>
              </a:rPr>
              <a:t> </a:t>
            </a:r>
            <a:r>
              <a:rPr lang="cs-CZ" altLang="cs-CZ" sz="4000" u="sng" dirty="0" err="1">
                <a:solidFill>
                  <a:srgbClr val="002060"/>
                </a:solidFill>
              </a:rPr>
              <a:t>perfect</a:t>
            </a:r>
            <a:r>
              <a:rPr lang="cs-CZ" altLang="cs-CZ" sz="4000" u="sng" dirty="0">
                <a:solidFill>
                  <a:srgbClr val="002060"/>
                </a:solidFill>
              </a:rPr>
              <a:t> </a:t>
            </a:r>
            <a:r>
              <a:rPr lang="cs-CZ" altLang="cs-CZ" sz="4000" u="sng" dirty="0" err="1">
                <a:solidFill>
                  <a:srgbClr val="002060"/>
                </a:solidFill>
              </a:rPr>
              <a:t>continuous</a:t>
            </a:r>
            <a:endParaRPr lang="cs-CZ" altLang="cs-CZ" sz="4000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ln>
            <a:miter lim="800000"/>
            <a:headEnd/>
            <a:tailEnd/>
          </a:ln>
        </p:spPr>
        <p:txBody>
          <a:bodyPr numCol="3" rtlCol="0">
            <a:normAutofit fontScale="25000" lnSpcReduction="20000"/>
          </a:bodyPr>
          <a:lstStyle/>
          <a:p>
            <a:pPr marL="0" indent="0">
              <a:buNone/>
              <a:defRPr/>
            </a:pPr>
            <a:r>
              <a:rPr lang="en-US" sz="8000" dirty="0">
                <a:solidFill>
                  <a:srgbClr val="002060"/>
                </a:solidFill>
              </a:rPr>
              <a:t>I </a:t>
            </a:r>
            <a:r>
              <a:rPr lang="cs-CZ" sz="8000" dirty="0" err="1">
                <a:solidFill>
                  <a:srgbClr val="FF0000"/>
                </a:solidFill>
              </a:rPr>
              <a:t>have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en-US" sz="8000" dirty="0">
                <a:solidFill>
                  <a:srgbClr val="00B050"/>
                </a:solidFill>
              </a:rPr>
              <a:t>been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en-US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8000" dirty="0" err="1">
                <a:solidFill>
                  <a:schemeClr val="tx2">
                    <a:lumMod val="75000"/>
                  </a:schemeClr>
                </a:solidFill>
              </a:rPr>
              <a:t>You</a:t>
            </a:r>
            <a:r>
              <a:rPr lang="cs-CZ" sz="8000" dirty="0">
                <a:solidFill>
                  <a:srgbClr val="FF0000"/>
                </a:solidFill>
              </a:rPr>
              <a:t> </a:t>
            </a:r>
            <a:r>
              <a:rPr lang="cs-CZ" sz="8000" dirty="0" err="1">
                <a:solidFill>
                  <a:srgbClr val="FF0000"/>
                </a:solidFill>
              </a:rPr>
              <a:t>have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en-US" sz="8000" dirty="0">
                <a:solidFill>
                  <a:srgbClr val="00B050"/>
                </a:solidFill>
              </a:rPr>
              <a:t>been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en-US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cs-CZ" sz="8000" dirty="0">
                <a:solidFill>
                  <a:schemeClr val="tx2">
                    <a:lumMod val="75000"/>
                  </a:schemeClr>
                </a:solidFill>
              </a:rPr>
              <a:t>He </a:t>
            </a:r>
            <a:r>
              <a:rPr lang="cs-CZ" sz="8000" dirty="0">
                <a:solidFill>
                  <a:srgbClr val="FF0000"/>
                </a:solidFill>
              </a:rPr>
              <a:t>has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en-US" sz="8000" dirty="0">
                <a:solidFill>
                  <a:srgbClr val="00B050"/>
                </a:solidFill>
              </a:rPr>
              <a:t>been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en-US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8000" dirty="0" err="1">
                <a:solidFill>
                  <a:schemeClr val="tx2">
                    <a:lumMod val="75000"/>
                  </a:schemeClr>
                </a:solidFill>
              </a:rPr>
              <a:t>She</a:t>
            </a:r>
            <a:r>
              <a:rPr lang="cs-CZ" sz="8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8000" dirty="0">
                <a:solidFill>
                  <a:srgbClr val="FF0000"/>
                </a:solidFill>
              </a:rPr>
              <a:t>has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en-US" sz="8000" dirty="0">
                <a:solidFill>
                  <a:srgbClr val="00B050"/>
                </a:solidFill>
              </a:rPr>
              <a:t>been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en-US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8000" dirty="0" err="1">
                <a:solidFill>
                  <a:schemeClr val="tx2">
                    <a:lumMod val="75000"/>
                  </a:schemeClr>
                </a:solidFill>
              </a:rPr>
              <a:t>It</a:t>
            </a:r>
            <a:r>
              <a:rPr lang="cs-CZ" sz="8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8000" dirty="0">
                <a:solidFill>
                  <a:srgbClr val="FF0000"/>
                </a:solidFill>
              </a:rPr>
              <a:t>has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en-US" sz="8000" dirty="0">
                <a:solidFill>
                  <a:srgbClr val="00B050"/>
                </a:solidFill>
              </a:rPr>
              <a:t>been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en-US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8000" dirty="0" err="1">
                <a:solidFill>
                  <a:schemeClr val="tx2">
                    <a:lumMod val="75000"/>
                  </a:schemeClr>
                </a:solidFill>
              </a:rPr>
              <a:t>We</a:t>
            </a:r>
            <a:r>
              <a:rPr lang="cs-CZ" sz="8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8000" dirty="0" err="1">
                <a:solidFill>
                  <a:srgbClr val="FF0000"/>
                </a:solidFill>
              </a:rPr>
              <a:t>have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en-US" sz="8000" dirty="0">
                <a:solidFill>
                  <a:srgbClr val="00B050"/>
                </a:solidFill>
              </a:rPr>
              <a:t>been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en-US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8000" dirty="0" err="1">
                <a:solidFill>
                  <a:schemeClr val="tx2">
                    <a:lumMod val="75000"/>
                  </a:schemeClr>
                </a:solidFill>
              </a:rPr>
              <a:t>You</a:t>
            </a:r>
            <a:r>
              <a:rPr lang="cs-CZ" sz="8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8000" dirty="0" err="1">
                <a:solidFill>
                  <a:srgbClr val="FF0000"/>
                </a:solidFill>
              </a:rPr>
              <a:t>have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en-US" sz="8000" dirty="0">
                <a:solidFill>
                  <a:srgbClr val="00B050"/>
                </a:solidFill>
              </a:rPr>
              <a:t>been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en-US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8000" dirty="0" err="1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cs-CZ" sz="8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8000" dirty="0" err="1">
                <a:solidFill>
                  <a:srgbClr val="FF0000"/>
                </a:solidFill>
              </a:rPr>
              <a:t>have</a:t>
            </a:r>
            <a:r>
              <a:rPr lang="en-US" sz="8000" dirty="0">
                <a:solidFill>
                  <a:srgbClr val="002060"/>
                </a:solidFill>
              </a:rPr>
              <a:t> </a:t>
            </a:r>
            <a:r>
              <a:rPr lang="en-US" sz="8000" dirty="0" err="1">
                <a:solidFill>
                  <a:srgbClr val="00B050"/>
                </a:solidFill>
              </a:rPr>
              <a:t>been</a:t>
            </a:r>
            <a:r>
              <a:rPr lang="en-US" sz="8000" dirty="0" err="1">
                <a:solidFill>
                  <a:srgbClr val="002060"/>
                </a:solidFill>
              </a:rPr>
              <a:t>w</a:t>
            </a:r>
            <a:r>
              <a:rPr lang="cs-CZ" sz="8000" dirty="0" err="1">
                <a:solidFill>
                  <a:srgbClr val="002060"/>
                </a:solidFill>
              </a:rPr>
              <a:t>ork</a:t>
            </a:r>
            <a:r>
              <a:rPr lang="en-US" sz="8000" dirty="0" err="1">
                <a:solidFill>
                  <a:srgbClr val="FF0000"/>
                </a:solidFill>
              </a:rPr>
              <a:t>ing</a:t>
            </a:r>
            <a:endParaRPr lang="cs-CZ" sz="80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endParaRPr lang="cs-CZ" sz="80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endParaRPr lang="cs-CZ" sz="80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FF0000"/>
                </a:solidFill>
              </a:rPr>
              <a:t>Have</a:t>
            </a:r>
            <a:r>
              <a:rPr lang="cs-CZ" sz="8000" dirty="0">
                <a:solidFill>
                  <a:srgbClr val="002060"/>
                </a:solidFill>
              </a:rPr>
              <a:t> I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r>
              <a:rPr lang="cs-CZ" sz="8000" dirty="0">
                <a:solidFill>
                  <a:srgbClr val="002060"/>
                </a:solidFill>
              </a:rPr>
              <a:t>?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FF0000"/>
                </a:solidFill>
              </a:rPr>
              <a:t>Have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you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r>
              <a:rPr lang="cs-CZ" sz="8000" dirty="0">
                <a:solidFill>
                  <a:srgbClr val="002060"/>
                </a:solidFill>
              </a:rPr>
              <a:t>?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>
                <a:solidFill>
                  <a:srgbClr val="FF0000"/>
                </a:solidFill>
              </a:rPr>
              <a:t>Has</a:t>
            </a:r>
            <a:r>
              <a:rPr lang="cs-CZ" sz="8000" dirty="0">
                <a:solidFill>
                  <a:srgbClr val="002060"/>
                </a:solidFill>
              </a:rPr>
              <a:t> he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r>
              <a:rPr lang="cs-CZ" sz="8000" dirty="0">
                <a:solidFill>
                  <a:srgbClr val="002060"/>
                </a:solidFill>
              </a:rPr>
              <a:t>?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>
                <a:solidFill>
                  <a:srgbClr val="FF0000"/>
                </a:solidFill>
              </a:rPr>
              <a:t>Has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she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r>
              <a:rPr lang="cs-CZ" sz="8000" dirty="0">
                <a:solidFill>
                  <a:srgbClr val="002060"/>
                </a:solidFill>
              </a:rPr>
              <a:t>?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>
                <a:solidFill>
                  <a:srgbClr val="FF0000"/>
                </a:solidFill>
              </a:rPr>
              <a:t>Has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it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r>
              <a:rPr lang="cs-CZ" sz="8000" dirty="0">
                <a:solidFill>
                  <a:srgbClr val="002060"/>
                </a:solidFill>
              </a:rPr>
              <a:t>?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FF0000"/>
                </a:solidFill>
              </a:rPr>
              <a:t>Have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we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r>
              <a:rPr lang="cs-CZ" sz="8000" dirty="0">
                <a:solidFill>
                  <a:srgbClr val="002060"/>
                </a:solidFill>
              </a:rPr>
              <a:t>?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FF0000"/>
                </a:solidFill>
              </a:rPr>
              <a:t>Have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you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r>
              <a:rPr lang="cs-CZ" sz="8000" dirty="0">
                <a:solidFill>
                  <a:srgbClr val="002060"/>
                </a:solidFill>
              </a:rPr>
              <a:t>?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FF0000"/>
                </a:solidFill>
              </a:rPr>
              <a:t>Have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they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r>
              <a:rPr lang="cs-CZ" sz="8000" dirty="0">
                <a:solidFill>
                  <a:srgbClr val="002060"/>
                </a:solidFill>
              </a:rPr>
              <a:t>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cs-CZ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cs-CZ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>
                <a:solidFill>
                  <a:srgbClr val="002060"/>
                </a:solidFill>
              </a:rPr>
              <a:t>I </a:t>
            </a:r>
            <a:r>
              <a:rPr lang="cs-CZ" sz="8000" dirty="0" err="1">
                <a:solidFill>
                  <a:srgbClr val="FF0000"/>
                </a:solidFill>
              </a:rPr>
              <a:t>haven‘t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worki</a:t>
            </a:r>
            <a:r>
              <a:rPr lang="cs-CZ" sz="8000" dirty="0" err="1">
                <a:solidFill>
                  <a:srgbClr val="FF0000"/>
                </a:solidFill>
              </a:rPr>
              <a:t>ng</a:t>
            </a:r>
            <a:endParaRPr lang="en-US" sz="8000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002060"/>
                </a:solidFill>
              </a:rPr>
              <a:t>You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FF0000"/>
                </a:solidFill>
              </a:rPr>
              <a:t>haven‘t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>
                <a:solidFill>
                  <a:srgbClr val="002060"/>
                </a:solidFill>
              </a:rPr>
              <a:t>He </a:t>
            </a:r>
            <a:r>
              <a:rPr lang="cs-CZ" sz="8000" dirty="0" err="1">
                <a:solidFill>
                  <a:srgbClr val="FF0000"/>
                </a:solidFill>
              </a:rPr>
              <a:t>hasn‘t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002060"/>
                </a:solidFill>
              </a:rPr>
              <a:t>She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FF0000"/>
                </a:solidFill>
              </a:rPr>
              <a:t>hasn‘t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002060"/>
                </a:solidFill>
              </a:rPr>
              <a:t>It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FF0000"/>
                </a:solidFill>
              </a:rPr>
              <a:t>hasn‘t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002060"/>
                </a:solidFill>
              </a:rPr>
              <a:t>We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FF0000"/>
                </a:solidFill>
              </a:rPr>
              <a:t>haven‘t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002060"/>
                </a:solidFill>
              </a:rPr>
              <a:t>You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FF0000"/>
                </a:solidFill>
              </a:rPr>
              <a:t>haven‘t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8000" dirty="0" err="1">
                <a:solidFill>
                  <a:srgbClr val="002060"/>
                </a:solidFill>
              </a:rPr>
              <a:t>They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FF0000"/>
                </a:solidFill>
              </a:rPr>
              <a:t>haven‘t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B050"/>
                </a:solidFill>
              </a:rPr>
              <a:t>been</a:t>
            </a:r>
            <a:r>
              <a:rPr lang="cs-CZ" sz="8000" dirty="0">
                <a:solidFill>
                  <a:srgbClr val="002060"/>
                </a:solidFill>
              </a:rPr>
              <a:t> </a:t>
            </a:r>
            <a:r>
              <a:rPr lang="cs-CZ" sz="8000" dirty="0" err="1">
                <a:solidFill>
                  <a:srgbClr val="002060"/>
                </a:solidFill>
              </a:rPr>
              <a:t>work</a:t>
            </a:r>
            <a:r>
              <a:rPr lang="cs-CZ" sz="8000" dirty="0" err="1">
                <a:solidFill>
                  <a:srgbClr val="FF0000"/>
                </a:solidFill>
              </a:rPr>
              <a:t>ing</a:t>
            </a:r>
            <a:endParaRPr lang="en-US" sz="80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80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824075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8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9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9" end="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40" end="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1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">
                                            <p:txEl>
                                              <p:pRg st="41" end="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252367"/>
              </p:ext>
            </p:extLst>
          </p:nvPr>
        </p:nvGraphicFramePr>
        <p:xfrm>
          <a:off x="179512" y="260647"/>
          <a:ext cx="8784976" cy="657590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2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Přítomný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prostý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876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Přítomný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průběhový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Minulý prostý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Minulý průběhový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Předpřítomný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prostý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Předpřítomný průběhový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Předminulý prostý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Budoucí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prostý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continuous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Budoucí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průběhový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92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going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Opisný tvar pro vyjádření budoucnosti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9083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002060"/>
                </a:solidFill>
              </a:rPr>
              <a:t>Present perfect simple </a:t>
            </a:r>
            <a:r>
              <a:rPr lang="cs-CZ" sz="2800" b="1" u="sng" dirty="0">
                <a:solidFill>
                  <a:srgbClr val="002060"/>
                </a:solidFill>
              </a:rPr>
              <a:t>– Předpřítomný prostý</a:t>
            </a:r>
            <a:endParaRPr lang="en-US" sz="2800" b="1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Do ČJ se obvykle překládá jako minulý čas.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Důraz na výsledek.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(+ slovesa, která netvoří průběhový čas – love, </a:t>
            </a:r>
            <a:r>
              <a:rPr lang="cs-CZ" sz="2400" dirty="0" err="1">
                <a:solidFill>
                  <a:srgbClr val="002060"/>
                </a:solidFill>
              </a:rPr>
              <a:t>like</a:t>
            </a:r>
            <a:r>
              <a:rPr lang="cs-CZ" sz="2400" dirty="0">
                <a:solidFill>
                  <a:srgbClr val="002060"/>
                </a:solidFill>
              </a:rPr>
              <a:t>, atd. – str. 132)</a:t>
            </a:r>
          </a:p>
          <a:p>
            <a:pPr marL="0" indent="0">
              <a:buNone/>
            </a:pP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I</a:t>
            </a:r>
            <a:r>
              <a:rPr lang="en-US" sz="2400" dirty="0">
                <a:solidFill>
                  <a:srgbClr val="002060"/>
                </a:solidFill>
              </a:rPr>
              <a:t>’ve baked </a:t>
            </a:r>
            <a:r>
              <a:rPr lang="cs-CZ" sz="2400" u="sng" dirty="0" err="1">
                <a:solidFill>
                  <a:srgbClr val="002060"/>
                </a:solidFill>
              </a:rPr>
              <a:t>three</a:t>
            </a:r>
            <a:r>
              <a:rPr lang="en-US" sz="2400" u="sng" dirty="0">
                <a:solidFill>
                  <a:srgbClr val="002060"/>
                </a:solidFill>
              </a:rPr>
              <a:t> cakes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since </a:t>
            </a:r>
            <a:r>
              <a:rPr lang="cs-CZ" sz="2400" dirty="0">
                <a:solidFill>
                  <a:srgbClr val="002060"/>
                </a:solidFill>
              </a:rPr>
              <a:t>9AM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O</a:t>
            </a:r>
            <a:r>
              <a:rPr lang="cs-CZ" sz="2400" dirty="0">
                <a:solidFill>
                  <a:srgbClr val="002060"/>
                </a:solidFill>
              </a:rPr>
              <a:t>d devíti jsem upekla tři koláče.</a:t>
            </a:r>
            <a:endParaRPr lang="en-US" sz="2400" dirty="0">
              <a:solidFill>
                <a:srgbClr val="002060"/>
              </a:solidFill>
            </a:endParaRPr>
          </a:p>
          <a:p>
            <a:endParaRPr lang="en-US" sz="2400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800" b="1" u="sng" dirty="0">
                <a:solidFill>
                  <a:srgbClr val="002060"/>
                </a:solidFill>
              </a:rPr>
              <a:t>Present perfect continuous</a:t>
            </a:r>
            <a:r>
              <a:rPr lang="cs-CZ" sz="2800" b="1" u="sng" dirty="0">
                <a:solidFill>
                  <a:srgbClr val="002060"/>
                </a:solidFill>
              </a:rPr>
              <a:t> – Předpřítomný průběhový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Do ČJ se obvykle překládá jako přítomný čas.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Důraz na </a:t>
            </a:r>
            <a:r>
              <a:rPr lang="cs-CZ" sz="2400" dirty="0" err="1">
                <a:solidFill>
                  <a:srgbClr val="002060"/>
                </a:solidFill>
              </a:rPr>
              <a:t>průběh,trvání</a:t>
            </a:r>
            <a:r>
              <a:rPr lang="en-US" sz="2400" dirty="0">
                <a:solidFill>
                  <a:srgbClr val="002060"/>
                </a:solidFill>
              </a:rPr>
              <a:t>,n</a:t>
            </a:r>
            <a:r>
              <a:rPr lang="cs-CZ" sz="2400" dirty="0" err="1">
                <a:solidFill>
                  <a:srgbClr val="002060"/>
                </a:solidFill>
              </a:rPr>
              <a:t>ásledky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u="sng" dirty="0">
                <a:solidFill>
                  <a:srgbClr val="002060"/>
                </a:solidFill>
              </a:rPr>
              <a:t> </a:t>
            </a:r>
            <a:endParaRPr lang="en-US" sz="2400" u="sng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It’s very hot in the kitchen.</a:t>
            </a: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u="sng" dirty="0">
                <a:solidFill>
                  <a:srgbClr val="002060"/>
                </a:solidFill>
              </a:rPr>
              <a:t>I</a:t>
            </a:r>
            <a:r>
              <a:rPr lang="en-US" sz="2400" u="sng" dirty="0">
                <a:solidFill>
                  <a:srgbClr val="002060"/>
                </a:solidFill>
              </a:rPr>
              <a:t>’ve been baking </a:t>
            </a:r>
            <a:r>
              <a:rPr lang="en-US" sz="2400" dirty="0">
                <a:solidFill>
                  <a:srgbClr val="002060"/>
                </a:solidFill>
              </a:rPr>
              <a:t>since </a:t>
            </a:r>
            <a:r>
              <a:rPr lang="cs-CZ" sz="2400" dirty="0">
                <a:solidFill>
                  <a:srgbClr val="002060"/>
                </a:solidFill>
              </a:rPr>
              <a:t>9AM</a:t>
            </a:r>
            <a:r>
              <a:rPr lang="en-US" sz="2400" dirty="0">
                <a:solidFill>
                  <a:srgbClr val="002060"/>
                </a:solidFill>
              </a:rPr>
              <a:t>. </a:t>
            </a: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</a:rPr>
              <a:t>Od devíti peču.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398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0" y="2780928"/>
            <a:ext cx="9144000" cy="3888432"/>
          </a:xfrm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>
                <a:solidFill>
                  <a:srgbClr val="002060"/>
                </a:solidFill>
              </a:rPr>
              <a:t>I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9600" dirty="0">
                <a:solidFill>
                  <a:srgbClr val="002060"/>
                </a:solidFill>
              </a:rPr>
              <a:t>I</a:t>
            </a:r>
            <a:r>
              <a:rPr lang="en-US" sz="9600" dirty="0">
                <a:solidFill>
                  <a:srgbClr val="002060"/>
                </a:solidFill>
              </a:rPr>
              <a:t>t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 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>
                <a:solidFill>
                  <a:srgbClr val="FF0000"/>
                </a:solidFill>
              </a:rPr>
              <a:t>had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002060"/>
                </a:solidFill>
              </a:rPr>
              <a:t>work</a:t>
            </a:r>
            <a:r>
              <a:rPr lang="cs-CZ" sz="9600" dirty="0" err="1">
                <a:solidFill>
                  <a:srgbClr val="FF0000"/>
                </a:solidFill>
              </a:rPr>
              <a:t>ed</a:t>
            </a:r>
            <a:r>
              <a:rPr lang="cs-CZ" sz="9600" dirty="0">
                <a:solidFill>
                  <a:srgbClr val="002060"/>
                </a:solidFill>
              </a:rPr>
              <a:t>.</a:t>
            </a: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I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he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she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it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we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you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>
                <a:solidFill>
                  <a:srgbClr val="002060"/>
                </a:solidFill>
              </a:rPr>
              <a:t> they 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ha</a:t>
            </a:r>
            <a:r>
              <a:rPr lang="cs-CZ" sz="9600" dirty="0">
                <a:solidFill>
                  <a:srgbClr val="FF0000"/>
                </a:solidFill>
              </a:rPr>
              <a:t>d</a:t>
            </a:r>
            <a:r>
              <a:rPr lang="en-US" sz="9600" dirty="0" err="1">
                <a:solidFill>
                  <a:srgbClr val="FF0000"/>
                </a:solidFill>
              </a:rPr>
              <a:t>n’t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ed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  <a:endParaRPr lang="en-US" sz="11200" dirty="0">
              <a:solidFill>
                <a:srgbClr val="002060"/>
              </a:solidFill>
            </a:endParaRPr>
          </a:p>
        </p:txBody>
      </p:sp>
      <p:sp>
        <p:nvSpPr>
          <p:cNvPr id="14339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5038"/>
          </a:xfrm>
        </p:spPr>
        <p:txBody>
          <a:bodyPr/>
          <a:lstStyle/>
          <a:p>
            <a:pPr eaLnBrk="1" hangingPunct="1"/>
            <a:r>
              <a:rPr lang="cs-CZ" altLang="cs-CZ" sz="4000" u="sng" dirty="0">
                <a:solidFill>
                  <a:srgbClr val="002060"/>
                </a:solidFill>
              </a:rPr>
              <a:t>Pas</a:t>
            </a:r>
            <a:r>
              <a:rPr lang="en-US" altLang="cs-CZ" sz="4000" u="sng" dirty="0">
                <a:solidFill>
                  <a:srgbClr val="002060"/>
                </a:solidFill>
              </a:rPr>
              <a:t>t perfect simple</a:t>
            </a:r>
            <a:br>
              <a:rPr lang="en-US" altLang="cs-CZ" u="sng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h</a:t>
            </a:r>
            <a:r>
              <a:rPr lang="cs-CZ" altLang="cs-CZ" sz="2800" dirty="0">
                <a:solidFill>
                  <a:srgbClr val="002060"/>
                </a:solidFill>
              </a:rPr>
              <a:t>ad</a:t>
            </a:r>
            <a:r>
              <a:rPr lang="en-US" altLang="cs-CZ" sz="2800" dirty="0">
                <a:solidFill>
                  <a:srgbClr val="002060"/>
                </a:solidFill>
              </a:rPr>
              <a:t> + past participle</a:t>
            </a:r>
            <a:r>
              <a:rPr lang="cs-CZ" altLang="cs-CZ" sz="2800" dirty="0">
                <a:solidFill>
                  <a:srgbClr val="002060"/>
                </a:solidFill>
              </a:rPr>
              <a:t> (</a:t>
            </a:r>
            <a:r>
              <a:rPr lang="cs-CZ" altLang="cs-CZ" sz="2800" dirty="0" err="1">
                <a:solidFill>
                  <a:srgbClr val="002060"/>
                </a:solidFill>
              </a:rPr>
              <a:t>regular</a:t>
            </a:r>
            <a:r>
              <a:rPr lang="cs-CZ" altLang="cs-CZ" sz="2800" dirty="0">
                <a:solidFill>
                  <a:srgbClr val="002060"/>
                </a:solidFill>
              </a:rPr>
              <a:t> –</a:t>
            </a:r>
            <a:r>
              <a:rPr lang="cs-CZ" altLang="cs-CZ" sz="2800" dirty="0" err="1">
                <a:solidFill>
                  <a:srgbClr val="002060"/>
                </a:solidFill>
              </a:rPr>
              <a:t>ed</a:t>
            </a:r>
            <a:r>
              <a:rPr lang="cs-CZ" altLang="cs-CZ" sz="2800" dirty="0">
                <a:solidFill>
                  <a:srgbClr val="002060"/>
                </a:solidFill>
              </a:rPr>
              <a:t>, </a:t>
            </a:r>
            <a:r>
              <a:rPr lang="cs-CZ" altLang="cs-CZ" sz="2800" dirty="0" err="1">
                <a:solidFill>
                  <a:srgbClr val="002060"/>
                </a:solidFill>
              </a:rPr>
              <a:t>irregular</a:t>
            </a:r>
            <a:r>
              <a:rPr lang="cs-CZ" altLang="cs-CZ" sz="2800" dirty="0">
                <a:solidFill>
                  <a:srgbClr val="002060"/>
                </a:solidFill>
              </a:rPr>
              <a:t> 3rd </a:t>
            </a:r>
            <a:r>
              <a:rPr lang="cs-CZ" altLang="cs-CZ" sz="2800" dirty="0" err="1">
                <a:solidFill>
                  <a:srgbClr val="002060"/>
                </a:solidFill>
              </a:rPr>
              <a:t>column</a:t>
            </a:r>
            <a:r>
              <a:rPr lang="cs-CZ" altLang="cs-CZ" sz="2800" dirty="0">
                <a:solidFill>
                  <a:srgbClr val="002060"/>
                </a:solidFill>
              </a:rPr>
              <a:t>)</a:t>
            </a:r>
            <a:br>
              <a:rPr lang="en-US" altLang="cs-CZ" sz="2800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Questions - inversion</a:t>
            </a:r>
            <a:br>
              <a:rPr lang="en-US" altLang="cs-CZ" sz="2800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Negative – ha</a:t>
            </a:r>
            <a:r>
              <a:rPr lang="cs-CZ" altLang="cs-CZ" sz="2800" dirty="0" err="1">
                <a:solidFill>
                  <a:srgbClr val="002060"/>
                </a:solidFill>
              </a:rPr>
              <a:t>dn´t</a:t>
            </a:r>
            <a:endParaRPr lang="cs-CZ" altLang="cs-CZ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6667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624736"/>
          </a:xfrm>
        </p:spPr>
        <p:txBody>
          <a:bodyPr/>
          <a:lstStyle/>
          <a:p>
            <a:pPr marL="0" indent="0">
              <a:buNone/>
            </a:pPr>
            <a:r>
              <a:rPr lang="cs-CZ" sz="4000" u="sng" dirty="0">
                <a:solidFill>
                  <a:schemeClr val="tx2">
                    <a:lumMod val="75000"/>
                  </a:schemeClr>
                </a:solidFill>
              </a:rPr>
              <a:t>Past </a:t>
            </a:r>
            <a:r>
              <a:rPr lang="cs-CZ" sz="4000" u="sng" dirty="0" err="1">
                <a:solidFill>
                  <a:schemeClr val="tx2">
                    <a:lumMod val="75000"/>
                  </a:schemeClr>
                </a:solidFill>
              </a:rPr>
              <a:t>simple</a:t>
            </a:r>
            <a:endParaRPr lang="cs-CZ" sz="4000" u="sng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A</a:t>
            </a:r>
            <a:r>
              <a:rPr lang="cs-CZ" dirty="0"/>
              <a:t> 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missed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bus.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B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I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came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late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000" u="sng" dirty="0">
                <a:solidFill>
                  <a:schemeClr val="tx2">
                    <a:lumMod val="75000"/>
                  </a:schemeClr>
                </a:solidFill>
              </a:rPr>
              <a:t>Past </a:t>
            </a:r>
            <a:r>
              <a:rPr lang="cs-CZ" sz="4000" u="sng" dirty="0" err="1">
                <a:solidFill>
                  <a:schemeClr val="tx2">
                    <a:lumMod val="75000"/>
                  </a:schemeClr>
                </a:solidFill>
              </a:rPr>
              <a:t>pefect</a:t>
            </a:r>
            <a:r>
              <a:rPr lang="cs-CZ" sz="4000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4000" u="sng" dirty="0" err="1">
                <a:solidFill>
                  <a:schemeClr val="tx2">
                    <a:lumMod val="75000"/>
                  </a:schemeClr>
                </a:solidFill>
              </a:rPr>
              <a:t>simple</a:t>
            </a:r>
            <a:endParaRPr lang="cs-CZ" sz="4000" u="sng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B 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came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late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because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>
                <a:solidFill>
                  <a:srgbClr val="00B050"/>
                </a:solidFill>
              </a:rPr>
              <a:t>A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I had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missed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bus.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cs-CZ" dirty="0">
                <a:solidFill>
                  <a:srgbClr val="00B050"/>
                </a:solidFill>
              </a:rPr>
              <a:t>A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I had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missed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bus,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therefore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>
                <a:solidFill>
                  <a:srgbClr val="00B050"/>
                </a:solidFill>
              </a:rPr>
              <a:t>B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I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came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late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4" name="Obdélník 3"/>
          <p:cNvSpPr/>
          <p:nvPr/>
        </p:nvSpPr>
        <p:spPr>
          <a:xfrm>
            <a:off x="908332" y="2305383"/>
            <a:ext cx="7272808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5" name="Přímá spojnice 14"/>
          <p:cNvCxnSpPr/>
          <p:nvPr/>
        </p:nvCxnSpPr>
        <p:spPr>
          <a:xfrm>
            <a:off x="2915816" y="1988840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5724128" y="2024844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bdélník 16"/>
          <p:cNvSpPr/>
          <p:nvPr/>
        </p:nvSpPr>
        <p:spPr>
          <a:xfrm>
            <a:off x="1996743" y="2505670"/>
            <a:ext cx="9190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4778236" y="2505670"/>
            <a:ext cx="9190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</a:t>
            </a:r>
            <a:endParaRPr lang="cs-CZ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77118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u="sng" dirty="0" err="1">
                <a:solidFill>
                  <a:schemeClr val="tx2"/>
                </a:solidFill>
              </a:rPr>
              <a:t>Future</a:t>
            </a:r>
            <a:r>
              <a:rPr lang="cs-CZ" altLang="cs-CZ" u="sng" dirty="0">
                <a:solidFill>
                  <a:schemeClr val="tx2"/>
                </a:solidFill>
              </a:rPr>
              <a:t> </a:t>
            </a:r>
            <a:r>
              <a:rPr lang="cs-CZ" altLang="cs-CZ" u="sng" dirty="0" err="1">
                <a:solidFill>
                  <a:schemeClr val="tx2"/>
                </a:solidFill>
              </a:rPr>
              <a:t>forms</a:t>
            </a:r>
            <a:endParaRPr lang="cs-CZ" altLang="cs-CZ" u="sng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7622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6192838"/>
          </a:xfrm>
        </p:spPr>
        <p:txBody>
          <a:bodyPr>
            <a:normAutofit/>
          </a:bodyPr>
          <a:lstStyle/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sz="4000" u="sng" dirty="0" err="1">
                <a:solidFill>
                  <a:srgbClr val="002060"/>
                </a:solidFill>
              </a:rPr>
              <a:t>Future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  <a:r>
              <a:rPr lang="cs-CZ" sz="4000" u="sng" dirty="0" err="1">
                <a:solidFill>
                  <a:srgbClr val="002060"/>
                </a:solidFill>
              </a:rPr>
              <a:t>simple</a:t>
            </a:r>
            <a:endParaRPr lang="cs-CZ" sz="4000" u="sng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sz="2800" dirty="0">
                <a:solidFill>
                  <a:srgbClr val="002060"/>
                </a:solidFill>
              </a:rPr>
              <a:t>Instant </a:t>
            </a:r>
            <a:r>
              <a:rPr lang="cs-CZ" sz="2800" dirty="0" err="1">
                <a:solidFill>
                  <a:srgbClr val="002060"/>
                </a:solidFill>
              </a:rPr>
              <a:t>decision</a:t>
            </a:r>
            <a:endParaRPr lang="cs-CZ" sz="2800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Offers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Promises</a:t>
            </a:r>
            <a:endParaRPr lang="cs-CZ" sz="2800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Predictions</a:t>
            </a:r>
            <a:endParaRPr lang="cs-CZ" sz="2800" dirty="0">
              <a:solidFill>
                <a:srgbClr val="002060"/>
              </a:solidFill>
            </a:endParaRP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sz="4000" u="sng" dirty="0" err="1">
                <a:solidFill>
                  <a:srgbClr val="002060"/>
                </a:solidFill>
              </a:rPr>
              <a:t>Be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  <a:r>
              <a:rPr lang="cs-CZ" sz="4000" u="sng" dirty="0" err="1">
                <a:solidFill>
                  <a:srgbClr val="002060"/>
                </a:solidFill>
              </a:rPr>
              <a:t>going</a:t>
            </a:r>
            <a:r>
              <a:rPr lang="cs-CZ" sz="4000" u="sng" dirty="0">
                <a:solidFill>
                  <a:srgbClr val="002060"/>
                </a:solidFill>
              </a:rPr>
              <a:t> to</a:t>
            </a: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Plans</a:t>
            </a:r>
            <a:r>
              <a:rPr lang="cs-CZ" sz="2800" dirty="0">
                <a:solidFill>
                  <a:srgbClr val="002060"/>
                </a:solidFill>
              </a:rPr>
              <a:t> + </a:t>
            </a:r>
            <a:r>
              <a:rPr lang="cs-CZ" sz="2800" dirty="0" err="1">
                <a:solidFill>
                  <a:srgbClr val="002060"/>
                </a:solidFill>
              </a:rPr>
              <a:t>intentions</a:t>
            </a:r>
            <a:endParaRPr lang="cs-CZ" sz="2800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Predictions</a:t>
            </a:r>
            <a:endParaRPr lang="cs-CZ" sz="2800" dirty="0">
              <a:solidFill>
                <a:srgbClr val="002060"/>
              </a:solidFill>
            </a:endParaRP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sz="4000" u="sng" dirty="0" err="1">
                <a:solidFill>
                  <a:srgbClr val="002060"/>
                </a:solidFill>
              </a:rPr>
              <a:t>Present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  <a:r>
              <a:rPr lang="cs-CZ" sz="4000" u="sng" dirty="0" err="1">
                <a:solidFill>
                  <a:srgbClr val="002060"/>
                </a:solidFill>
              </a:rPr>
              <a:t>continuous</a:t>
            </a:r>
            <a:endParaRPr lang="cs-CZ" sz="4000" u="sng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arrangements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621283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err="1">
                <a:solidFill>
                  <a:srgbClr val="002060"/>
                </a:solidFill>
              </a:rPr>
              <a:t>Future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simple</a:t>
            </a:r>
            <a:br>
              <a:rPr lang="cs-CZ" b="1" u="sng" dirty="0">
                <a:solidFill>
                  <a:srgbClr val="002060"/>
                </a:solidFill>
              </a:rPr>
            </a:br>
            <a:r>
              <a:rPr lang="cs-CZ" sz="3100" dirty="0" err="1">
                <a:solidFill>
                  <a:srgbClr val="002060"/>
                </a:solidFill>
              </a:rPr>
              <a:t>will</a:t>
            </a:r>
            <a:r>
              <a:rPr lang="cs-CZ" sz="3100" dirty="0">
                <a:solidFill>
                  <a:srgbClr val="002060"/>
                </a:solidFill>
              </a:rPr>
              <a:t> + infinitive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 err="1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cs-CZ" sz="3100" dirty="0" err="1">
                <a:solidFill>
                  <a:srgbClr val="002060"/>
                </a:solidFill>
              </a:rPr>
              <a:t>inversion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</a:t>
            </a:r>
            <a:r>
              <a:rPr lang="cs-CZ" sz="3100" dirty="0" err="1">
                <a:solidFill>
                  <a:srgbClr val="002060"/>
                </a:solidFill>
              </a:rPr>
              <a:t>won</a:t>
            </a:r>
            <a:r>
              <a:rPr lang="cs-CZ" sz="3100" dirty="0">
                <a:solidFill>
                  <a:srgbClr val="002060"/>
                </a:solidFill>
              </a:rPr>
              <a:t>´t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</p:spPr>
        <p:txBody>
          <a:bodyPr numCol="3"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06652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388" y="404813"/>
            <a:ext cx="8785225" cy="5976937"/>
          </a:xfrm>
        </p:spPr>
        <p:txBody>
          <a:bodyPr>
            <a:normAutofit/>
          </a:bodyPr>
          <a:lstStyle/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sz="4000" u="sng" dirty="0" err="1">
                <a:solidFill>
                  <a:srgbClr val="002060"/>
                </a:solidFill>
              </a:rPr>
              <a:t>Future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  <a:r>
              <a:rPr lang="cs-CZ" sz="4000" u="sng" dirty="0" err="1">
                <a:solidFill>
                  <a:srgbClr val="002060"/>
                </a:solidFill>
              </a:rPr>
              <a:t>simple</a:t>
            </a:r>
            <a:endParaRPr lang="cs-CZ" sz="4000" u="sng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u="sng" dirty="0">
                <a:solidFill>
                  <a:srgbClr val="002060"/>
                </a:solidFill>
              </a:rPr>
              <a:t>Instant </a:t>
            </a:r>
            <a:r>
              <a:rPr lang="cs-CZ" u="sng" dirty="0" err="1">
                <a:solidFill>
                  <a:srgbClr val="002060"/>
                </a:solidFill>
              </a:rPr>
              <a:t>decision</a:t>
            </a:r>
            <a:endParaRPr lang="cs-CZ" u="sng" dirty="0">
              <a:solidFill>
                <a:srgbClr val="002060"/>
              </a:solidFill>
            </a:endParaRP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altLang="cs-CZ" dirty="0">
                <a:solidFill>
                  <a:srgbClr val="002060"/>
                </a:solidFill>
              </a:rPr>
              <a:t>	I </a:t>
            </a:r>
            <a:r>
              <a:rPr lang="cs-CZ" altLang="cs-CZ" dirty="0" err="1">
                <a:solidFill>
                  <a:srgbClr val="002060"/>
                </a:solidFill>
              </a:rPr>
              <a:t>will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have</a:t>
            </a:r>
            <a:r>
              <a:rPr lang="cs-CZ" altLang="cs-CZ" dirty="0">
                <a:solidFill>
                  <a:srgbClr val="002060"/>
                </a:solidFill>
              </a:rPr>
              <a:t> a party.</a:t>
            </a:r>
            <a:endParaRPr lang="cs-CZ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u="sng" dirty="0" err="1">
                <a:solidFill>
                  <a:srgbClr val="002060"/>
                </a:solidFill>
              </a:rPr>
              <a:t>Offers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dirty="0">
                <a:solidFill>
                  <a:srgbClr val="002060"/>
                </a:solidFill>
              </a:rPr>
              <a:t>	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carry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bag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for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altLang="cs-CZ" dirty="0">
                <a:solidFill>
                  <a:srgbClr val="002060"/>
                </a:solidFill>
              </a:rPr>
              <a:t>	</a:t>
            </a:r>
            <a:r>
              <a:rPr lang="cs-CZ" altLang="cs-CZ" dirty="0" err="1">
                <a:solidFill>
                  <a:srgbClr val="002060"/>
                </a:solidFill>
              </a:rPr>
              <a:t>Shall</a:t>
            </a:r>
            <a:r>
              <a:rPr lang="cs-CZ" altLang="cs-CZ" dirty="0">
                <a:solidFill>
                  <a:srgbClr val="002060"/>
                </a:solidFill>
              </a:rPr>
              <a:t> I open </a:t>
            </a:r>
            <a:r>
              <a:rPr lang="cs-CZ" altLang="cs-CZ" dirty="0" err="1">
                <a:solidFill>
                  <a:srgbClr val="002060"/>
                </a:solidFill>
              </a:rPr>
              <a:t>the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window</a:t>
            </a:r>
            <a:r>
              <a:rPr lang="cs-CZ" altLang="cs-CZ" dirty="0">
                <a:solidFill>
                  <a:srgbClr val="002060"/>
                </a:solidFill>
              </a:rPr>
              <a:t>?  </a:t>
            </a:r>
            <a:r>
              <a:rPr lang="cs-CZ" altLang="cs-CZ" sz="2600" dirty="0">
                <a:solidFill>
                  <a:srgbClr val="002060"/>
                </a:solidFill>
              </a:rPr>
              <a:t>(1st per. </a:t>
            </a:r>
            <a:r>
              <a:rPr lang="cs-CZ" altLang="cs-CZ" sz="2600" dirty="0" err="1">
                <a:solidFill>
                  <a:srgbClr val="002060"/>
                </a:solidFill>
              </a:rPr>
              <a:t>question</a:t>
            </a:r>
            <a:r>
              <a:rPr lang="cs-CZ" altLang="cs-CZ" sz="2600" dirty="0">
                <a:solidFill>
                  <a:srgbClr val="002060"/>
                </a:solidFill>
              </a:rPr>
              <a:t> -</a:t>
            </a:r>
            <a:r>
              <a:rPr lang="cs-CZ" altLang="cs-CZ" sz="2600" dirty="0" err="1">
                <a:solidFill>
                  <a:srgbClr val="002060"/>
                </a:solidFill>
              </a:rPr>
              <a:t>Shall</a:t>
            </a:r>
            <a:r>
              <a:rPr lang="cs-CZ" altLang="cs-CZ" sz="2600" dirty="0">
                <a:solidFill>
                  <a:srgbClr val="002060"/>
                </a:solidFill>
              </a:rPr>
              <a:t>)</a:t>
            </a:r>
            <a:endParaRPr lang="cs-CZ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u="sng" dirty="0" err="1">
                <a:solidFill>
                  <a:srgbClr val="002060"/>
                </a:solidFill>
              </a:rPr>
              <a:t>Promises</a:t>
            </a:r>
            <a:endParaRPr lang="cs-CZ" u="sng" dirty="0">
              <a:solidFill>
                <a:srgbClr val="002060"/>
              </a:solidFill>
            </a:endParaRP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altLang="cs-CZ" dirty="0">
                <a:solidFill>
                  <a:srgbClr val="002060"/>
                </a:solidFill>
              </a:rPr>
              <a:t>	I </a:t>
            </a:r>
            <a:r>
              <a:rPr lang="cs-CZ" altLang="cs-CZ" dirty="0" err="1">
                <a:solidFill>
                  <a:srgbClr val="002060"/>
                </a:solidFill>
              </a:rPr>
              <a:t>will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never</a:t>
            </a:r>
            <a:r>
              <a:rPr lang="cs-CZ" altLang="cs-CZ" dirty="0">
                <a:solidFill>
                  <a:srgbClr val="002060"/>
                </a:solidFill>
              </a:rPr>
              <a:t> do </a:t>
            </a:r>
            <a:r>
              <a:rPr lang="cs-CZ" altLang="cs-CZ" dirty="0" err="1">
                <a:solidFill>
                  <a:srgbClr val="002060"/>
                </a:solidFill>
              </a:rPr>
              <a:t>it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again</a:t>
            </a:r>
            <a:r>
              <a:rPr lang="cs-CZ" altLang="cs-CZ" dirty="0">
                <a:solidFill>
                  <a:srgbClr val="002060"/>
                </a:solidFill>
              </a:rPr>
              <a:t>.</a:t>
            </a:r>
            <a:endParaRPr lang="cs-CZ" u="sng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u="sng" dirty="0" err="1">
                <a:solidFill>
                  <a:srgbClr val="002060"/>
                </a:solidFill>
              </a:rPr>
              <a:t>Predictions</a:t>
            </a:r>
            <a:endParaRPr lang="cs-CZ" u="sng" dirty="0">
              <a:solidFill>
                <a:srgbClr val="002060"/>
              </a:solidFill>
            </a:endParaRP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dirty="0">
                <a:solidFill>
                  <a:srgbClr val="002060"/>
                </a:solidFill>
              </a:rPr>
              <a:t>	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like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there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eaLnBrk="1" hangingPunct="1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62916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000" u="sng" dirty="0" err="1">
                <a:solidFill>
                  <a:srgbClr val="002060"/>
                </a:solidFill>
              </a:rPr>
              <a:t>Decision</a:t>
            </a:r>
            <a:r>
              <a:rPr lang="cs-CZ" altLang="cs-CZ" sz="4000" u="sng" dirty="0">
                <a:solidFill>
                  <a:srgbClr val="002060"/>
                </a:solidFill>
              </a:rPr>
              <a:t> on </a:t>
            </a:r>
            <a:r>
              <a:rPr lang="cs-CZ" altLang="cs-CZ" sz="4000" u="sng" dirty="0" err="1">
                <a:solidFill>
                  <a:srgbClr val="002060"/>
                </a:solidFill>
              </a:rPr>
              <a:t>the</a:t>
            </a:r>
            <a:r>
              <a:rPr lang="cs-CZ" altLang="cs-CZ" sz="4000" u="sng" dirty="0">
                <a:solidFill>
                  <a:srgbClr val="002060"/>
                </a:solidFill>
              </a:rPr>
              <a:t> spot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cs-CZ"/>
          </a:p>
          <a:p>
            <a:pPr eaLnBrk="1" hangingPunct="1"/>
            <a:endParaRPr lang="en-US" altLang="cs-CZ"/>
          </a:p>
          <a:p>
            <a:pPr eaLnBrk="1" hangingPunct="1"/>
            <a:endParaRPr lang="en-US" altLang="cs-CZ"/>
          </a:p>
          <a:p>
            <a:pPr eaLnBrk="1" hangingPunct="1"/>
            <a:endParaRPr lang="en-US" altLang="cs-CZ">
              <a:solidFill>
                <a:srgbClr val="00206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900113" y="2133600"/>
            <a:ext cx="3600450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4500563" y="2133600"/>
            <a:ext cx="3887787" cy="2159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2" name="Šipka nahoru 11"/>
          <p:cNvSpPr/>
          <p:nvPr/>
        </p:nvSpPr>
        <p:spPr>
          <a:xfrm>
            <a:off x="4284663" y="2420938"/>
            <a:ext cx="484187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3" name="Šipka nahoru 12"/>
          <p:cNvSpPr/>
          <p:nvPr/>
        </p:nvSpPr>
        <p:spPr>
          <a:xfrm>
            <a:off x="4356100" y="4292600"/>
            <a:ext cx="484188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5003800" y="2492375"/>
            <a:ext cx="2520950" cy="12239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 err="1">
                <a:solidFill>
                  <a:srgbClr val="002060"/>
                </a:solidFill>
              </a:rPr>
              <a:t>NOW</a:t>
            </a:r>
            <a:endParaRPr lang="en-US" sz="2400" b="1" dirty="0">
              <a:solidFill>
                <a:srgbClr val="00206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 made the decision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5003800" y="4292600"/>
            <a:ext cx="2592388" cy="10080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NOW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I’m telling you 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24586" name="TextovéPole 16"/>
          <p:cNvSpPr txBox="1">
            <a:spLocks noChangeArrowheads="1"/>
          </p:cNvSpPr>
          <p:nvPr/>
        </p:nvSpPr>
        <p:spPr bwMode="auto">
          <a:xfrm>
            <a:off x="971550" y="5876925"/>
            <a:ext cx="7488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800" dirty="0" err="1">
                <a:solidFill>
                  <a:srgbClr val="002060"/>
                </a:solidFill>
              </a:rPr>
              <a:t>eg.</a:t>
            </a:r>
            <a:r>
              <a:rPr lang="en-US" altLang="cs-CZ" sz="2800" dirty="0">
                <a:solidFill>
                  <a:srgbClr val="002060"/>
                </a:solidFill>
              </a:rPr>
              <a:t> </a:t>
            </a:r>
            <a:r>
              <a:rPr lang="cs-CZ" altLang="cs-CZ" sz="2800" dirty="0" err="1">
                <a:solidFill>
                  <a:srgbClr val="002060"/>
                </a:solidFill>
              </a:rPr>
              <a:t>I´ll</a:t>
            </a:r>
            <a:r>
              <a:rPr lang="en-US" altLang="cs-CZ" sz="2800" dirty="0">
                <a:solidFill>
                  <a:srgbClr val="002060"/>
                </a:solidFill>
              </a:rPr>
              <a:t> have a party on Friday</a:t>
            </a:r>
            <a:r>
              <a:rPr lang="en-US" altLang="cs-CZ" sz="2400" dirty="0">
                <a:solidFill>
                  <a:srgbClr val="002060"/>
                </a:solidFill>
              </a:rPr>
              <a:t>.</a:t>
            </a:r>
            <a:endParaRPr lang="cs-CZ" altLang="cs-CZ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99612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u="sng" dirty="0" err="1">
                <a:solidFill>
                  <a:srgbClr val="002060"/>
                </a:solidFill>
              </a:rPr>
              <a:t>Be</a:t>
            </a:r>
            <a:r>
              <a:rPr lang="cs-CZ" altLang="cs-CZ" sz="4000" u="sng" dirty="0">
                <a:solidFill>
                  <a:srgbClr val="002060"/>
                </a:solidFill>
              </a:rPr>
              <a:t> </a:t>
            </a:r>
            <a:r>
              <a:rPr lang="cs-CZ" altLang="cs-CZ" sz="4000" u="sng" dirty="0" err="1">
                <a:solidFill>
                  <a:srgbClr val="002060"/>
                </a:solidFill>
              </a:rPr>
              <a:t>going</a:t>
            </a:r>
            <a:r>
              <a:rPr lang="cs-CZ" altLang="cs-CZ" sz="4000" u="sng" dirty="0">
                <a:solidFill>
                  <a:srgbClr val="002060"/>
                </a:solidFill>
              </a:rPr>
              <a:t> to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1772816"/>
            <a:ext cx="9144000" cy="4752528"/>
          </a:xfrm>
          <a:prstGeom prst="rect">
            <a:avLst/>
          </a:prstGeom>
        </p:spPr>
        <p:txBody>
          <a:bodyPr numCol="3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dirty="0">
                <a:solidFill>
                  <a:srgbClr val="002060"/>
                </a:solidFill>
                <a:latin typeface="+mn-lt"/>
                <a:cs typeface="+mn-cs"/>
              </a:rPr>
              <a:t>I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’m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He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She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It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We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They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 err="1">
                <a:solidFill>
                  <a:srgbClr val="002060"/>
                </a:solidFill>
                <a:latin typeface="+mn-lt"/>
                <a:cs typeface="+mn-cs"/>
              </a:rPr>
              <a:t>wor</a:t>
            </a:r>
            <a:r>
              <a:rPr lang="cs-CZ" sz="2000" dirty="0">
                <a:solidFill>
                  <a:srgbClr val="002060"/>
                </a:solidFill>
                <a:latin typeface="+mn-lt"/>
                <a:cs typeface="+mn-cs"/>
              </a:rPr>
              <a:t>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Am</a:t>
            </a:r>
            <a:r>
              <a:rPr lang="en-US" sz="2000" dirty="0"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</a:t>
            </a:r>
            <a:r>
              <a:rPr lang="en-US" sz="2000" dirty="0"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en-US" sz="2000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you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he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she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it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we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you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they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I’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m not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He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She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It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We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They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8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1539362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4000" u="sng" dirty="0">
                <a:solidFill>
                  <a:srgbClr val="002060"/>
                </a:solidFill>
              </a:rPr>
              <a:t>Plans</a:t>
            </a:r>
            <a:endParaRPr lang="cs-CZ" altLang="cs-CZ" sz="4000" u="sng" dirty="0">
              <a:solidFill>
                <a:srgbClr val="002060"/>
              </a:solidFill>
            </a:endParaRPr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cs-CZ"/>
          </a:p>
          <a:p>
            <a:pPr eaLnBrk="1" hangingPunct="1"/>
            <a:endParaRPr lang="en-US" altLang="cs-CZ"/>
          </a:p>
          <a:p>
            <a:pPr eaLnBrk="1" hangingPunct="1"/>
            <a:endParaRPr lang="en-US" altLang="cs-CZ"/>
          </a:p>
          <a:p>
            <a:pPr eaLnBrk="1" hangingPunct="1"/>
            <a:endParaRPr lang="en-US" altLang="cs-CZ">
              <a:solidFill>
                <a:srgbClr val="00206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900113" y="2133600"/>
            <a:ext cx="3600450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4500563" y="2133600"/>
            <a:ext cx="3887787" cy="2159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2" name="Šipka nahoru 11"/>
          <p:cNvSpPr/>
          <p:nvPr/>
        </p:nvSpPr>
        <p:spPr>
          <a:xfrm>
            <a:off x="4284663" y="2420938"/>
            <a:ext cx="484187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3" name="Šipka nahoru 12"/>
          <p:cNvSpPr/>
          <p:nvPr/>
        </p:nvSpPr>
        <p:spPr>
          <a:xfrm>
            <a:off x="1979613" y="2349500"/>
            <a:ext cx="484187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1331913" y="3789363"/>
            <a:ext cx="1800225" cy="1368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PAST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 made the decision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3995738" y="3716338"/>
            <a:ext cx="2592387" cy="1008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NOW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I’m telling you 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26634" name="TextovéPole 16"/>
          <p:cNvSpPr txBox="1">
            <a:spLocks noChangeArrowheads="1"/>
          </p:cNvSpPr>
          <p:nvPr/>
        </p:nvSpPr>
        <p:spPr bwMode="auto">
          <a:xfrm>
            <a:off x="971550" y="5876925"/>
            <a:ext cx="7488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800" dirty="0" err="1">
                <a:solidFill>
                  <a:srgbClr val="002060"/>
                </a:solidFill>
              </a:rPr>
              <a:t>eg.</a:t>
            </a:r>
            <a:r>
              <a:rPr lang="en-US" altLang="cs-CZ" sz="2800" dirty="0">
                <a:solidFill>
                  <a:srgbClr val="002060"/>
                </a:solidFill>
              </a:rPr>
              <a:t> I’m going to have a party on Friday.</a:t>
            </a:r>
            <a:endParaRPr lang="cs-CZ" altLang="cs-CZ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54579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err="1">
                <a:solidFill>
                  <a:srgbClr val="002060"/>
                </a:solidFill>
              </a:rPr>
              <a:t>Present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simple</a:t>
            </a:r>
            <a:br>
              <a:rPr lang="cs-CZ" u="sng" dirty="0">
                <a:solidFill>
                  <a:srgbClr val="002060"/>
                </a:solidFill>
              </a:rPr>
            </a:br>
            <a:r>
              <a:rPr lang="cs-CZ" sz="3100" dirty="0">
                <a:solidFill>
                  <a:srgbClr val="002060"/>
                </a:solidFill>
              </a:rPr>
              <a:t>3</a:t>
            </a:r>
            <a:r>
              <a:rPr lang="cs-CZ" sz="3100" baseline="30000" dirty="0">
                <a:solidFill>
                  <a:srgbClr val="002060"/>
                </a:solidFill>
              </a:rPr>
              <a:t>rd</a:t>
            </a:r>
            <a:r>
              <a:rPr lang="cs-CZ" sz="3100" dirty="0">
                <a:solidFill>
                  <a:srgbClr val="002060"/>
                </a:solidFill>
              </a:rPr>
              <a:t> person</a:t>
            </a:r>
            <a:r>
              <a:rPr lang="en-US" sz="3100" dirty="0">
                <a:solidFill>
                  <a:srgbClr val="002060"/>
                </a:solidFill>
              </a:rPr>
              <a:t> singular</a:t>
            </a:r>
            <a:r>
              <a:rPr lang="cs-CZ" sz="3100" dirty="0">
                <a:solidFill>
                  <a:srgbClr val="002060"/>
                </a:solidFill>
              </a:rPr>
              <a:t> +s/es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 err="1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do/does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don’t/doesn’t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</p:spPr>
        <p:txBody>
          <a:bodyPr numCol="3"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617063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4000" u="sng" dirty="0">
                <a:solidFill>
                  <a:srgbClr val="002060"/>
                </a:solidFill>
              </a:rPr>
              <a:t>Predictions</a:t>
            </a:r>
            <a:endParaRPr lang="cs-CZ" altLang="cs-CZ" sz="4000" u="sng" dirty="0">
              <a:solidFill>
                <a:srgbClr val="002060"/>
              </a:solidFill>
            </a:endParaRPr>
          </a:p>
        </p:txBody>
      </p:sp>
      <p:pic>
        <p:nvPicPr>
          <p:cNvPr id="27651" name="Zástupný symbol pro obsah 3" descr="hol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2205038"/>
            <a:ext cx="4319587" cy="3095625"/>
          </a:xfrm>
        </p:spPr>
      </p:pic>
      <p:sp>
        <p:nvSpPr>
          <p:cNvPr id="27652" name="TextovéPole 4"/>
          <p:cNvSpPr txBox="1">
            <a:spLocks noChangeArrowheads="1"/>
          </p:cNvSpPr>
          <p:nvPr/>
        </p:nvSpPr>
        <p:spPr bwMode="auto">
          <a:xfrm>
            <a:off x="539750" y="5516563"/>
            <a:ext cx="7920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800">
                <a:solidFill>
                  <a:srgbClr val="002060"/>
                </a:solidFill>
              </a:rPr>
              <a:t>He is going to fall into the hole.</a:t>
            </a:r>
            <a:endParaRPr lang="cs-CZ" altLang="cs-CZ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684459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3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err="1">
                <a:solidFill>
                  <a:srgbClr val="002060"/>
                </a:solidFill>
              </a:rPr>
              <a:t>Present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continuous</a:t>
            </a:r>
            <a:br>
              <a:rPr lang="cs-CZ" b="1" u="sng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be (am, are, is) + -</a:t>
            </a:r>
            <a:r>
              <a:rPr lang="en-US" sz="3100" dirty="0" err="1">
                <a:solidFill>
                  <a:srgbClr val="002060"/>
                </a:solidFill>
              </a:rPr>
              <a:t>ing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inversion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isn’t/aren’t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708920"/>
            <a:ext cx="9144000" cy="4149080"/>
          </a:xfrm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en-US" sz="9600" dirty="0">
                <a:solidFill>
                  <a:srgbClr val="FF0000"/>
                </a:solidFill>
              </a:rPr>
              <a:t>am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Am </a:t>
            </a:r>
            <a:r>
              <a:rPr lang="en-US" sz="9600" dirty="0">
                <a:solidFill>
                  <a:srgbClr val="002060"/>
                </a:solidFill>
              </a:rPr>
              <a:t>I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he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she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it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we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they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</a:t>
            </a:r>
            <a:r>
              <a:rPr lang="en-US" sz="9600" dirty="0">
                <a:solidFill>
                  <a:srgbClr val="FF0000"/>
                </a:solidFill>
              </a:rPr>
              <a:t>’m not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58291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8324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sz="4000" u="sng" dirty="0" err="1">
                <a:solidFill>
                  <a:srgbClr val="002060"/>
                </a:solidFill>
              </a:rPr>
              <a:t>Present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  <a:r>
              <a:rPr lang="cs-CZ" sz="4000" u="sng" dirty="0" err="1">
                <a:solidFill>
                  <a:srgbClr val="002060"/>
                </a:solidFill>
              </a:rPr>
              <a:t>continuous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sz="2800" dirty="0" err="1">
                <a:solidFill>
                  <a:srgbClr val="002060"/>
                </a:solidFill>
              </a:rPr>
              <a:t>Arrangements</a:t>
            </a:r>
            <a:endParaRPr lang="cs-CZ" sz="28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Somebody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else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knows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about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it</a:t>
            </a:r>
            <a:r>
              <a:rPr lang="cs-CZ" sz="2800" dirty="0">
                <a:solidFill>
                  <a:srgbClr val="002060"/>
                </a:solidFill>
              </a:rPr>
              <a:t> as </a:t>
            </a:r>
            <a:r>
              <a:rPr lang="cs-CZ" sz="2800" dirty="0" err="1">
                <a:solidFill>
                  <a:srgbClr val="002060"/>
                </a:solidFill>
              </a:rPr>
              <a:t>well</a:t>
            </a:r>
            <a:r>
              <a:rPr lang="cs-CZ" sz="2800" dirty="0">
                <a:solidFill>
                  <a:srgbClr val="002060"/>
                </a:solidFill>
              </a:rPr>
              <a:t>. </a:t>
            </a:r>
          </a:p>
          <a:p>
            <a:pPr eaLnBrk="1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You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have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prepared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something</a:t>
            </a:r>
            <a:r>
              <a:rPr 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You</a:t>
            </a:r>
            <a:r>
              <a:rPr lang="cs-CZ" sz="2800" dirty="0">
                <a:solidFill>
                  <a:srgbClr val="002060"/>
                </a:solidFill>
              </a:rPr>
              <a:t> use </a:t>
            </a:r>
            <a:r>
              <a:rPr lang="cs-CZ" sz="2800" dirty="0" err="1">
                <a:solidFill>
                  <a:srgbClr val="002060"/>
                </a:solidFill>
              </a:rPr>
              <a:t>present</a:t>
            </a:r>
            <a:r>
              <a:rPr lang="cs-CZ" sz="2800" dirty="0">
                <a:solidFill>
                  <a:srgbClr val="002060"/>
                </a:solidFill>
              </a:rPr>
              <a:t> tense in Czech as </a:t>
            </a:r>
            <a:r>
              <a:rPr lang="cs-CZ" sz="2800" dirty="0" err="1">
                <a:solidFill>
                  <a:srgbClr val="002060"/>
                </a:solidFill>
              </a:rPr>
              <a:t>well</a:t>
            </a:r>
            <a:r>
              <a:rPr 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>
              <a:defRPr/>
            </a:pPr>
            <a:endParaRPr lang="cs-CZ" sz="2800" dirty="0">
              <a:solidFill>
                <a:srgbClr val="002060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sz="2800" dirty="0">
                <a:solidFill>
                  <a:srgbClr val="002060"/>
                </a:solidFill>
              </a:rPr>
              <a:t>Eg. </a:t>
            </a:r>
            <a:r>
              <a:rPr lang="cs-CZ" sz="2800" dirty="0" err="1">
                <a:solidFill>
                  <a:srgbClr val="002060"/>
                </a:solidFill>
              </a:rPr>
              <a:t>I´m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teaching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tomorrow</a:t>
            </a:r>
            <a:r>
              <a:rPr lang="cs-C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9871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3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err="1">
                <a:solidFill>
                  <a:srgbClr val="002060"/>
                </a:solidFill>
              </a:rPr>
              <a:t>Future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continuous</a:t>
            </a:r>
            <a:br>
              <a:rPr lang="cs-CZ" b="1" u="sng" dirty="0">
                <a:solidFill>
                  <a:srgbClr val="002060"/>
                </a:solidFill>
              </a:rPr>
            </a:br>
            <a:r>
              <a:rPr lang="cs-CZ" sz="3100" dirty="0" err="1">
                <a:solidFill>
                  <a:srgbClr val="002060"/>
                </a:solidFill>
              </a:rPr>
              <a:t>will</a:t>
            </a:r>
            <a:r>
              <a:rPr lang="cs-CZ" sz="3100" dirty="0">
                <a:solidFill>
                  <a:srgbClr val="002060"/>
                </a:solidFill>
              </a:rPr>
              <a:t> b</a:t>
            </a:r>
            <a:r>
              <a:rPr lang="en-US" sz="3100" dirty="0">
                <a:solidFill>
                  <a:srgbClr val="002060"/>
                </a:solidFill>
              </a:rPr>
              <a:t>e + -</a:t>
            </a:r>
            <a:r>
              <a:rPr lang="en-US" sz="3100" dirty="0" err="1">
                <a:solidFill>
                  <a:srgbClr val="002060"/>
                </a:solidFill>
              </a:rPr>
              <a:t>ing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inversion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</a:t>
            </a:r>
            <a:r>
              <a:rPr lang="cs-CZ" sz="3100" dirty="0" err="1">
                <a:solidFill>
                  <a:srgbClr val="002060"/>
                </a:solidFill>
              </a:rPr>
              <a:t>won´t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708920"/>
            <a:ext cx="9144000" cy="4149080"/>
          </a:xfrm>
        </p:spPr>
        <p:txBody>
          <a:bodyPr numCol="3"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I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I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56604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u="sng" dirty="0" err="1">
                <a:solidFill>
                  <a:schemeClr val="tx2">
                    <a:lumMod val="75000"/>
                  </a:schemeClr>
                </a:solidFill>
              </a:rPr>
              <a:t>Future</a:t>
            </a:r>
            <a:r>
              <a:rPr lang="cs-CZ" sz="4000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4000" u="sng" dirty="0" err="1">
                <a:solidFill>
                  <a:schemeClr val="tx2">
                    <a:lumMod val="75000"/>
                  </a:schemeClr>
                </a:solidFill>
              </a:rPr>
              <a:t>continuous</a:t>
            </a:r>
            <a:endParaRPr lang="cs-CZ" sz="4000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525963"/>
          </a:xfrm>
        </p:spPr>
        <p:txBody>
          <a:bodyPr>
            <a:normAutofit/>
          </a:bodyPr>
          <a:lstStyle/>
          <a:p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Activities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which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will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progress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at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a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certain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time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future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	eg. </a:t>
            </a:r>
            <a:r>
              <a:rPr lang="cs-CZ" sz="3000" b="1" dirty="0" err="1">
                <a:solidFill>
                  <a:schemeClr val="tx2">
                    <a:lumMod val="75000"/>
                  </a:schemeClr>
                </a:solidFill>
              </a:rPr>
              <a:t>This</a:t>
            </a:r>
            <a:r>
              <a:rPr lang="cs-CZ" sz="3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b="1" dirty="0" err="1">
                <a:solidFill>
                  <a:schemeClr val="tx2">
                    <a:lumMod val="75000"/>
                  </a:schemeClr>
                </a:solidFill>
              </a:rPr>
              <a:t>time</a:t>
            </a:r>
            <a:r>
              <a:rPr lang="cs-CZ" sz="3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b="1" dirty="0" err="1">
                <a:solidFill>
                  <a:schemeClr val="tx2">
                    <a:lumMod val="75000"/>
                  </a:schemeClr>
                </a:solidFill>
              </a:rPr>
              <a:t>tomorrow</a:t>
            </a:r>
            <a:r>
              <a:rPr lang="cs-CZ" sz="3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I‘ll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sitting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on a plane.</a:t>
            </a:r>
          </a:p>
          <a:p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Future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events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which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are very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likely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to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happen</a:t>
            </a:r>
            <a:endParaRPr lang="cs-CZ" sz="3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	eg.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will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wating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for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us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at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station.</a:t>
            </a:r>
          </a:p>
          <a:p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Activities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which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happen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as a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routine</a:t>
            </a:r>
            <a:endParaRPr lang="cs-CZ" sz="3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	eg.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will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staying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with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their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family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		(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always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 do </a:t>
            </a:r>
            <a:r>
              <a:rPr lang="cs-CZ" sz="3000" dirty="0" err="1">
                <a:solidFill>
                  <a:schemeClr val="tx2">
                    <a:lumMod val="75000"/>
                  </a:schemeClr>
                </a:solidFill>
              </a:rPr>
              <a:t>that</a:t>
            </a:r>
            <a:r>
              <a:rPr lang="cs-CZ" sz="3000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0226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C6349220-D215-4E47-BA97-6D4A3842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7171" name="Zástupný symbol pro obsah 2">
            <a:extLst>
              <a:ext uri="{FF2B5EF4-FFF2-40B4-BE49-F238E27FC236}">
                <a16:creationId xmlns:a16="http://schemas.microsoft.com/office/drawing/2014/main" id="{B0190CFB-DF1A-4198-9097-EB0F24EF3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578850" cy="5689600"/>
          </a:xfrm>
        </p:spPr>
        <p:txBody>
          <a:bodyPr/>
          <a:lstStyle/>
          <a:p>
            <a:r>
              <a:rPr lang="cs-CZ" altLang="cs-CZ" sz="2400">
                <a:solidFill>
                  <a:srgbClr val="002060"/>
                </a:solidFill>
              </a:rPr>
              <a:t>OXENDEN, Clive, Christina LATHAM-KOENIG, Paul SELIGSON a Lindsay CLANDFIELD. </a:t>
            </a:r>
            <a:r>
              <a:rPr lang="cs-CZ" altLang="cs-CZ" sz="2400" i="1">
                <a:solidFill>
                  <a:srgbClr val="002060"/>
                </a:solidFill>
              </a:rPr>
              <a:t>New English file 4th edition.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2019.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HEIJMER, Joanna. </a:t>
            </a:r>
            <a:r>
              <a:rPr lang="cs-CZ" altLang="cs-CZ" sz="2400" i="1">
                <a:solidFill>
                  <a:srgbClr val="002060"/>
                </a:solidFill>
              </a:rPr>
              <a:t>Oxford Exam Trainer.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2018. 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</a:t>
            </a:r>
            <a:r>
              <a:rPr lang="cs-CZ" altLang="cs-CZ" sz="2400">
                <a:solidFill>
                  <a:srgbClr val="002060"/>
                </a:solidFill>
              </a:rPr>
              <a:t>. </a:t>
            </a:r>
            <a:r>
              <a:rPr lang="cs-CZ" altLang="cs-CZ" sz="2400" i="1">
                <a:solidFill>
                  <a:srgbClr val="002060"/>
                </a:solidFill>
              </a:rPr>
              <a:t>English </a:t>
            </a:r>
            <a:r>
              <a:rPr lang="en-US" altLang="cs-CZ" sz="2400" i="1">
                <a:solidFill>
                  <a:srgbClr val="002060"/>
                </a:solidFill>
              </a:rPr>
              <a:t>Grammar in use</a:t>
            </a:r>
            <a:r>
              <a:rPr lang="cs-CZ" altLang="cs-CZ" sz="2400" i="1">
                <a:solidFill>
                  <a:srgbClr val="002060"/>
                </a:solidFill>
              </a:rPr>
              <a:t>. </a:t>
            </a:r>
            <a:r>
              <a:rPr lang="en-US" altLang="cs-CZ" sz="240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>
                <a:solidFill>
                  <a:srgbClr val="002060"/>
                </a:solidFill>
              </a:rPr>
              <a:t>1</a:t>
            </a:r>
            <a:r>
              <a:rPr lang="en-US" altLang="cs-CZ" sz="240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Raymond. </a:t>
            </a:r>
            <a:r>
              <a:rPr lang="en-US" altLang="cs-CZ" sz="2400" i="1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>
                <a:solidFill>
                  <a:srgbClr val="002060"/>
                </a:solidFill>
              </a:rPr>
              <a:t>.</a:t>
            </a:r>
            <a:r>
              <a:rPr lang="en-US" altLang="cs-CZ" sz="240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>
                <a:solidFill>
                  <a:srgbClr val="002060"/>
                </a:solidFill>
              </a:rPr>
              <a:t>Maturita activator</a:t>
            </a:r>
            <a:r>
              <a:rPr lang="cs-CZ" altLang="cs-CZ" sz="2400">
                <a:solidFill>
                  <a:srgbClr val="002060"/>
                </a:solidFill>
              </a:rPr>
              <a:t>. Pearson Education, 2018.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>
                <a:solidFill>
                  <a:srgbClr val="002060"/>
                </a:solidFill>
              </a:rPr>
              <a:t>Time to talk.</a:t>
            </a:r>
            <a:r>
              <a:rPr lang="cs-CZ" altLang="cs-CZ" sz="2400">
                <a:solidFill>
                  <a:srgbClr val="002060"/>
                </a:solidFill>
              </a:rPr>
              <a:t>Polyglot, 2004.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4000" u="sng" dirty="0">
                <a:solidFill>
                  <a:srgbClr val="002060"/>
                </a:solidFill>
              </a:rPr>
              <a:t>Present simple</a:t>
            </a:r>
            <a:endParaRPr lang="cs-CZ" altLang="cs-CZ" sz="4000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0825" y="1600200"/>
            <a:ext cx="8435975" cy="49244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02060"/>
                </a:solidFill>
              </a:rPr>
              <a:t>Generally true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02060"/>
                </a:solidFill>
              </a:rPr>
              <a:t>Every day, week, year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02060"/>
                </a:solidFill>
              </a:rPr>
              <a:t>Always happen</a:t>
            </a:r>
            <a:r>
              <a:rPr lang="cs-CZ" sz="2800" dirty="0">
                <a:solidFill>
                  <a:srgbClr val="002060"/>
                </a:solidFill>
              </a:rPr>
              <a:t>s</a:t>
            </a:r>
            <a:endParaRPr lang="en-US" sz="28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 err="1">
                <a:solidFill>
                  <a:srgbClr val="002060"/>
                </a:solidFill>
              </a:rPr>
              <a:t>eg</a:t>
            </a:r>
            <a:r>
              <a:rPr lang="en-US" sz="2200" dirty="0">
                <a:solidFill>
                  <a:srgbClr val="002060"/>
                </a:solidFill>
              </a:rPr>
              <a:t>. The Earth goes round the Sun.</a:t>
            </a:r>
            <a:endParaRPr lang="cs-CZ" sz="2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dirty="0">
              <a:solidFill>
                <a:srgbClr val="002060"/>
              </a:solidFill>
            </a:endParaRPr>
          </a:p>
        </p:txBody>
      </p:sp>
      <p:pic>
        <p:nvPicPr>
          <p:cNvPr id="5124" name="Obrázek 3" descr="sun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852738"/>
            <a:ext cx="4643437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417614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3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err="1">
                <a:solidFill>
                  <a:srgbClr val="002060"/>
                </a:solidFill>
              </a:rPr>
              <a:t>Present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continuous</a:t>
            </a:r>
            <a:br>
              <a:rPr lang="cs-CZ" u="sng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be (am, are, is) + -</a:t>
            </a:r>
            <a:r>
              <a:rPr lang="en-US" sz="3100" dirty="0" err="1">
                <a:solidFill>
                  <a:srgbClr val="002060"/>
                </a:solidFill>
              </a:rPr>
              <a:t>ing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inversion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isn’t/aren’t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708920"/>
            <a:ext cx="9144000" cy="4149080"/>
          </a:xfrm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en-US" sz="9600" dirty="0">
                <a:solidFill>
                  <a:srgbClr val="FF0000"/>
                </a:solidFill>
              </a:rPr>
              <a:t>am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Am </a:t>
            </a:r>
            <a:r>
              <a:rPr lang="en-US" sz="9600" dirty="0">
                <a:solidFill>
                  <a:srgbClr val="002060"/>
                </a:solidFill>
              </a:rPr>
              <a:t>I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he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she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it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we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they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</a:t>
            </a:r>
            <a:r>
              <a:rPr lang="en-US" sz="9600" dirty="0">
                <a:solidFill>
                  <a:srgbClr val="FF0000"/>
                </a:solidFill>
              </a:rPr>
              <a:t>’m not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0748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4000" u="sng" dirty="0">
                <a:solidFill>
                  <a:srgbClr val="002060"/>
                </a:solidFill>
              </a:rPr>
              <a:t>Present continuous</a:t>
            </a:r>
            <a:endParaRPr lang="cs-CZ" altLang="cs-CZ" sz="4000" u="sng" dirty="0">
              <a:solidFill>
                <a:srgbClr val="002060"/>
              </a:solidFill>
            </a:endParaRP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179388" y="1916113"/>
            <a:ext cx="8507412" cy="4941887"/>
          </a:xfrm>
        </p:spPr>
        <p:txBody>
          <a:bodyPr/>
          <a:lstStyle/>
          <a:p>
            <a:pPr eaLnBrk="1" hangingPunct="1"/>
            <a:r>
              <a:rPr lang="en-US" altLang="cs-CZ" sz="2800" dirty="0">
                <a:solidFill>
                  <a:srgbClr val="002060"/>
                </a:solidFill>
              </a:rPr>
              <a:t>Happening now, at this moment</a:t>
            </a:r>
          </a:p>
          <a:p>
            <a:pPr eaLnBrk="1" hangingPunct="1"/>
            <a:r>
              <a:rPr lang="en-US" altLang="cs-CZ" sz="2800" dirty="0">
                <a:solidFill>
                  <a:srgbClr val="002060"/>
                </a:solidFill>
              </a:rPr>
              <a:t>Happening “around now”</a:t>
            </a:r>
          </a:p>
          <a:p>
            <a:pPr eaLnBrk="1" hangingPunct="1"/>
            <a:r>
              <a:rPr lang="en-US" altLang="cs-CZ" sz="2800" dirty="0">
                <a:solidFill>
                  <a:srgbClr val="002060"/>
                </a:solidFill>
              </a:rPr>
              <a:t>Temporary things</a:t>
            </a:r>
          </a:p>
          <a:p>
            <a:pPr eaLnBrk="1" hangingPunct="1"/>
            <a:r>
              <a:rPr lang="en-US" altLang="cs-CZ" sz="2800" dirty="0">
                <a:solidFill>
                  <a:srgbClr val="002060"/>
                </a:solidFill>
              </a:rPr>
              <a:t>Describing pictures</a:t>
            </a:r>
          </a:p>
          <a:p>
            <a:pPr eaLnBrk="1" hangingPunct="1"/>
            <a:endParaRPr lang="en-US" altLang="cs-CZ" dirty="0">
              <a:solidFill>
                <a:srgbClr val="002060"/>
              </a:solidFill>
            </a:endParaRPr>
          </a:p>
          <a:p>
            <a:pPr eaLnBrk="1" hangingPunct="1"/>
            <a:endParaRPr lang="en-US" altLang="cs-CZ" dirty="0">
              <a:solidFill>
                <a:srgbClr val="002060"/>
              </a:solidFill>
            </a:endParaRPr>
          </a:p>
          <a:p>
            <a:pPr eaLnBrk="1" hangingPunct="1"/>
            <a:endParaRPr lang="en-US" altLang="cs-CZ" dirty="0">
              <a:solidFill>
                <a:srgbClr val="00206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altLang="cs-CZ" sz="2400" dirty="0" err="1">
                <a:solidFill>
                  <a:srgbClr val="002060"/>
                </a:solidFill>
              </a:rPr>
              <a:t>Eg.</a:t>
            </a:r>
            <a:r>
              <a:rPr lang="en-US" altLang="cs-CZ" sz="2400" dirty="0">
                <a:solidFill>
                  <a:srgbClr val="002060"/>
                </a:solidFill>
              </a:rPr>
              <a:t> She is playing </a:t>
            </a:r>
            <a:r>
              <a:rPr lang="cs-CZ" altLang="cs-CZ" sz="2400" dirty="0" err="1">
                <a:solidFill>
                  <a:srgbClr val="002060"/>
                </a:solidFill>
              </a:rPr>
              <a:t>noughts</a:t>
            </a:r>
            <a:r>
              <a:rPr lang="cs-CZ" altLang="cs-CZ" sz="2400" dirty="0">
                <a:solidFill>
                  <a:srgbClr val="002060"/>
                </a:solidFill>
              </a:rPr>
              <a:t> and </a:t>
            </a:r>
            <a:r>
              <a:rPr lang="cs-CZ" altLang="cs-CZ" sz="2400" dirty="0" err="1">
                <a:solidFill>
                  <a:srgbClr val="002060"/>
                </a:solidFill>
              </a:rPr>
              <a:t>crosses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en-US" altLang="cs-CZ" sz="2400" dirty="0">
                <a:solidFill>
                  <a:srgbClr val="002060"/>
                </a:solidFill>
              </a:rPr>
              <a:t>online.</a:t>
            </a:r>
            <a:endParaRPr lang="cs-CZ" altLang="cs-CZ" sz="2400" dirty="0">
              <a:solidFill>
                <a:srgbClr val="002060"/>
              </a:solidFill>
            </a:endParaRPr>
          </a:p>
        </p:txBody>
      </p:sp>
      <p:pic>
        <p:nvPicPr>
          <p:cNvPr id="7172" name="Obrázek 3" descr="je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292600"/>
            <a:ext cx="2781300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425302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179512" y="2564904"/>
            <a:ext cx="8784976" cy="4104456"/>
          </a:xfrm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>
                <a:solidFill>
                  <a:srgbClr val="002060"/>
                </a:solidFill>
              </a:rPr>
              <a:t>I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You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>
                <a:solidFill>
                  <a:srgbClr val="002060"/>
                </a:solidFill>
              </a:rPr>
              <a:t>He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She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It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We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cs-CZ" sz="112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You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r>
              <a:rPr lang="cs-CZ" sz="11200" dirty="0">
                <a:solidFill>
                  <a:srgbClr val="FF0000"/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1200" dirty="0" err="1">
                <a:solidFill>
                  <a:srgbClr val="002060"/>
                </a:solidFill>
              </a:rPr>
              <a:t>They</a:t>
            </a:r>
            <a:r>
              <a:rPr lang="cs-CZ" sz="11200" dirty="0">
                <a:solidFill>
                  <a:srgbClr val="002060"/>
                </a:solidFill>
              </a:rPr>
              <a:t> </a:t>
            </a:r>
            <a:r>
              <a:rPr lang="cs-CZ" sz="11200" dirty="0" err="1">
                <a:solidFill>
                  <a:srgbClr val="002060"/>
                </a:solidFill>
              </a:rPr>
              <a:t>work</a:t>
            </a:r>
            <a:r>
              <a:rPr lang="cs-CZ" sz="11200" dirty="0" err="1">
                <a:solidFill>
                  <a:srgbClr val="FF0000"/>
                </a:solidFill>
              </a:rPr>
              <a:t>ed</a:t>
            </a: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I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you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he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she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 </a:t>
            </a:r>
            <a:r>
              <a:rPr lang="en-US" sz="11200" dirty="0">
                <a:solidFill>
                  <a:srgbClr val="002060"/>
                </a:solidFill>
              </a:rPr>
              <a:t>it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we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</a:t>
            </a:r>
            <a:r>
              <a:rPr lang="en-US" sz="11200" dirty="0">
                <a:solidFill>
                  <a:srgbClr val="002060"/>
                </a:solidFill>
              </a:rPr>
              <a:t> you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FF0000"/>
                </a:solidFill>
              </a:rPr>
              <a:t>Did </a:t>
            </a:r>
            <a:r>
              <a:rPr lang="en-US" sz="11200" dirty="0">
                <a:solidFill>
                  <a:srgbClr val="002060"/>
                </a:solidFill>
              </a:rPr>
              <a:t>they </a:t>
            </a:r>
            <a:r>
              <a:rPr lang="en-US" sz="11200" dirty="0">
                <a:solidFill>
                  <a:srgbClr val="FF0000"/>
                </a:solidFill>
              </a:rPr>
              <a:t>work</a:t>
            </a:r>
            <a:r>
              <a:rPr lang="en-US" sz="112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I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You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He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She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It </a:t>
            </a:r>
            <a:r>
              <a:rPr lang="en-US" sz="11200" dirty="0">
                <a:solidFill>
                  <a:srgbClr val="FF0000"/>
                </a:solidFill>
              </a:rPr>
              <a:t>didn’t </a:t>
            </a:r>
            <a:r>
              <a:rPr lang="en-US" sz="11200" dirty="0">
                <a:solidFill>
                  <a:srgbClr val="002060"/>
                </a:solidFill>
              </a:rPr>
              <a:t>work.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We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You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200" dirty="0">
                <a:solidFill>
                  <a:srgbClr val="002060"/>
                </a:solidFill>
              </a:rPr>
              <a:t>They </a:t>
            </a:r>
            <a:r>
              <a:rPr lang="en-US" sz="11200" dirty="0">
                <a:solidFill>
                  <a:srgbClr val="FF0000"/>
                </a:solidFill>
              </a:rPr>
              <a:t>didn’t</a:t>
            </a:r>
            <a:r>
              <a:rPr lang="en-US" sz="11200" dirty="0">
                <a:solidFill>
                  <a:srgbClr val="002060"/>
                </a:solidFill>
              </a:rPr>
              <a:t> work.</a:t>
            </a:r>
            <a:endParaRPr lang="cs-CZ" sz="112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1200" dirty="0">
              <a:solidFill>
                <a:srgbClr val="002060"/>
              </a:solidFill>
            </a:endParaRPr>
          </a:p>
        </p:txBody>
      </p:sp>
      <p:sp>
        <p:nvSpPr>
          <p:cNvPr id="8195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5038"/>
          </a:xfrm>
        </p:spPr>
        <p:txBody>
          <a:bodyPr/>
          <a:lstStyle/>
          <a:p>
            <a:pPr eaLnBrk="1" hangingPunct="1"/>
            <a:r>
              <a:rPr lang="cs-CZ" altLang="cs-CZ" sz="4000" u="sng" dirty="0">
                <a:solidFill>
                  <a:srgbClr val="002060"/>
                </a:solidFill>
              </a:rPr>
              <a:t>Past </a:t>
            </a:r>
            <a:r>
              <a:rPr lang="cs-CZ" altLang="cs-CZ" sz="4000" u="sng" dirty="0" err="1">
                <a:solidFill>
                  <a:srgbClr val="002060"/>
                </a:solidFill>
              </a:rPr>
              <a:t>simple</a:t>
            </a:r>
            <a:br>
              <a:rPr lang="en-US" altLang="cs-CZ" u="sng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regular –ed/irregular –list p.164</a:t>
            </a:r>
            <a:br>
              <a:rPr lang="en-US" altLang="cs-CZ" sz="2800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Questions did</a:t>
            </a:r>
            <a:br>
              <a:rPr lang="en-US" altLang="cs-CZ" sz="2800" dirty="0">
                <a:solidFill>
                  <a:srgbClr val="002060"/>
                </a:solidFill>
              </a:rPr>
            </a:br>
            <a:r>
              <a:rPr lang="en-US" altLang="cs-CZ" sz="2800" dirty="0">
                <a:solidFill>
                  <a:srgbClr val="002060"/>
                </a:solidFill>
              </a:rPr>
              <a:t>Negative didn’t</a:t>
            </a:r>
            <a:endParaRPr lang="cs-CZ" altLang="cs-CZ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6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>
                <a:solidFill>
                  <a:srgbClr val="002060"/>
                </a:solidFill>
              </a:rPr>
              <a:t>Past </a:t>
            </a:r>
            <a:r>
              <a:rPr lang="cs-CZ" u="sng" dirty="0" err="1">
                <a:solidFill>
                  <a:srgbClr val="002060"/>
                </a:solidFill>
              </a:rPr>
              <a:t>simple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3100" dirty="0">
                <a:solidFill>
                  <a:srgbClr val="002060"/>
                </a:solidFill>
              </a:rPr>
              <a:t>film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cs-CZ" sz="3100" dirty="0" err="1">
                <a:solidFill>
                  <a:srgbClr val="002060"/>
                </a:solidFill>
              </a:rPr>
              <a:t>tick</a:t>
            </a:r>
            <a:r>
              <a:rPr lang="cs-CZ" sz="3100" dirty="0">
                <a:solidFill>
                  <a:srgbClr val="002060"/>
                </a:solidFill>
              </a:rPr>
              <a:t> and go on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4508500"/>
          </a:xfrm>
        </p:spPr>
        <p:txBody>
          <a:bodyPr/>
          <a:lstStyle/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I </a:t>
            </a:r>
            <a:r>
              <a:rPr lang="cs-CZ" altLang="cs-CZ" sz="2800" dirty="0" err="1">
                <a:solidFill>
                  <a:srgbClr val="002060"/>
                </a:solidFill>
              </a:rPr>
              <a:t>woke</a:t>
            </a:r>
            <a:r>
              <a:rPr lang="cs-CZ" altLang="cs-CZ" sz="2800" dirty="0">
                <a:solidFill>
                  <a:srgbClr val="002060"/>
                </a:solidFill>
              </a:rPr>
              <a:t> up.</a:t>
            </a:r>
          </a:p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I </a:t>
            </a:r>
            <a:r>
              <a:rPr lang="cs-CZ" altLang="cs-CZ" sz="2800" dirty="0" err="1">
                <a:solidFill>
                  <a:srgbClr val="002060"/>
                </a:solidFill>
              </a:rPr>
              <a:t>got</a:t>
            </a:r>
            <a:r>
              <a:rPr lang="cs-CZ" altLang="cs-CZ" sz="2800" dirty="0">
                <a:solidFill>
                  <a:srgbClr val="002060"/>
                </a:solidFill>
              </a:rPr>
              <a:t> up.</a:t>
            </a:r>
          </a:p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I had </a:t>
            </a:r>
            <a:r>
              <a:rPr lang="cs-CZ" altLang="cs-CZ" sz="2800" dirty="0" err="1">
                <a:solidFill>
                  <a:srgbClr val="002060"/>
                </a:solidFill>
              </a:rPr>
              <a:t>breakfast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I </a:t>
            </a:r>
            <a:r>
              <a:rPr lang="cs-CZ" altLang="cs-CZ" sz="2800" dirty="0" err="1">
                <a:solidFill>
                  <a:srgbClr val="002060"/>
                </a:solidFill>
              </a:rPr>
              <a:t>brushed</a:t>
            </a:r>
            <a:r>
              <a:rPr lang="cs-CZ" altLang="cs-CZ" sz="2800" dirty="0">
                <a:solidFill>
                  <a:srgbClr val="002060"/>
                </a:solidFill>
              </a:rPr>
              <a:t> my </a:t>
            </a:r>
            <a:r>
              <a:rPr lang="cs-CZ" altLang="cs-CZ" sz="2800" dirty="0" err="1">
                <a:solidFill>
                  <a:srgbClr val="002060"/>
                </a:solidFill>
              </a:rPr>
              <a:t>teeth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I had a </a:t>
            </a:r>
            <a:r>
              <a:rPr lang="cs-CZ" altLang="cs-CZ" sz="2800" dirty="0" err="1">
                <a:solidFill>
                  <a:srgbClr val="002060"/>
                </a:solidFill>
              </a:rPr>
              <a:t>shower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I </a:t>
            </a:r>
            <a:r>
              <a:rPr lang="cs-CZ" altLang="cs-CZ" sz="2800" dirty="0" err="1">
                <a:solidFill>
                  <a:srgbClr val="002060"/>
                </a:solidFill>
              </a:rPr>
              <a:t>got</a:t>
            </a:r>
            <a:r>
              <a:rPr lang="cs-CZ" altLang="cs-CZ" sz="2800" dirty="0">
                <a:solidFill>
                  <a:srgbClr val="002060"/>
                </a:solidFill>
              </a:rPr>
              <a:t> </a:t>
            </a:r>
            <a:r>
              <a:rPr lang="cs-CZ" altLang="cs-CZ" sz="2800" dirty="0" err="1">
                <a:solidFill>
                  <a:srgbClr val="002060"/>
                </a:solidFill>
              </a:rPr>
              <a:t>dressed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I </a:t>
            </a:r>
            <a:r>
              <a:rPr lang="cs-CZ" altLang="cs-CZ" sz="2800" dirty="0" err="1">
                <a:solidFill>
                  <a:srgbClr val="002060"/>
                </a:solidFill>
              </a:rPr>
              <a:t>went</a:t>
            </a:r>
            <a:r>
              <a:rPr lang="cs-CZ" altLang="cs-CZ" sz="2800" dirty="0">
                <a:solidFill>
                  <a:srgbClr val="002060"/>
                </a:solidFill>
              </a:rPr>
              <a:t> to </a:t>
            </a:r>
            <a:r>
              <a:rPr lang="cs-CZ" altLang="cs-CZ" sz="2800" dirty="0" err="1">
                <a:solidFill>
                  <a:srgbClr val="002060"/>
                </a:solidFill>
              </a:rPr>
              <a:t>work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</a:p>
          <a:p>
            <a:pPr eaLnBrk="1" hangingPunct="1">
              <a:buFont typeface="Arial" charset="0"/>
              <a:buNone/>
            </a:pPr>
            <a:endParaRPr lang="cs-CZ" altLang="cs-CZ" i="1" dirty="0">
              <a:solidFill>
                <a:srgbClr val="002060"/>
              </a:solidFill>
            </a:endParaRPr>
          </a:p>
          <a:p>
            <a:pPr eaLnBrk="1" hangingPunct="1"/>
            <a:endParaRPr lang="cs-CZ" altLang="cs-CZ" dirty="0">
              <a:solidFill>
                <a:srgbClr val="002060"/>
              </a:solidFill>
            </a:endParaRPr>
          </a:p>
        </p:txBody>
      </p:sp>
      <p:pic>
        <p:nvPicPr>
          <p:cNvPr id="9220" name="Obrázek 3" descr="kamer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284538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38816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eaLnBrk="1" hangingPunct="1"/>
            <a:r>
              <a:rPr lang="cs-CZ" altLang="cs-CZ" sz="4000" u="sng" dirty="0">
                <a:solidFill>
                  <a:srgbClr val="002060"/>
                </a:solidFill>
              </a:rPr>
              <a:t>Past </a:t>
            </a:r>
            <a:r>
              <a:rPr lang="cs-CZ" altLang="cs-CZ" sz="4000" u="sng" dirty="0" err="1">
                <a:solidFill>
                  <a:srgbClr val="002060"/>
                </a:solidFill>
              </a:rPr>
              <a:t>simple</a:t>
            </a:r>
            <a:br>
              <a:rPr lang="cs-CZ" altLang="cs-CZ" dirty="0">
                <a:solidFill>
                  <a:srgbClr val="002060"/>
                </a:solidFill>
              </a:rPr>
            </a:br>
            <a:endParaRPr lang="cs-CZ" altLang="cs-CZ" dirty="0">
              <a:solidFill>
                <a:srgbClr val="002060"/>
              </a:solidFill>
            </a:endParaRP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4508500"/>
          </a:xfrm>
        </p:spPr>
        <p:txBody>
          <a:bodyPr/>
          <a:lstStyle/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Nemluvím o detailech</a:t>
            </a:r>
          </a:p>
          <a:p>
            <a:pPr eaLnBrk="1" hangingPunct="1"/>
            <a:r>
              <a:rPr lang="cs-CZ" altLang="cs-CZ" sz="2800" dirty="0">
                <a:solidFill>
                  <a:srgbClr val="002060"/>
                </a:solidFill>
              </a:rPr>
              <a:t>Posunuje děj</a:t>
            </a:r>
          </a:p>
          <a:p>
            <a:pPr eaLnBrk="1" hangingPunct="1"/>
            <a:r>
              <a:rPr lang="cs-CZ" altLang="cs-CZ" sz="2800" dirty="0" err="1">
                <a:solidFill>
                  <a:srgbClr val="002060"/>
                </a:solidFill>
              </a:rPr>
              <a:t>Čj</a:t>
            </a:r>
            <a:r>
              <a:rPr lang="cs-CZ" altLang="cs-CZ" sz="2800" dirty="0">
                <a:solidFill>
                  <a:srgbClr val="002060"/>
                </a:solidFill>
              </a:rPr>
              <a:t> – vid dokonavý – např. Zavřel dveře.</a:t>
            </a:r>
          </a:p>
          <a:p>
            <a:pPr eaLnBrk="1" hangingPunct="1"/>
            <a:endParaRPr lang="cs-CZ" alt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74464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2318</Words>
  <Application>Microsoft Office PowerPoint</Application>
  <PresentationFormat>Předvádění na obrazovce (4:3)</PresentationFormat>
  <Paragraphs>611</Paragraphs>
  <Slides>35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8" baseType="lpstr">
      <vt:lpstr>Arial</vt:lpstr>
      <vt:lpstr>Calibri</vt:lpstr>
      <vt:lpstr>Motiv systému Office</vt:lpstr>
      <vt:lpstr>Review of tenses  </vt:lpstr>
      <vt:lpstr>Prezentace aplikace PowerPoint</vt:lpstr>
      <vt:lpstr>Present simple 3rd person singular +s/es Questions – do/does Negative – don’t/doesn’t</vt:lpstr>
      <vt:lpstr>Present simple</vt:lpstr>
      <vt:lpstr>Present continuous be (am, are, is) + -ing Questions – inversion Negative – isn’t/aren’t</vt:lpstr>
      <vt:lpstr>Present continuous</vt:lpstr>
      <vt:lpstr>Past simple regular –ed/irregular –list p.164 Questions did Negative didn’t</vt:lpstr>
      <vt:lpstr>Past simple film tick and go on</vt:lpstr>
      <vt:lpstr>Past simple </vt:lpstr>
      <vt:lpstr>Past continuous was/were + -ing Questinons – inversion Negative – wasn’t/weren’t</vt:lpstr>
      <vt:lpstr>Past continuous pictures staying in the same frame, details</vt:lpstr>
      <vt:lpstr>Past continuous </vt:lpstr>
      <vt:lpstr>Present perfect simple have/has + past participle Questions - inversion Negative – haven’t/hasn’t</vt:lpstr>
      <vt:lpstr>Present perfect simple</vt:lpstr>
      <vt:lpstr>Present perfect simple</vt:lpstr>
      <vt:lpstr>Past simple</vt:lpstr>
      <vt:lpstr>Past simple</vt:lpstr>
      <vt:lpstr>Prezentace aplikace PowerPoint</vt:lpstr>
      <vt:lpstr>Present perfect continuous</vt:lpstr>
      <vt:lpstr>Prezentace aplikace PowerPoint</vt:lpstr>
      <vt:lpstr>Past perfect simple had + past participle (regular –ed, irregular 3rd column) Questions - inversion Negative – hadn´t</vt:lpstr>
      <vt:lpstr>Prezentace aplikace PowerPoint</vt:lpstr>
      <vt:lpstr>Future forms</vt:lpstr>
      <vt:lpstr>Prezentace aplikace PowerPoint</vt:lpstr>
      <vt:lpstr>Future simple will + infinitive Questions – inversion Negative – won´t</vt:lpstr>
      <vt:lpstr>Prezentace aplikace PowerPoint</vt:lpstr>
      <vt:lpstr>Decision on the spot</vt:lpstr>
      <vt:lpstr>Be going to</vt:lpstr>
      <vt:lpstr>Plans</vt:lpstr>
      <vt:lpstr>Predictions</vt:lpstr>
      <vt:lpstr>Present continuous be (am, are, is) + -ing Questions – inversion Negative – isn’t/aren’t</vt:lpstr>
      <vt:lpstr>Prezentace aplikace PowerPoint</vt:lpstr>
      <vt:lpstr>Future continuous will be + -ing Questions – inversion Negative – won´t</vt:lpstr>
      <vt:lpstr>Future continuous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tenses</dc:title>
  <dc:creator>Krejčová Kristýna</dc:creator>
  <cp:lastModifiedBy>Krejčová Kristýna</cp:lastModifiedBy>
  <cp:revision>14</cp:revision>
  <dcterms:created xsi:type="dcterms:W3CDTF">2015-10-06T10:42:15Z</dcterms:created>
  <dcterms:modified xsi:type="dcterms:W3CDTF">2020-11-19T21:26:57Z</dcterms:modified>
</cp:coreProperties>
</file>