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69" r:id="rId15"/>
    <p:sldId id="273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2C3DBD-49F7-4621-BF69-3CF7A7F3ACEB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5A12E-F99E-4871-9CB4-0C06FA90A3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748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>
            <a:extLst>
              <a:ext uri="{FF2B5EF4-FFF2-40B4-BE49-F238E27FC236}">
                <a16:creationId xmlns:a16="http://schemas.microsoft.com/office/drawing/2014/main" id="{1A879531-544F-40AA-A9B6-FF39C6A11C6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>
            <a:extLst>
              <a:ext uri="{FF2B5EF4-FFF2-40B4-BE49-F238E27FC236}">
                <a16:creationId xmlns:a16="http://schemas.microsoft.com/office/drawing/2014/main" id="{47AC7EC1-A8BE-43FF-8814-DEE01DF484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8196" name="Zástupný symbol pro číslo snímku 3">
            <a:extLst>
              <a:ext uri="{FF2B5EF4-FFF2-40B4-BE49-F238E27FC236}">
                <a16:creationId xmlns:a16="http://schemas.microsoft.com/office/drawing/2014/main" id="{36A8D5BD-F0EE-4D5D-B725-D1D87E3517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6D5BCEB-AD41-41A7-B444-348686393B0B}" type="slidenum">
              <a:rPr lang="cs-CZ" altLang="cs-CZ"/>
              <a:pPr/>
              <a:t>15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C401-A49F-427C-A9E3-DDC62EE89B46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0A1D-7A4E-465E-B146-EA0D396138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104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C401-A49F-427C-A9E3-DDC62EE89B46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0A1D-7A4E-465E-B146-EA0D396138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506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C401-A49F-427C-A9E3-DDC62EE89B46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0A1D-7A4E-465E-B146-EA0D396138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4905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C401-A49F-427C-A9E3-DDC62EE89B46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0A1D-7A4E-465E-B146-EA0D396138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2126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C401-A49F-427C-A9E3-DDC62EE89B46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0A1D-7A4E-465E-B146-EA0D396138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0990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C401-A49F-427C-A9E3-DDC62EE89B46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0A1D-7A4E-465E-B146-EA0D396138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271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C401-A49F-427C-A9E3-DDC62EE89B46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0A1D-7A4E-465E-B146-EA0D396138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0156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C401-A49F-427C-A9E3-DDC62EE89B46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0A1D-7A4E-465E-B146-EA0D396138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684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C401-A49F-427C-A9E3-DDC62EE89B46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0A1D-7A4E-465E-B146-EA0D396138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9734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C401-A49F-427C-A9E3-DDC62EE89B46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0A1D-7A4E-465E-B146-EA0D396138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3523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6C401-A49F-427C-A9E3-DDC62EE89B46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0A1D-7A4E-465E-B146-EA0D396138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4547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6C401-A49F-427C-A9E3-DDC62EE89B46}" type="datetimeFigureOut">
              <a:rPr lang="cs-CZ" smtClean="0"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70A1D-7A4E-465E-B146-EA0D396138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3630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cs-CZ" u="sng" dirty="0" err="1">
                <a:solidFill>
                  <a:schemeClr val="tx2"/>
                </a:solidFill>
              </a:rPr>
              <a:t>Future</a:t>
            </a:r>
            <a:r>
              <a:rPr lang="cs-CZ" altLang="cs-CZ" u="sng" dirty="0">
                <a:solidFill>
                  <a:schemeClr val="tx2"/>
                </a:solidFill>
              </a:rPr>
              <a:t> </a:t>
            </a:r>
            <a:r>
              <a:rPr lang="cs-CZ" altLang="cs-CZ" u="sng" dirty="0" err="1">
                <a:solidFill>
                  <a:schemeClr val="tx2"/>
                </a:solidFill>
              </a:rPr>
              <a:t>forms</a:t>
            </a:r>
            <a:endParaRPr lang="cs-CZ" altLang="cs-CZ" u="sng" dirty="0">
              <a:solidFill>
                <a:schemeClr val="tx2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/>
              <a:t>4.ročník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457200" y="530120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sz="2000">
                <a:solidFill>
                  <a:schemeClr val="tx2">
                    <a:lumMod val="60000"/>
                    <a:lumOff val="40000"/>
                  </a:schemeClr>
                </a:solidFill>
              </a:rPr>
              <a:t>Kristýna Krejčová</a:t>
            </a:r>
            <a:endParaRPr lang="cs-CZ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279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83247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cs-CZ" sz="4000" u="sng" dirty="0" err="1">
                <a:solidFill>
                  <a:srgbClr val="002060"/>
                </a:solidFill>
              </a:rPr>
              <a:t>Present</a:t>
            </a:r>
            <a:r>
              <a:rPr lang="cs-CZ" sz="4000" u="sng" dirty="0">
                <a:solidFill>
                  <a:srgbClr val="002060"/>
                </a:solidFill>
              </a:rPr>
              <a:t> </a:t>
            </a:r>
            <a:r>
              <a:rPr lang="cs-CZ" sz="4000" u="sng" dirty="0" err="1">
                <a:solidFill>
                  <a:srgbClr val="002060"/>
                </a:solidFill>
              </a:rPr>
              <a:t>continuous</a:t>
            </a:r>
            <a:r>
              <a:rPr lang="cs-CZ" sz="4000" u="sng" dirty="0">
                <a:solidFill>
                  <a:srgbClr val="002060"/>
                </a:solidFill>
              </a:rPr>
              <a:t>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dirty="0" err="1">
                <a:solidFill>
                  <a:srgbClr val="002060"/>
                </a:solidFill>
              </a:rPr>
              <a:t>Arrangements</a:t>
            </a:r>
            <a:endParaRPr lang="cs-CZ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cs-CZ" dirty="0" err="1">
                <a:solidFill>
                  <a:srgbClr val="002060"/>
                </a:solidFill>
              </a:rPr>
              <a:t>Somebody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else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knows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about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it</a:t>
            </a:r>
            <a:r>
              <a:rPr lang="cs-CZ" dirty="0">
                <a:solidFill>
                  <a:srgbClr val="002060"/>
                </a:solidFill>
              </a:rPr>
              <a:t> as </a:t>
            </a:r>
            <a:r>
              <a:rPr lang="cs-CZ" dirty="0" err="1">
                <a:solidFill>
                  <a:srgbClr val="002060"/>
                </a:solidFill>
              </a:rPr>
              <a:t>well</a:t>
            </a:r>
            <a:r>
              <a:rPr lang="cs-CZ" dirty="0">
                <a:solidFill>
                  <a:srgbClr val="002060"/>
                </a:solidFill>
              </a:rPr>
              <a:t>. </a:t>
            </a:r>
          </a:p>
          <a:p>
            <a:pPr eaLnBrk="1" hangingPunct="1">
              <a:defRPr/>
            </a:pPr>
            <a:r>
              <a:rPr lang="cs-CZ" dirty="0" err="1">
                <a:solidFill>
                  <a:srgbClr val="002060"/>
                </a:solidFill>
              </a:rPr>
              <a:t>You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have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prepared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something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eaLnBrk="1" hangingPunct="1">
              <a:defRPr/>
            </a:pPr>
            <a:r>
              <a:rPr lang="cs-CZ" dirty="0" err="1">
                <a:solidFill>
                  <a:srgbClr val="002060"/>
                </a:solidFill>
              </a:rPr>
              <a:t>You</a:t>
            </a:r>
            <a:r>
              <a:rPr lang="cs-CZ" dirty="0">
                <a:solidFill>
                  <a:srgbClr val="002060"/>
                </a:solidFill>
              </a:rPr>
              <a:t> use </a:t>
            </a:r>
            <a:r>
              <a:rPr lang="cs-CZ" dirty="0" err="1">
                <a:solidFill>
                  <a:srgbClr val="002060"/>
                </a:solidFill>
              </a:rPr>
              <a:t>present</a:t>
            </a:r>
            <a:r>
              <a:rPr lang="cs-CZ" dirty="0">
                <a:solidFill>
                  <a:srgbClr val="002060"/>
                </a:solidFill>
              </a:rPr>
              <a:t> tense in Czech as </a:t>
            </a:r>
            <a:r>
              <a:rPr lang="cs-CZ" dirty="0" err="1">
                <a:solidFill>
                  <a:srgbClr val="002060"/>
                </a:solidFill>
              </a:rPr>
              <a:t>well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eaLnBrk="1" hangingPunct="1">
              <a:defRPr/>
            </a:pPr>
            <a:endParaRPr lang="cs-CZ" dirty="0">
              <a:solidFill>
                <a:srgbClr val="002060"/>
              </a:solidFill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dirty="0">
                <a:solidFill>
                  <a:srgbClr val="002060"/>
                </a:solidFill>
              </a:rPr>
              <a:t>Eg. </a:t>
            </a:r>
            <a:r>
              <a:rPr lang="cs-CZ" sz="3600" dirty="0" err="1">
                <a:solidFill>
                  <a:srgbClr val="002060"/>
                </a:solidFill>
              </a:rPr>
              <a:t>I´m</a:t>
            </a:r>
            <a:r>
              <a:rPr lang="cs-CZ" sz="3600" dirty="0">
                <a:solidFill>
                  <a:srgbClr val="002060"/>
                </a:solidFill>
              </a:rPr>
              <a:t> </a:t>
            </a:r>
            <a:r>
              <a:rPr lang="cs-CZ" sz="3600" dirty="0" err="1">
                <a:solidFill>
                  <a:srgbClr val="002060"/>
                </a:solidFill>
              </a:rPr>
              <a:t>teaching</a:t>
            </a:r>
            <a:r>
              <a:rPr lang="cs-CZ" sz="3600" dirty="0">
                <a:solidFill>
                  <a:srgbClr val="002060"/>
                </a:solidFill>
              </a:rPr>
              <a:t> </a:t>
            </a:r>
            <a:r>
              <a:rPr lang="cs-CZ" sz="3600" dirty="0" err="1">
                <a:solidFill>
                  <a:srgbClr val="002060"/>
                </a:solidFill>
              </a:rPr>
              <a:t>tomorrow</a:t>
            </a:r>
            <a:r>
              <a:rPr lang="cs-CZ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0536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3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 dirty="0" err="1">
                <a:solidFill>
                  <a:srgbClr val="002060"/>
                </a:solidFill>
              </a:rPr>
              <a:t>Future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en-US" u="sng" dirty="0">
                <a:solidFill>
                  <a:srgbClr val="002060"/>
                </a:solidFill>
              </a:rPr>
              <a:t>continuous</a:t>
            </a:r>
            <a:br>
              <a:rPr lang="cs-CZ" b="1" u="sng" dirty="0">
                <a:solidFill>
                  <a:srgbClr val="002060"/>
                </a:solidFill>
              </a:rPr>
            </a:br>
            <a:r>
              <a:rPr lang="cs-CZ" sz="3100" dirty="0" err="1">
                <a:solidFill>
                  <a:srgbClr val="002060"/>
                </a:solidFill>
              </a:rPr>
              <a:t>will</a:t>
            </a:r>
            <a:r>
              <a:rPr lang="cs-CZ" sz="3100" dirty="0">
                <a:solidFill>
                  <a:srgbClr val="002060"/>
                </a:solidFill>
              </a:rPr>
              <a:t> b</a:t>
            </a:r>
            <a:r>
              <a:rPr lang="en-US" sz="3100" dirty="0">
                <a:solidFill>
                  <a:srgbClr val="002060"/>
                </a:solidFill>
              </a:rPr>
              <a:t>e + -</a:t>
            </a:r>
            <a:r>
              <a:rPr lang="en-US" sz="3100" dirty="0" err="1">
                <a:solidFill>
                  <a:srgbClr val="002060"/>
                </a:solidFill>
              </a:rPr>
              <a:t>ing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Q</a:t>
            </a:r>
            <a:r>
              <a:rPr lang="cs-CZ" sz="3100" dirty="0" err="1">
                <a:solidFill>
                  <a:srgbClr val="002060"/>
                </a:solidFill>
              </a:rPr>
              <a:t>uestions</a:t>
            </a:r>
            <a:r>
              <a:rPr lang="cs-CZ" sz="3100" dirty="0">
                <a:solidFill>
                  <a:srgbClr val="002060"/>
                </a:solidFill>
              </a:rPr>
              <a:t> – </a:t>
            </a:r>
            <a:r>
              <a:rPr lang="en-US" sz="3100" dirty="0">
                <a:solidFill>
                  <a:srgbClr val="002060"/>
                </a:solidFill>
              </a:rPr>
              <a:t>inversion</a:t>
            </a:r>
            <a:br>
              <a:rPr lang="en-US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Negative – </a:t>
            </a:r>
            <a:r>
              <a:rPr lang="cs-CZ" sz="3100" dirty="0" err="1">
                <a:solidFill>
                  <a:srgbClr val="002060"/>
                </a:solidFill>
              </a:rPr>
              <a:t>won´t</a:t>
            </a:r>
            <a:endParaRPr lang="cs-CZ" sz="31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708920"/>
            <a:ext cx="9144000" cy="4149080"/>
          </a:xfrm>
        </p:spPr>
        <p:txBody>
          <a:bodyPr numCol="3"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I </a:t>
            </a: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He </a:t>
            </a: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She </a:t>
            </a: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It </a:t>
            </a: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We </a:t>
            </a: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 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They </a:t>
            </a: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I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marL="0" indent="0">
              <a:buNone/>
              <a:defRPr/>
            </a:pP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you</a:t>
            </a:r>
            <a:r>
              <a:rPr lang="cs-CZ" sz="9600" dirty="0">
                <a:solidFill>
                  <a:srgbClr val="00206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he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marL="0" indent="0">
              <a:buNone/>
              <a:defRPr/>
            </a:pP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she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it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we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cs-CZ" sz="9600" dirty="0" err="1">
                <a:solidFill>
                  <a:srgbClr val="FF0000"/>
                </a:solidFill>
              </a:rPr>
              <a:t>Will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they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I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won´t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cs-CZ" sz="9600" dirty="0" err="1">
                <a:solidFill>
                  <a:srgbClr val="FF0000"/>
                </a:solidFill>
              </a:rPr>
              <a:t>won´t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He </a:t>
            </a:r>
            <a:r>
              <a:rPr lang="cs-CZ" sz="9600" dirty="0" err="1">
                <a:solidFill>
                  <a:srgbClr val="FF0000"/>
                </a:solidFill>
              </a:rPr>
              <a:t>won´t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She </a:t>
            </a:r>
            <a:r>
              <a:rPr lang="cs-CZ" sz="9600" dirty="0" err="1">
                <a:solidFill>
                  <a:srgbClr val="FF0000"/>
                </a:solidFill>
              </a:rPr>
              <a:t>won´t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It </a:t>
            </a:r>
            <a:r>
              <a:rPr lang="cs-CZ" sz="9600" dirty="0" err="1">
                <a:solidFill>
                  <a:srgbClr val="FF0000"/>
                </a:solidFill>
              </a:rPr>
              <a:t>won´t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We </a:t>
            </a:r>
            <a:r>
              <a:rPr lang="cs-CZ" sz="9600" dirty="0" err="1">
                <a:solidFill>
                  <a:srgbClr val="FF0000"/>
                </a:solidFill>
              </a:rPr>
              <a:t>won´t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cs-CZ" sz="9600" dirty="0" err="1">
                <a:solidFill>
                  <a:srgbClr val="FF0000"/>
                </a:solidFill>
              </a:rPr>
              <a:t>won´t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en-US" sz="9600" dirty="0">
                <a:solidFill>
                  <a:srgbClr val="002060"/>
                </a:solidFill>
              </a:rPr>
              <a:t>They </a:t>
            </a:r>
            <a:r>
              <a:rPr lang="cs-CZ" sz="9600" dirty="0" err="1">
                <a:solidFill>
                  <a:srgbClr val="FF0000"/>
                </a:solidFill>
              </a:rPr>
              <a:t>won´t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cs-CZ" sz="9600" dirty="0" err="1">
                <a:solidFill>
                  <a:srgbClr val="FF0000"/>
                </a:solidFill>
              </a:rPr>
              <a:t>be</a:t>
            </a:r>
            <a:r>
              <a:rPr lang="cs-CZ" sz="9600" dirty="0">
                <a:solidFill>
                  <a:srgbClr val="FF0000"/>
                </a:solidFill>
              </a:rPr>
              <a:t>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405733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err="1">
                <a:solidFill>
                  <a:schemeClr val="tx2">
                    <a:lumMod val="75000"/>
                  </a:schemeClr>
                </a:solidFill>
              </a:rPr>
              <a:t>Future</a:t>
            </a:r>
            <a:r>
              <a:rPr lang="cs-CZ" u="sng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u="sng" dirty="0" err="1">
                <a:solidFill>
                  <a:schemeClr val="tx2">
                    <a:lumMod val="75000"/>
                  </a:schemeClr>
                </a:solidFill>
              </a:rPr>
              <a:t>continuous</a:t>
            </a:r>
            <a:endParaRPr lang="cs-CZ" u="sng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4525963"/>
          </a:xfrm>
        </p:spPr>
        <p:txBody>
          <a:bodyPr>
            <a:normAutofit fontScale="92500"/>
          </a:bodyPr>
          <a:lstStyle/>
          <a:p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Activities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which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will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be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in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progress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at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a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certain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time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in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future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	eg. </a:t>
            </a:r>
            <a:r>
              <a:rPr lang="cs-CZ" b="1" dirty="0" err="1">
                <a:solidFill>
                  <a:schemeClr val="tx2">
                    <a:lumMod val="75000"/>
                  </a:schemeClr>
                </a:solidFill>
              </a:rPr>
              <a:t>This</a:t>
            </a:r>
            <a:r>
              <a:rPr lang="cs-CZ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b="1" dirty="0" err="1">
                <a:solidFill>
                  <a:schemeClr val="tx2">
                    <a:lumMod val="75000"/>
                  </a:schemeClr>
                </a:solidFill>
              </a:rPr>
              <a:t>time</a:t>
            </a:r>
            <a:r>
              <a:rPr lang="cs-CZ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b="1" dirty="0" err="1">
                <a:solidFill>
                  <a:schemeClr val="tx2">
                    <a:lumMod val="75000"/>
                  </a:schemeClr>
                </a:solidFill>
              </a:rPr>
              <a:t>tomorrow</a:t>
            </a:r>
            <a:r>
              <a:rPr lang="cs-CZ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I‘ll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be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sitting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on a plane.</a:t>
            </a:r>
          </a:p>
          <a:p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Future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events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which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are very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likely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to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happen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	eg.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They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will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be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>
                <a:solidFill>
                  <a:schemeClr val="tx2">
                    <a:lumMod val="75000"/>
                  </a:schemeClr>
                </a:solidFill>
              </a:rPr>
              <a:t>waiting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for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us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at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station.</a:t>
            </a:r>
          </a:p>
          <a:p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Activities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which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happen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as a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routine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	eg.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They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will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be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staying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with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their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family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pPr marL="0" indent="0">
              <a:buNone/>
            </a:pP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		(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they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always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do </a:t>
            </a:r>
            <a:r>
              <a:rPr lang="cs-CZ" dirty="0" err="1">
                <a:solidFill>
                  <a:schemeClr val="tx2">
                    <a:lumMod val="75000"/>
                  </a:schemeClr>
                </a:solidFill>
              </a:rPr>
              <a:t>that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cs-CZ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4297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891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 dirty="0" err="1">
                <a:solidFill>
                  <a:srgbClr val="002060"/>
                </a:solidFill>
              </a:rPr>
              <a:t>Present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simple</a:t>
            </a:r>
            <a:br>
              <a:rPr lang="cs-CZ" u="sng" dirty="0">
                <a:solidFill>
                  <a:srgbClr val="002060"/>
                </a:solidFill>
              </a:rPr>
            </a:br>
            <a:r>
              <a:rPr lang="cs-CZ" sz="3100" dirty="0">
                <a:solidFill>
                  <a:srgbClr val="002060"/>
                </a:solidFill>
              </a:rPr>
              <a:t>3</a:t>
            </a:r>
            <a:r>
              <a:rPr lang="cs-CZ" sz="3100" baseline="30000" dirty="0">
                <a:solidFill>
                  <a:srgbClr val="002060"/>
                </a:solidFill>
              </a:rPr>
              <a:t>rd</a:t>
            </a:r>
            <a:r>
              <a:rPr lang="cs-CZ" sz="3100" dirty="0">
                <a:solidFill>
                  <a:srgbClr val="002060"/>
                </a:solidFill>
              </a:rPr>
              <a:t> person</a:t>
            </a:r>
            <a:r>
              <a:rPr lang="en-US" sz="3100" dirty="0">
                <a:solidFill>
                  <a:srgbClr val="002060"/>
                </a:solidFill>
              </a:rPr>
              <a:t> singular</a:t>
            </a:r>
            <a:r>
              <a:rPr lang="cs-CZ" sz="3100" dirty="0">
                <a:solidFill>
                  <a:srgbClr val="002060"/>
                </a:solidFill>
              </a:rPr>
              <a:t> +s/es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en-US" sz="3100" dirty="0" err="1">
                <a:solidFill>
                  <a:srgbClr val="002060"/>
                </a:solidFill>
              </a:rPr>
              <a:t>Q</a:t>
            </a:r>
            <a:r>
              <a:rPr lang="cs-CZ" sz="3100" dirty="0" err="1">
                <a:solidFill>
                  <a:srgbClr val="002060"/>
                </a:solidFill>
              </a:rPr>
              <a:t>uestions</a:t>
            </a:r>
            <a:r>
              <a:rPr lang="cs-CZ" sz="3100" dirty="0">
                <a:solidFill>
                  <a:srgbClr val="002060"/>
                </a:solidFill>
              </a:rPr>
              <a:t> – </a:t>
            </a:r>
            <a:r>
              <a:rPr lang="en-US" sz="3100" dirty="0">
                <a:solidFill>
                  <a:srgbClr val="002060"/>
                </a:solidFill>
              </a:rPr>
              <a:t>do/does</a:t>
            </a:r>
            <a:br>
              <a:rPr lang="en-US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Negative – don’t/doesn’t</a:t>
            </a:r>
            <a:endParaRPr lang="cs-CZ" sz="31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420888"/>
            <a:ext cx="9144000" cy="4104456"/>
          </a:xfrm>
        </p:spPr>
        <p:txBody>
          <a:bodyPr numCol="3"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solidFill>
                  <a:srgbClr val="002060"/>
                </a:solidFill>
              </a:rPr>
              <a:t>I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 work</a:t>
            </a:r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work</a:t>
            </a:r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work</a:t>
            </a:r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I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you work?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Does </a:t>
            </a:r>
            <a:r>
              <a:rPr lang="en-US" sz="2400" dirty="0">
                <a:solidFill>
                  <a:srgbClr val="002060"/>
                </a:solidFill>
              </a:rPr>
              <a:t>he work?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Does </a:t>
            </a:r>
            <a:r>
              <a:rPr lang="en-US" sz="2400" dirty="0">
                <a:solidFill>
                  <a:srgbClr val="002060"/>
                </a:solidFill>
              </a:rPr>
              <a:t>she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Does </a:t>
            </a:r>
            <a:r>
              <a:rPr lang="en-US" sz="2400" dirty="0">
                <a:solidFill>
                  <a:srgbClr val="002060"/>
                </a:solidFill>
              </a:rPr>
              <a:t>it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we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you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they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 </a:t>
            </a:r>
            <a:r>
              <a:rPr lang="en-US" sz="2400" dirty="0">
                <a:solidFill>
                  <a:srgbClr val="FF0000"/>
                </a:solidFill>
              </a:rPr>
              <a:t>doesn’t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</a:t>
            </a:r>
            <a:r>
              <a:rPr lang="en-US" sz="2400" dirty="0">
                <a:solidFill>
                  <a:srgbClr val="FF0000"/>
                </a:solidFill>
              </a:rPr>
              <a:t>doesn’t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</a:t>
            </a:r>
            <a:r>
              <a:rPr lang="en-US" sz="2400" dirty="0">
                <a:solidFill>
                  <a:srgbClr val="FF0000"/>
                </a:solidFill>
              </a:rPr>
              <a:t>doesn’t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79571339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err="1">
                <a:solidFill>
                  <a:schemeClr val="accent1">
                    <a:lumMod val="50000"/>
                  </a:schemeClr>
                </a:solidFill>
              </a:rPr>
              <a:t>Present</a:t>
            </a:r>
            <a:r>
              <a:rPr lang="cs-CZ" u="sng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u="sng" dirty="0" err="1">
                <a:solidFill>
                  <a:schemeClr val="accent1">
                    <a:lumMod val="50000"/>
                  </a:schemeClr>
                </a:solidFill>
              </a:rPr>
              <a:t>simple</a:t>
            </a:r>
            <a:endParaRPr lang="cs-CZ" u="sng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>
                <a:solidFill>
                  <a:schemeClr val="accent1">
                    <a:lumMod val="50000"/>
                  </a:schemeClr>
                </a:solidFill>
              </a:rPr>
              <a:t>When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>
                <a:solidFill>
                  <a:schemeClr val="accent1">
                    <a:lumMod val="50000"/>
                  </a:schemeClr>
                </a:solidFill>
              </a:rPr>
              <a:t>we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talk </a:t>
            </a:r>
            <a:r>
              <a:rPr lang="cs-CZ" dirty="0" err="1">
                <a:solidFill>
                  <a:schemeClr val="accent1">
                    <a:lumMod val="50000"/>
                  </a:schemeClr>
                </a:solidFill>
              </a:rPr>
              <a:t>about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>
                <a:solidFill>
                  <a:schemeClr val="accent1">
                    <a:lumMod val="50000"/>
                  </a:schemeClr>
                </a:solidFill>
              </a:rPr>
              <a:t>future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>
                <a:solidFill>
                  <a:schemeClr val="accent1">
                    <a:lumMod val="50000"/>
                  </a:schemeClr>
                </a:solidFill>
              </a:rPr>
              <a:t>events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and </a:t>
            </a:r>
            <a:r>
              <a:rPr lang="cs-CZ" dirty="0" err="1">
                <a:solidFill>
                  <a:schemeClr val="accent1">
                    <a:lumMod val="50000"/>
                  </a:schemeClr>
                </a:solidFill>
              </a:rPr>
              <a:t>refer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to </a:t>
            </a:r>
            <a:r>
              <a:rPr lang="cs-CZ" dirty="0" err="1">
                <a:solidFill>
                  <a:schemeClr val="accent1">
                    <a:lumMod val="50000"/>
                  </a:schemeClr>
                </a:solidFill>
              </a:rPr>
              <a:t>timetables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cs-CZ" dirty="0" err="1">
                <a:solidFill>
                  <a:schemeClr val="accent1">
                    <a:lumMod val="50000"/>
                  </a:schemeClr>
                </a:solidFill>
              </a:rPr>
              <a:t>schedules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cs-CZ" dirty="0" err="1">
                <a:solidFill>
                  <a:schemeClr val="accent1">
                    <a:lumMod val="50000"/>
                  </a:schemeClr>
                </a:solidFill>
              </a:rPr>
              <a:t>routines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cs-CZ" dirty="0" err="1">
                <a:solidFill>
                  <a:schemeClr val="accent1">
                    <a:lumMod val="50000"/>
                  </a:schemeClr>
                </a:solidFill>
              </a:rPr>
              <a:t>dates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cs-CZ" dirty="0" err="1">
                <a:solidFill>
                  <a:schemeClr val="accent1">
                    <a:lumMod val="50000"/>
                  </a:schemeClr>
                </a:solidFill>
              </a:rPr>
              <a:t>etc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cs-CZ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Eg. My </a:t>
            </a:r>
            <a:r>
              <a:rPr lang="cs-CZ" dirty="0" err="1">
                <a:solidFill>
                  <a:schemeClr val="accent1">
                    <a:lumMod val="50000"/>
                  </a:schemeClr>
                </a:solidFill>
              </a:rPr>
              <a:t>train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>
                <a:solidFill>
                  <a:schemeClr val="accent1">
                    <a:lumMod val="50000"/>
                  </a:schemeClr>
                </a:solidFill>
              </a:rPr>
              <a:t>tomorrow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>
                <a:solidFill>
                  <a:schemeClr val="accent1">
                    <a:lumMod val="50000"/>
                  </a:schemeClr>
                </a:solidFill>
              </a:rPr>
              <a:t>leaves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err="1">
                <a:solidFill>
                  <a:schemeClr val="accent1">
                    <a:lumMod val="50000"/>
                  </a:schemeClr>
                </a:solidFill>
              </a:rPr>
              <a:t>at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3:30 </a:t>
            </a:r>
            <a:r>
              <a:rPr lang="cs-CZ" dirty="0" err="1">
                <a:solidFill>
                  <a:schemeClr val="accent1">
                    <a:lumMod val="50000"/>
                  </a:schemeClr>
                </a:solidFill>
              </a:rPr>
              <a:t>p.m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44930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>
            <a:extLst>
              <a:ext uri="{FF2B5EF4-FFF2-40B4-BE49-F238E27FC236}">
                <a16:creationId xmlns:a16="http://schemas.microsoft.com/office/drawing/2014/main" id="{C6349220-D215-4E47-BA97-6D4A38425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936625"/>
          </a:xfrm>
        </p:spPr>
        <p:txBody>
          <a:bodyPr/>
          <a:lstStyle/>
          <a:p>
            <a:pPr algn="l"/>
            <a:r>
              <a:rPr lang="cs-CZ" altLang="cs-CZ" sz="320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7171" name="Zástupný symbol pro obsah 2">
            <a:extLst>
              <a:ext uri="{FF2B5EF4-FFF2-40B4-BE49-F238E27FC236}">
                <a16:creationId xmlns:a16="http://schemas.microsoft.com/office/drawing/2014/main" id="{B0190CFB-DF1A-4198-9097-EB0F24EF3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513"/>
            <a:ext cx="8578850" cy="5689600"/>
          </a:xfrm>
        </p:spPr>
        <p:txBody>
          <a:bodyPr/>
          <a:lstStyle/>
          <a:p>
            <a:r>
              <a:rPr lang="cs-CZ" altLang="cs-CZ" sz="2400">
                <a:solidFill>
                  <a:srgbClr val="002060"/>
                </a:solidFill>
              </a:rPr>
              <a:t>OXENDEN, Clive, Christina LATHAM-KOENIG, Paul SELIGSON a Lindsay CLANDFIELD. </a:t>
            </a:r>
            <a:r>
              <a:rPr lang="cs-CZ" altLang="cs-CZ" sz="2400" i="1">
                <a:solidFill>
                  <a:srgbClr val="002060"/>
                </a:solidFill>
              </a:rPr>
              <a:t>New English file 4th edition. </a:t>
            </a:r>
            <a:r>
              <a:rPr lang="cs-CZ" altLang="cs-CZ" sz="2400">
                <a:solidFill>
                  <a:srgbClr val="002060"/>
                </a:solidFill>
              </a:rPr>
              <a:t>Oxford University Press, 2019. 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HEIJMER, Joanna. </a:t>
            </a:r>
            <a:r>
              <a:rPr lang="cs-CZ" altLang="cs-CZ" sz="2400" i="1">
                <a:solidFill>
                  <a:srgbClr val="002060"/>
                </a:solidFill>
              </a:rPr>
              <a:t>Oxford Exam Trainer. </a:t>
            </a:r>
            <a:r>
              <a:rPr lang="cs-CZ" altLang="cs-CZ" sz="2400">
                <a:solidFill>
                  <a:srgbClr val="002060"/>
                </a:solidFill>
              </a:rPr>
              <a:t>Oxford University Press, 2018. </a:t>
            </a:r>
          </a:p>
          <a:p>
            <a:r>
              <a:rPr lang="en-US" altLang="cs-CZ" sz="2400">
                <a:solidFill>
                  <a:srgbClr val="002060"/>
                </a:solidFill>
              </a:rPr>
              <a:t>MURPHY, Raymond</a:t>
            </a:r>
            <a:r>
              <a:rPr lang="cs-CZ" altLang="cs-CZ" sz="2400">
                <a:solidFill>
                  <a:srgbClr val="002060"/>
                </a:solidFill>
              </a:rPr>
              <a:t>. </a:t>
            </a:r>
            <a:r>
              <a:rPr lang="cs-CZ" altLang="cs-CZ" sz="2400" i="1">
                <a:solidFill>
                  <a:srgbClr val="002060"/>
                </a:solidFill>
              </a:rPr>
              <a:t>English </a:t>
            </a:r>
            <a:r>
              <a:rPr lang="en-US" altLang="cs-CZ" sz="2400" i="1">
                <a:solidFill>
                  <a:srgbClr val="002060"/>
                </a:solidFill>
              </a:rPr>
              <a:t>Grammar in use</a:t>
            </a:r>
            <a:r>
              <a:rPr lang="cs-CZ" altLang="cs-CZ" sz="2400" i="1">
                <a:solidFill>
                  <a:srgbClr val="002060"/>
                </a:solidFill>
              </a:rPr>
              <a:t>. </a:t>
            </a:r>
            <a:r>
              <a:rPr lang="en-US" altLang="cs-CZ" sz="2400">
                <a:solidFill>
                  <a:srgbClr val="002060"/>
                </a:solidFill>
              </a:rPr>
              <a:t>Cambridge University Press, 20</a:t>
            </a:r>
            <a:r>
              <a:rPr lang="cs-CZ" altLang="cs-CZ" sz="2400">
                <a:solidFill>
                  <a:srgbClr val="002060"/>
                </a:solidFill>
              </a:rPr>
              <a:t>1</a:t>
            </a:r>
            <a:r>
              <a:rPr lang="en-US" altLang="cs-CZ" sz="2400">
                <a:solidFill>
                  <a:srgbClr val="002060"/>
                </a:solidFill>
              </a:rPr>
              <a:t>9.</a:t>
            </a:r>
          </a:p>
          <a:p>
            <a:r>
              <a:rPr lang="en-US" altLang="cs-CZ" sz="2400">
                <a:solidFill>
                  <a:srgbClr val="002060"/>
                </a:solidFill>
              </a:rPr>
              <a:t>MURPHY, Raymond. </a:t>
            </a:r>
            <a:r>
              <a:rPr lang="en-US" altLang="cs-CZ" sz="2400" i="1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>
                <a:solidFill>
                  <a:srgbClr val="002060"/>
                </a:solidFill>
              </a:rPr>
              <a:t>.</a:t>
            </a:r>
            <a:r>
              <a:rPr lang="en-US" altLang="cs-CZ" sz="240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>
                <a:solidFill>
                  <a:srgbClr val="002060"/>
                </a:solidFill>
              </a:rPr>
              <a:t>Maturita activator</a:t>
            </a:r>
            <a:r>
              <a:rPr lang="cs-CZ" altLang="cs-CZ" sz="2400">
                <a:solidFill>
                  <a:srgbClr val="002060"/>
                </a:solidFill>
              </a:rPr>
              <a:t>. Pearson Education, 2018. 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>
                <a:solidFill>
                  <a:srgbClr val="002060"/>
                </a:solidFill>
              </a:rPr>
              <a:t>Time to talk.</a:t>
            </a:r>
            <a:r>
              <a:rPr lang="cs-CZ" altLang="cs-CZ" sz="2400">
                <a:solidFill>
                  <a:srgbClr val="002060"/>
                </a:solidFill>
              </a:rPr>
              <a:t>Polyglot, 2004.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6192838"/>
          </a:xfrm>
        </p:spPr>
        <p:txBody>
          <a:bodyPr>
            <a:normAutofit/>
          </a:bodyPr>
          <a:lstStyle/>
          <a:p>
            <a:pPr marL="0" indent="0" eaLnBrk="1" fontAlgn="t" hangingPunct="1">
              <a:buFont typeface="Arial" charset="0"/>
              <a:buNone/>
              <a:defRPr/>
            </a:pPr>
            <a:r>
              <a:rPr lang="cs-CZ" sz="3600" u="sng" dirty="0" err="1">
                <a:solidFill>
                  <a:srgbClr val="002060"/>
                </a:solidFill>
              </a:rPr>
              <a:t>Future</a:t>
            </a:r>
            <a:r>
              <a:rPr lang="cs-CZ" sz="3600" u="sng" dirty="0">
                <a:solidFill>
                  <a:srgbClr val="002060"/>
                </a:solidFill>
              </a:rPr>
              <a:t> </a:t>
            </a:r>
            <a:r>
              <a:rPr lang="cs-CZ" sz="3600" u="sng" dirty="0" err="1">
                <a:solidFill>
                  <a:srgbClr val="002060"/>
                </a:solidFill>
              </a:rPr>
              <a:t>simple</a:t>
            </a:r>
            <a:endParaRPr lang="cs-CZ" sz="3600" u="sng" dirty="0">
              <a:solidFill>
                <a:srgbClr val="002060"/>
              </a:solidFill>
            </a:endParaRPr>
          </a:p>
          <a:p>
            <a:pPr eaLnBrk="1" fontAlgn="t" hangingPunct="1">
              <a:defRPr/>
            </a:pPr>
            <a:r>
              <a:rPr lang="cs-CZ" sz="2800" dirty="0">
                <a:solidFill>
                  <a:srgbClr val="002060"/>
                </a:solidFill>
              </a:rPr>
              <a:t>Instant </a:t>
            </a:r>
            <a:r>
              <a:rPr lang="cs-CZ" sz="2800" dirty="0" err="1">
                <a:solidFill>
                  <a:srgbClr val="002060"/>
                </a:solidFill>
              </a:rPr>
              <a:t>decision</a:t>
            </a:r>
            <a:endParaRPr lang="cs-CZ" sz="2800" dirty="0">
              <a:solidFill>
                <a:srgbClr val="002060"/>
              </a:solidFill>
            </a:endParaRPr>
          </a:p>
          <a:p>
            <a:pPr eaLnBrk="1" fontAlgn="t" hangingPunct="1">
              <a:defRPr/>
            </a:pPr>
            <a:r>
              <a:rPr lang="cs-CZ" sz="2800" dirty="0" err="1">
                <a:solidFill>
                  <a:srgbClr val="002060"/>
                </a:solidFill>
              </a:rPr>
              <a:t>Offers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</a:p>
          <a:p>
            <a:pPr eaLnBrk="1" fontAlgn="t" hangingPunct="1">
              <a:defRPr/>
            </a:pPr>
            <a:r>
              <a:rPr lang="cs-CZ" sz="2800" dirty="0" err="1">
                <a:solidFill>
                  <a:srgbClr val="002060"/>
                </a:solidFill>
              </a:rPr>
              <a:t>Promises</a:t>
            </a:r>
            <a:endParaRPr lang="cs-CZ" sz="2800" dirty="0">
              <a:solidFill>
                <a:srgbClr val="002060"/>
              </a:solidFill>
            </a:endParaRPr>
          </a:p>
          <a:p>
            <a:pPr eaLnBrk="1" fontAlgn="t" hangingPunct="1">
              <a:defRPr/>
            </a:pPr>
            <a:r>
              <a:rPr lang="cs-CZ" sz="2800" dirty="0" err="1">
                <a:solidFill>
                  <a:srgbClr val="002060"/>
                </a:solidFill>
              </a:rPr>
              <a:t>Predictions</a:t>
            </a:r>
            <a:endParaRPr lang="cs-CZ" sz="2800" dirty="0">
              <a:solidFill>
                <a:srgbClr val="002060"/>
              </a:solidFill>
            </a:endParaRPr>
          </a:p>
          <a:p>
            <a:pPr marL="0" indent="0" eaLnBrk="1" fontAlgn="t" hangingPunct="1">
              <a:buFont typeface="Arial" charset="0"/>
              <a:buNone/>
              <a:defRPr/>
            </a:pPr>
            <a:r>
              <a:rPr lang="cs-CZ" sz="3600" u="sng" dirty="0" err="1">
                <a:solidFill>
                  <a:srgbClr val="002060"/>
                </a:solidFill>
              </a:rPr>
              <a:t>Be</a:t>
            </a:r>
            <a:r>
              <a:rPr lang="cs-CZ" sz="3600" u="sng" dirty="0">
                <a:solidFill>
                  <a:srgbClr val="002060"/>
                </a:solidFill>
              </a:rPr>
              <a:t> </a:t>
            </a:r>
            <a:r>
              <a:rPr lang="cs-CZ" sz="3600" u="sng" dirty="0" err="1">
                <a:solidFill>
                  <a:srgbClr val="002060"/>
                </a:solidFill>
              </a:rPr>
              <a:t>going</a:t>
            </a:r>
            <a:r>
              <a:rPr lang="cs-CZ" sz="3600" u="sng" dirty="0">
                <a:solidFill>
                  <a:srgbClr val="002060"/>
                </a:solidFill>
              </a:rPr>
              <a:t> to</a:t>
            </a:r>
          </a:p>
          <a:p>
            <a:pPr eaLnBrk="1" fontAlgn="t" hangingPunct="1">
              <a:defRPr/>
            </a:pPr>
            <a:r>
              <a:rPr lang="cs-CZ" sz="2800" dirty="0" err="1">
                <a:solidFill>
                  <a:srgbClr val="002060"/>
                </a:solidFill>
              </a:rPr>
              <a:t>Plans</a:t>
            </a:r>
            <a:r>
              <a:rPr lang="cs-CZ" sz="2800" dirty="0">
                <a:solidFill>
                  <a:srgbClr val="002060"/>
                </a:solidFill>
              </a:rPr>
              <a:t> + </a:t>
            </a:r>
            <a:r>
              <a:rPr lang="cs-CZ" sz="2800" dirty="0" err="1">
                <a:solidFill>
                  <a:srgbClr val="002060"/>
                </a:solidFill>
              </a:rPr>
              <a:t>intentions</a:t>
            </a:r>
            <a:endParaRPr lang="cs-CZ" sz="2800" dirty="0">
              <a:solidFill>
                <a:srgbClr val="002060"/>
              </a:solidFill>
            </a:endParaRPr>
          </a:p>
          <a:p>
            <a:pPr eaLnBrk="1" fontAlgn="t" hangingPunct="1">
              <a:defRPr/>
            </a:pPr>
            <a:r>
              <a:rPr lang="cs-CZ" sz="2800" dirty="0" err="1">
                <a:solidFill>
                  <a:srgbClr val="002060"/>
                </a:solidFill>
              </a:rPr>
              <a:t>Predictions</a:t>
            </a:r>
            <a:endParaRPr lang="cs-CZ" sz="2800" dirty="0">
              <a:solidFill>
                <a:srgbClr val="002060"/>
              </a:solidFill>
            </a:endParaRPr>
          </a:p>
          <a:p>
            <a:pPr marL="0" indent="0" eaLnBrk="1" fontAlgn="t" hangingPunct="1">
              <a:buFont typeface="Arial" charset="0"/>
              <a:buNone/>
              <a:defRPr/>
            </a:pPr>
            <a:r>
              <a:rPr lang="cs-CZ" sz="3600" u="sng" dirty="0" err="1">
                <a:solidFill>
                  <a:srgbClr val="002060"/>
                </a:solidFill>
              </a:rPr>
              <a:t>Present</a:t>
            </a:r>
            <a:r>
              <a:rPr lang="cs-CZ" sz="3600" u="sng" dirty="0">
                <a:solidFill>
                  <a:srgbClr val="002060"/>
                </a:solidFill>
              </a:rPr>
              <a:t> </a:t>
            </a:r>
            <a:r>
              <a:rPr lang="cs-CZ" sz="3600" u="sng" dirty="0" err="1">
                <a:solidFill>
                  <a:srgbClr val="002060"/>
                </a:solidFill>
              </a:rPr>
              <a:t>continuous</a:t>
            </a:r>
            <a:endParaRPr lang="cs-CZ" sz="3600" u="sng" dirty="0">
              <a:solidFill>
                <a:srgbClr val="002060"/>
              </a:solidFill>
            </a:endParaRPr>
          </a:p>
          <a:p>
            <a:pPr eaLnBrk="1" fontAlgn="t" hangingPunct="1">
              <a:defRPr/>
            </a:pPr>
            <a:r>
              <a:rPr lang="cs-CZ" sz="2800" dirty="0" err="1">
                <a:solidFill>
                  <a:srgbClr val="002060"/>
                </a:solidFill>
              </a:rPr>
              <a:t>arrangements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869488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891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900" u="sng" dirty="0" err="1">
                <a:solidFill>
                  <a:srgbClr val="002060"/>
                </a:solidFill>
              </a:rPr>
              <a:t>Future</a:t>
            </a:r>
            <a:r>
              <a:rPr lang="cs-CZ" sz="4900" u="sng" dirty="0">
                <a:solidFill>
                  <a:srgbClr val="002060"/>
                </a:solidFill>
              </a:rPr>
              <a:t> </a:t>
            </a:r>
            <a:r>
              <a:rPr lang="cs-CZ" sz="4900" u="sng" dirty="0" err="1">
                <a:solidFill>
                  <a:srgbClr val="002060"/>
                </a:solidFill>
              </a:rPr>
              <a:t>simple</a:t>
            </a:r>
            <a:br>
              <a:rPr lang="cs-CZ" b="1" u="sng" dirty="0">
                <a:solidFill>
                  <a:srgbClr val="002060"/>
                </a:solidFill>
              </a:rPr>
            </a:br>
            <a:r>
              <a:rPr lang="cs-CZ" sz="3100" dirty="0" err="1">
                <a:solidFill>
                  <a:srgbClr val="002060"/>
                </a:solidFill>
              </a:rPr>
              <a:t>will</a:t>
            </a:r>
            <a:r>
              <a:rPr lang="cs-CZ" sz="3100" dirty="0">
                <a:solidFill>
                  <a:srgbClr val="002060"/>
                </a:solidFill>
              </a:rPr>
              <a:t> + infinitive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en-US" sz="3100" dirty="0" err="1">
                <a:solidFill>
                  <a:srgbClr val="002060"/>
                </a:solidFill>
              </a:rPr>
              <a:t>Q</a:t>
            </a:r>
            <a:r>
              <a:rPr lang="cs-CZ" sz="3100" dirty="0" err="1">
                <a:solidFill>
                  <a:srgbClr val="002060"/>
                </a:solidFill>
              </a:rPr>
              <a:t>uestions</a:t>
            </a:r>
            <a:r>
              <a:rPr lang="cs-CZ" sz="3100" dirty="0">
                <a:solidFill>
                  <a:srgbClr val="002060"/>
                </a:solidFill>
              </a:rPr>
              <a:t> – </a:t>
            </a:r>
            <a:r>
              <a:rPr lang="cs-CZ" sz="3100" dirty="0" err="1">
                <a:solidFill>
                  <a:srgbClr val="002060"/>
                </a:solidFill>
              </a:rPr>
              <a:t>inversion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Negative – </a:t>
            </a:r>
            <a:r>
              <a:rPr lang="cs-CZ" sz="3100" dirty="0" err="1">
                <a:solidFill>
                  <a:srgbClr val="002060"/>
                </a:solidFill>
              </a:rPr>
              <a:t>won</a:t>
            </a:r>
            <a:r>
              <a:rPr lang="cs-CZ" sz="3100" dirty="0">
                <a:solidFill>
                  <a:srgbClr val="002060"/>
                </a:solidFill>
              </a:rPr>
              <a:t>´t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420888"/>
            <a:ext cx="9144000" cy="4104456"/>
          </a:xfrm>
        </p:spPr>
        <p:txBody>
          <a:bodyPr numCol="3"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>
                <a:solidFill>
                  <a:srgbClr val="002060"/>
                </a:solidFill>
              </a:rPr>
              <a:t>I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</a:t>
            </a: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I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you work?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he work?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she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it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we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you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err="1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they work?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</a:t>
            </a:r>
            <a:r>
              <a:rPr lang="cs-CZ" sz="2400" dirty="0">
                <a:solidFill>
                  <a:srgbClr val="FF0000"/>
                </a:solidFill>
              </a:rPr>
              <a:t>w</a:t>
            </a:r>
            <a:r>
              <a:rPr lang="en-US" sz="2400" dirty="0" err="1">
                <a:solidFill>
                  <a:srgbClr val="FF0000"/>
                </a:solidFill>
              </a:rPr>
              <a:t>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31993172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388" y="404813"/>
            <a:ext cx="8785225" cy="5976937"/>
          </a:xfrm>
        </p:spPr>
        <p:txBody>
          <a:bodyPr>
            <a:normAutofit lnSpcReduction="10000"/>
          </a:bodyPr>
          <a:lstStyle/>
          <a:p>
            <a:pPr marL="0" indent="0" eaLnBrk="1" fontAlgn="t" hangingPunct="1">
              <a:buFont typeface="Arial" charset="0"/>
              <a:buNone/>
              <a:defRPr/>
            </a:pPr>
            <a:r>
              <a:rPr lang="cs-CZ" sz="4400" u="sng" dirty="0" err="1">
                <a:solidFill>
                  <a:srgbClr val="002060"/>
                </a:solidFill>
              </a:rPr>
              <a:t>Future</a:t>
            </a:r>
            <a:r>
              <a:rPr lang="cs-CZ" sz="4400" u="sng" dirty="0">
                <a:solidFill>
                  <a:srgbClr val="002060"/>
                </a:solidFill>
              </a:rPr>
              <a:t> </a:t>
            </a:r>
            <a:r>
              <a:rPr lang="cs-CZ" sz="4400" u="sng" dirty="0" err="1">
                <a:solidFill>
                  <a:srgbClr val="002060"/>
                </a:solidFill>
              </a:rPr>
              <a:t>simple</a:t>
            </a:r>
            <a:endParaRPr lang="cs-CZ" sz="4400" u="sng" dirty="0">
              <a:solidFill>
                <a:srgbClr val="002060"/>
              </a:solidFill>
            </a:endParaRPr>
          </a:p>
          <a:p>
            <a:pPr eaLnBrk="1" fontAlgn="t" hangingPunct="1">
              <a:defRPr/>
            </a:pPr>
            <a:r>
              <a:rPr lang="cs-CZ" u="sng" dirty="0">
                <a:solidFill>
                  <a:srgbClr val="002060"/>
                </a:solidFill>
              </a:rPr>
              <a:t>Instant </a:t>
            </a:r>
            <a:r>
              <a:rPr lang="cs-CZ" u="sng" dirty="0" err="1">
                <a:solidFill>
                  <a:srgbClr val="002060"/>
                </a:solidFill>
              </a:rPr>
              <a:t>decision</a:t>
            </a:r>
            <a:endParaRPr lang="cs-CZ" u="sng" dirty="0">
              <a:solidFill>
                <a:srgbClr val="002060"/>
              </a:solidFill>
            </a:endParaRPr>
          </a:p>
          <a:p>
            <a:pPr marL="0" indent="0" eaLnBrk="1" fontAlgn="t" hangingPunct="1">
              <a:buFont typeface="Arial" charset="0"/>
              <a:buNone/>
              <a:defRPr/>
            </a:pPr>
            <a:r>
              <a:rPr lang="cs-CZ" altLang="cs-CZ" dirty="0">
                <a:solidFill>
                  <a:srgbClr val="002060"/>
                </a:solidFill>
              </a:rPr>
              <a:t>	I </a:t>
            </a:r>
            <a:r>
              <a:rPr lang="cs-CZ" altLang="cs-CZ" dirty="0" err="1">
                <a:solidFill>
                  <a:srgbClr val="002060"/>
                </a:solidFill>
              </a:rPr>
              <a:t>will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have</a:t>
            </a:r>
            <a:r>
              <a:rPr lang="cs-CZ" altLang="cs-CZ" dirty="0">
                <a:solidFill>
                  <a:srgbClr val="002060"/>
                </a:solidFill>
              </a:rPr>
              <a:t> a party.</a:t>
            </a:r>
            <a:endParaRPr lang="cs-CZ" dirty="0">
              <a:solidFill>
                <a:srgbClr val="002060"/>
              </a:solidFill>
            </a:endParaRPr>
          </a:p>
          <a:p>
            <a:pPr eaLnBrk="1" fontAlgn="t" hangingPunct="1">
              <a:defRPr/>
            </a:pPr>
            <a:r>
              <a:rPr lang="cs-CZ" u="sng" dirty="0" err="1">
                <a:solidFill>
                  <a:srgbClr val="002060"/>
                </a:solidFill>
              </a:rPr>
              <a:t>Offers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</a:p>
          <a:p>
            <a:pPr marL="0" indent="0" eaLnBrk="1" fontAlgn="t" hangingPunct="1">
              <a:buFont typeface="Arial" charset="0"/>
              <a:buNone/>
              <a:defRPr/>
            </a:pPr>
            <a:r>
              <a:rPr lang="cs-CZ" dirty="0">
                <a:solidFill>
                  <a:srgbClr val="002060"/>
                </a:solidFill>
              </a:rPr>
              <a:t>	I </a:t>
            </a:r>
            <a:r>
              <a:rPr lang="cs-CZ" dirty="0" err="1">
                <a:solidFill>
                  <a:srgbClr val="002060"/>
                </a:solidFill>
              </a:rPr>
              <a:t>will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carry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bag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for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you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0" indent="0" eaLnBrk="1" fontAlgn="t" hangingPunct="1">
              <a:buFont typeface="Arial" charset="0"/>
              <a:buNone/>
              <a:defRPr/>
            </a:pPr>
            <a:r>
              <a:rPr lang="cs-CZ" altLang="cs-CZ" dirty="0">
                <a:solidFill>
                  <a:srgbClr val="002060"/>
                </a:solidFill>
              </a:rPr>
              <a:t>	</a:t>
            </a:r>
            <a:r>
              <a:rPr lang="cs-CZ" altLang="cs-CZ" dirty="0" err="1">
                <a:solidFill>
                  <a:srgbClr val="002060"/>
                </a:solidFill>
              </a:rPr>
              <a:t>Shall</a:t>
            </a:r>
            <a:r>
              <a:rPr lang="cs-CZ" altLang="cs-CZ" dirty="0">
                <a:solidFill>
                  <a:srgbClr val="002060"/>
                </a:solidFill>
              </a:rPr>
              <a:t> I open </a:t>
            </a:r>
            <a:r>
              <a:rPr lang="cs-CZ" altLang="cs-CZ" dirty="0" err="1">
                <a:solidFill>
                  <a:srgbClr val="002060"/>
                </a:solidFill>
              </a:rPr>
              <a:t>the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window</a:t>
            </a:r>
            <a:r>
              <a:rPr lang="cs-CZ" altLang="cs-CZ" dirty="0">
                <a:solidFill>
                  <a:srgbClr val="002060"/>
                </a:solidFill>
              </a:rPr>
              <a:t>?  </a:t>
            </a:r>
            <a:r>
              <a:rPr lang="cs-CZ" altLang="cs-CZ" sz="2600" dirty="0">
                <a:solidFill>
                  <a:srgbClr val="002060"/>
                </a:solidFill>
              </a:rPr>
              <a:t>(1st per. </a:t>
            </a:r>
            <a:r>
              <a:rPr lang="cs-CZ" altLang="cs-CZ" sz="2600" dirty="0" err="1">
                <a:solidFill>
                  <a:srgbClr val="002060"/>
                </a:solidFill>
              </a:rPr>
              <a:t>question</a:t>
            </a:r>
            <a:r>
              <a:rPr lang="cs-CZ" altLang="cs-CZ" sz="2600" dirty="0">
                <a:solidFill>
                  <a:srgbClr val="002060"/>
                </a:solidFill>
              </a:rPr>
              <a:t> -</a:t>
            </a:r>
            <a:r>
              <a:rPr lang="cs-CZ" altLang="cs-CZ" sz="2600" dirty="0" err="1">
                <a:solidFill>
                  <a:srgbClr val="002060"/>
                </a:solidFill>
              </a:rPr>
              <a:t>Shall</a:t>
            </a:r>
            <a:r>
              <a:rPr lang="cs-CZ" altLang="cs-CZ" sz="2600" dirty="0">
                <a:solidFill>
                  <a:srgbClr val="002060"/>
                </a:solidFill>
              </a:rPr>
              <a:t>)</a:t>
            </a:r>
            <a:endParaRPr lang="cs-CZ" dirty="0">
              <a:solidFill>
                <a:srgbClr val="002060"/>
              </a:solidFill>
            </a:endParaRPr>
          </a:p>
          <a:p>
            <a:pPr eaLnBrk="1" fontAlgn="t" hangingPunct="1">
              <a:defRPr/>
            </a:pPr>
            <a:r>
              <a:rPr lang="cs-CZ" u="sng" dirty="0" err="1">
                <a:solidFill>
                  <a:srgbClr val="002060"/>
                </a:solidFill>
              </a:rPr>
              <a:t>Promises</a:t>
            </a:r>
            <a:endParaRPr lang="cs-CZ" u="sng" dirty="0">
              <a:solidFill>
                <a:srgbClr val="002060"/>
              </a:solidFill>
            </a:endParaRPr>
          </a:p>
          <a:p>
            <a:pPr marL="0" indent="0" eaLnBrk="1" fontAlgn="t" hangingPunct="1">
              <a:buFont typeface="Arial" charset="0"/>
              <a:buNone/>
              <a:defRPr/>
            </a:pPr>
            <a:r>
              <a:rPr lang="cs-CZ" altLang="cs-CZ" dirty="0">
                <a:solidFill>
                  <a:srgbClr val="002060"/>
                </a:solidFill>
              </a:rPr>
              <a:t>	I </a:t>
            </a:r>
            <a:r>
              <a:rPr lang="cs-CZ" altLang="cs-CZ" dirty="0" err="1">
                <a:solidFill>
                  <a:srgbClr val="002060"/>
                </a:solidFill>
              </a:rPr>
              <a:t>will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never</a:t>
            </a:r>
            <a:r>
              <a:rPr lang="cs-CZ" altLang="cs-CZ" dirty="0">
                <a:solidFill>
                  <a:srgbClr val="002060"/>
                </a:solidFill>
              </a:rPr>
              <a:t> do </a:t>
            </a:r>
            <a:r>
              <a:rPr lang="cs-CZ" altLang="cs-CZ" dirty="0" err="1">
                <a:solidFill>
                  <a:srgbClr val="002060"/>
                </a:solidFill>
              </a:rPr>
              <a:t>it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err="1">
                <a:solidFill>
                  <a:srgbClr val="002060"/>
                </a:solidFill>
              </a:rPr>
              <a:t>again</a:t>
            </a:r>
            <a:r>
              <a:rPr lang="cs-CZ" altLang="cs-CZ" dirty="0">
                <a:solidFill>
                  <a:srgbClr val="002060"/>
                </a:solidFill>
              </a:rPr>
              <a:t>.</a:t>
            </a:r>
            <a:endParaRPr lang="cs-CZ" u="sng" dirty="0">
              <a:solidFill>
                <a:srgbClr val="002060"/>
              </a:solidFill>
            </a:endParaRPr>
          </a:p>
          <a:p>
            <a:pPr eaLnBrk="1" fontAlgn="t" hangingPunct="1">
              <a:defRPr/>
            </a:pPr>
            <a:r>
              <a:rPr lang="cs-CZ" u="sng" dirty="0" err="1">
                <a:solidFill>
                  <a:srgbClr val="002060"/>
                </a:solidFill>
              </a:rPr>
              <a:t>Predictions</a:t>
            </a:r>
            <a:endParaRPr lang="cs-CZ" u="sng" dirty="0">
              <a:solidFill>
                <a:srgbClr val="002060"/>
              </a:solidFill>
            </a:endParaRPr>
          </a:p>
          <a:p>
            <a:pPr marL="0" indent="0" eaLnBrk="1" fontAlgn="t" hangingPunct="1">
              <a:buFont typeface="Arial" charset="0"/>
              <a:buNone/>
              <a:defRPr/>
            </a:pPr>
            <a:r>
              <a:rPr lang="cs-CZ" dirty="0">
                <a:solidFill>
                  <a:srgbClr val="002060"/>
                </a:solidFill>
              </a:rPr>
              <a:t>	</a:t>
            </a:r>
            <a:r>
              <a:rPr lang="cs-CZ" dirty="0" err="1">
                <a:solidFill>
                  <a:srgbClr val="002060"/>
                </a:solidFill>
              </a:rPr>
              <a:t>You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will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like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it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there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eaLnBrk="1" hangingPunct="1"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8625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u="sng" dirty="0" err="1">
                <a:solidFill>
                  <a:srgbClr val="002060"/>
                </a:solidFill>
              </a:rPr>
              <a:t>Decision</a:t>
            </a:r>
            <a:r>
              <a:rPr lang="cs-CZ" altLang="cs-CZ" u="sng" dirty="0">
                <a:solidFill>
                  <a:srgbClr val="002060"/>
                </a:solidFill>
              </a:rPr>
              <a:t> on </a:t>
            </a:r>
            <a:r>
              <a:rPr lang="cs-CZ" altLang="cs-CZ" u="sng" dirty="0" err="1">
                <a:solidFill>
                  <a:srgbClr val="002060"/>
                </a:solidFill>
              </a:rPr>
              <a:t>the</a:t>
            </a:r>
            <a:r>
              <a:rPr lang="cs-CZ" altLang="cs-CZ" u="sng" dirty="0">
                <a:solidFill>
                  <a:srgbClr val="002060"/>
                </a:solidFill>
              </a:rPr>
              <a:t> spot</a:t>
            </a:r>
          </a:p>
        </p:txBody>
      </p:sp>
      <p:sp>
        <p:nvSpPr>
          <p:cNvPr id="2457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cs-CZ"/>
          </a:p>
          <a:p>
            <a:pPr eaLnBrk="1" hangingPunct="1"/>
            <a:endParaRPr lang="en-US" altLang="cs-CZ"/>
          </a:p>
          <a:p>
            <a:pPr eaLnBrk="1" hangingPunct="1"/>
            <a:endParaRPr lang="en-US" altLang="cs-CZ"/>
          </a:p>
          <a:p>
            <a:pPr eaLnBrk="1" hangingPunct="1"/>
            <a:endParaRPr lang="en-US" altLang="cs-CZ">
              <a:solidFill>
                <a:srgbClr val="00206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900113" y="2133600"/>
            <a:ext cx="3600450" cy="215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4500563" y="2133600"/>
            <a:ext cx="3887787" cy="2159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2" name="Šipka nahoru 11"/>
          <p:cNvSpPr/>
          <p:nvPr/>
        </p:nvSpPr>
        <p:spPr>
          <a:xfrm>
            <a:off x="4284663" y="2420938"/>
            <a:ext cx="484187" cy="977900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3" name="Šipka nahoru 12"/>
          <p:cNvSpPr/>
          <p:nvPr/>
        </p:nvSpPr>
        <p:spPr>
          <a:xfrm>
            <a:off x="4356100" y="4292600"/>
            <a:ext cx="484188" cy="977900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5" name="Obdélník 14"/>
          <p:cNvSpPr/>
          <p:nvPr/>
        </p:nvSpPr>
        <p:spPr>
          <a:xfrm>
            <a:off x="5003800" y="2492375"/>
            <a:ext cx="2520950" cy="12239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 err="1">
                <a:solidFill>
                  <a:srgbClr val="002060"/>
                </a:solidFill>
              </a:rPr>
              <a:t>NOW</a:t>
            </a:r>
            <a:endParaRPr lang="en-US" sz="2400" b="1" dirty="0">
              <a:solidFill>
                <a:srgbClr val="00206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002060"/>
                </a:solidFill>
              </a:rPr>
              <a:t>I made the decision</a:t>
            </a: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5003800" y="4292600"/>
            <a:ext cx="2592388" cy="10080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2060"/>
                </a:solidFill>
              </a:rPr>
              <a:t>NOW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002060"/>
                </a:solidFill>
              </a:rPr>
              <a:t>I’m telling you </a:t>
            </a: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24586" name="TextovéPole 16"/>
          <p:cNvSpPr txBox="1">
            <a:spLocks noChangeArrowheads="1"/>
          </p:cNvSpPr>
          <p:nvPr/>
        </p:nvSpPr>
        <p:spPr bwMode="auto">
          <a:xfrm>
            <a:off x="971550" y="5876925"/>
            <a:ext cx="74882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800">
                <a:solidFill>
                  <a:srgbClr val="002060"/>
                </a:solidFill>
              </a:rPr>
              <a:t>eg. </a:t>
            </a:r>
            <a:r>
              <a:rPr lang="cs-CZ" altLang="cs-CZ" sz="2800">
                <a:solidFill>
                  <a:srgbClr val="002060"/>
                </a:solidFill>
              </a:rPr>
              <a:t>I´ll</a:t>
            </a:r>
            <a:r>
              <a:rPr lang="en-US" altLang="cs-CZ" sz="2800">
                <a:solidFill>
                  <a:srgbClr val="002060"/>
                </a:solidFill>
              </a:rPr>
              <a:t> have a party on Friday</a:t>
            </a:r>
            <a:r>
              <a:rPr lang="en-US" altLang="cs-CZ" sz="2400">
                <a:solidFill>
                  <a:srgbClr val="002060"/>
                </a:solidFill>
              </a:rPr>
              <a:t>.</a:t>
            </a:r>
            <a:endParaRPr lang="cs-CZ" altLang="cs-CZ" sz="24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89398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u="sng" dirty="0" err="1">
                <a:solidFill>
                  <a:srgbClr val="002060"/>
                </a:solidFill>
              </a:rPr>
              <a:t>Be</a:t>
            </a:r>
            <a:r>
              <a:rPr lang="cs-CZ" altLang="cs-CZ" u="sng" dirty="0">
                <a:solidFill>
                  <a:srgbClr val="002060"/>
                </a:solidFill>
              </a:rPr>
              <a:t> </a:t>
            </a:r>
            <a:r>
              <a:rPr lang="cs-CZ" altLang="cs-CZ" u="sng" dirty="0" err="1">
                <a:solidFill>
                  <a:srgbClr val="002060"/>
                </a:solidFill>
              </a:rPr>
              <a:t>going</a:t>
            </a:r>
            <a:r>
              <a:rPr lang="cs-CZ" altLang="cs-CZ" u="sng" dirty="0">
                <a:solidFill>
                  <a:srgbClr val="002060"/>
                </a:solidFill>
              </a:rPr>
              <a:t> to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0" y="1700808"/>
            <a:ext cx="9144000" cy="4752528"/>
          </a:xfrm>
          <a:prstGeom prst="rect">
            <a:avLst/>
          </a:prstGeom>
        </p:spPr>
        <p:txBody>
          <a:bodyPr numCol="3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solidFill>
                  <a:srgbClr val="002060"/>
                </a:solidFill>
                <a:latin typeface="+mn-lt"/>
                <a:cs typeface="+mn-cs"/>
              </a:rPr>
              <a:t>I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’m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You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He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’s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She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’s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It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’s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We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You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They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’re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 err="1">
                <a:solidFill>
                  <a:srgbClr val="002060"/>
                </a:solidFill>
                <a:latin typeface="+mn-lt"/>
                <a:cs typeface="+mn-cs"/>
              </a:rPr>
              <a:t>wor</a:t>
            </a:r>
            <a:r>
              <a:rPr lang="cs-CZ" sz="2000" dirty="0">
                <a:solidFill>
                  <a:srgbClr val="002060"/>
                </a:solidFill>
                <a:latin typeface="+mn-lt"/>
                <a:cs typeface="+mn-cs"/>
              </a:rPr>
              <a:t>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Am</a:t>
            </a:r>
            <a:r>
              <a:rPr lang="en-US" sz="2000" dirty="0"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I</a:t>
            </a:r>
            <a:r>
              <a:rPr lang="en-US" sz="2000" dirty="0"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  <a:endParaRPr lang="en-US" sz="2000" dirty="0">
              <a:solidFill>
                <a:srgbClr val="FF000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you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Is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he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  <a:endParaRPr lang="cs-CZ" sz="2000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Is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she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  <a:endParaRPr lang="cs-CZ" sz="2000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Is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it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we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  <a:endParaRPr lang="cs-CZ" sz="2000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you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  <a:endParaRPr lang="cs-CZ" sz="2000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they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work?</a:t>
            </a: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I’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m not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You 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aren’t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He 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isn’t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She 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isn’t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It 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isn’t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We 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aren’t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You 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aren’t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They </a:t>
            </a:r>
            <a:r>
              <a:rPr lang="en-US" sz="2000" dirty="0">
                <a:solidFill>
                  <a:srgbClr val="FF0000"/>
                </a:solidFill>
                <a:latin typeface="+mn-lt"/>
                <a:cs typeface="+mn-cs"/>
              </a:rPr>
              <a:t>aren’t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sz="2000" dirty="0">
                <a:solidFill>
                  <a:srgbClr val="00B050"/>
                </a:solidFill>
                <a:latin typeface="+mn-lt"/>
                <a:cs typeface="+mn-cs"/>
              </a:rPr>
              <a:t>going to </a:t>
            </a:r>
            <a:r>
              <a:rPr lang="en-US" sz="2000" dirty="0">
                <a:solidFill>
                  <a:srgbClr val="002060"/>
                </a:solidFill>
                <a:latin typeface="+mn-lt"/>
                <a:cs typeface="+mn-cs"/>
              </a:rPr>
              <a:t>work.</a:t>
            </a:r>
            <a:endParaRPr lang="cs-CZ" sz="200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8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018214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">
                                            <p:txEl>
                                              <p:pRg st="36" end="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u="sng">
                <a:solidFill>
                  <a:srgbClr val="002060"/>
                </a:solidFill>
              </a:rPr>
              <a:t>Plans</a:t>
            </a:r>
            <a:endParaRPr lang="cs-CZ" altLang="cs-CZ" u="sng">
              <a:solidFill>
                <a:srgbClr val="002060"/>
              </a:solidFill>
            </a:endParaRPr>
          </a:p>
        </p:txBody>
      </p:sp>
      <p:sp>
        <p:nvSpPr>
          <p:cNvPr id="2662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cs-CZ"/>
          </a:p>
          <a:p>
            <a:pPr eaLnBrk="1" hangingPunct="1"/>
            <a:endParaRPr lang="en-US" altLang="cs-CZ"/>
          </a:p>
          <a:p>
            <a:pPr eaLnBrk="1" hangingPunct="1"/>
            <a:endParaRPr lang="en-US" altLang="cs-CZ"/>
          </a:p>
          <a:p>
            <a:pPr eaLnBrk="1" hangingPunct="1"/>
            <a:endParaRPr lang="en-US" altLang="cs-CZ">
              <a:solidFill>
                <a:srgbClr val="00206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900113" y="2133600"/>
            <a:ext cx="3600450" cy="215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4500563" y="2133600"/>
            <a:ext cx="3887787" cy="2159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2" name="Šipka nahoru 11"/>
          <p:cNvSpPr/>
          <p:nvPr/>
        </p:nvSpPr>
        <p:spPr>
          <a:xfrm>
            <a:off x="4284663" y="2420938"/>
            <a:ext cx="484187" cy="977900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3" name="Šipka nahoru 12"/>
          <p:cNvSpPr/>
          <p:nvPr/>
        </p:nvSpPr>
        <p:spPr>
          <a:xfrm>
            <a:off x="1979613" y="2349500"/>
            <a:ext cx="484187" cy="977900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5" name="Obdélník 14"/>
          <p:cNvSpPr/>
          <p:nvPr/>
        </p:nvSpPr>
        <p:spPr>
          <a:xfrm>
            <a:off x="1331913" y="3789363"/>
            <a:ext cx="1800225" cy="13684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2060"/>
                </a:solidFill>
              </a:rPr>
              <a:t>PAST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002060"/>
                </a:solidFill>
              </a:rPr>
              <a:t>I made the decision</a:t>
            </a: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3995738" y="3716338"/>
            <a:ext cx="2592387" cy="1008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2060"/>
                </a:solidFill>
              </a:rPr>
              <a:t>NOW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002060"/>
                </a:solidFill>
              </a:rPr>
              <a:t>I’m telling you </a:t>
            </a: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26634" name="TextovéPole 16"/>
          <p:cNvSpPr txBox="1">
            <a:spLocks noChangeArrowheads="1"/>
          </p:cNvSpPr>
          <p:nvPr/>
        </p:nvSpPr>
        <p:spPr bwMode="auto">
          <a:xfrm>
            <a:off x="971550" y="5876925"/>
            <a:ext cx="74882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800">
                <a:solidFill>
                  <a:srgbClr val="002060"/>
                </a:solidFill>
              </a:rPr>
              <a:t>eg. I’m going to have a party on Friday.</a:t>
            </a:r>
            <a:endParaRPr lang="cs-CZ" altLang="cs-CZ" sz="28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62856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cs-CZ" u="sng">
                <a:solidFill>
                  <a:srgbClr val="002060"/>
                </a:solidFill>
              </a:rPr>
              <a:t>Predictions</a:t>
            </a:r>
            <a:endParaRPr lang="cs-CZ" altLang="cs-CZ" u="sng">
              <a:solidFill>
                <a:srgbClr val="002060"/>
              </a:solidFill>
            </a:endParaRPr>
          </a:p>
        </p:txBody>
      </p:sp>
      <p:pic>
        <p:nvPicPr>
          <p:cNvPr id="27651" name="Zástupný symbol pro obsah 3" descr="hol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68538" y="2205038"/>
            <a:ext cx="4319587" cy="3095625"/>
          </a:xfrm>
        </p:spPr>
      </p:pic>
      <p:sp>
        <p:nvSpPr>
          <p:cNvPr id="27652" name="TextovéPole 4"/>
          <p:cNvSpPr txBox="1">
            <a:spLocks noChangeArrowheads="1"/>
          </p:cNvSpPr>
          <p:nvPr/>
        </p:nvSpPr>
        <p:spPr bwMode="auto">
          <a:xfrm>
            <a:off x="539750" y="5516563"/>
            <a:ext cx="7920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800">
                <a:solidFill>
                  <a:srgbClr val="002060"/>
                </a:solidFill>
              </a:rPr>
              <a:t>He is going to fall into the hole.</a:t>
            </a:r>
            <a:endParaRPr lang="cs-CZ" altLang="cs-CZ" sz="28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005409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3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u="sng" dirty="0" err="1">
                <a:solidFill>
                  <a:srgbClr val="002060"/>
                </a:solidFill>
              </a:rPr>
              <a:t>Present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en-US" u="sng" dirty="0">
                <a:solidFill>
                  <a:srgbClr val="002060"/>
                </a:solidFill>
              </a:rPr>
              <a:t>continuous</a:t>
            </a:r>
            <a:br>
              <a:rPr lang="cs-CZ" b="1" u="sng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be (am, are, is) + -</a:t>
            </a:r>
            <a:r>
              <a:rPr lang="en-US" sz="3100" dirty="0" err="1">
                <a:solidFill>
                  <a:srgbClr val="002060"/>
                </a:solidFill>
              </a:rPr>
              <a:t>ing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Q</a:t>
            </a:r>
            <a:r>
              <a:rPr lang="cs-CZ" sz="3100" dirty="0" err="1">
                <a:solidFill>
                  <a:srgbClr val="002060"/>
                </a:solidFill>
              </a:rPr>
              <a:t>uestions</a:t>
            </a:r>
            <a:r>
              <a:rPr lang="cs-CZ" sz="3100" dirty="0">
                <a:solidFill>
                  <a:srgbClr val="002060"/>
                </a:solidFill>
              </a:rPr>
              <a:t> – </a:t>
            </a:r>
            <a:r>
              <a:rPr lang="en-US" sz="3100" dirty="0">
                <a:solidFill>
                  <a:srgbClr val="002060"/>
                </a:solidFill>
              </a:rPr>
              <a:t>inversion</a:t>
            </a:r>
            <a:br>
              <a:rPr lang="en-US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Negative – isn’t/aren’t</a:t>
            </a:r>
            <a:endParaRPr lang="cs-CZ" sz="31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708920"/>
            <a:ext cx="9144000" cy="4149080"/>
          </a:xfrm>
        </p:spPr>
        <p:txBody>
          <a:bodyPr numCol="3"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 </a:t>
            </a:r>
            <a:r>
              <a:rPr lang="en-US" sz="9600" dirty="0">
                <a:solidFill>
                  <a:srgbClr val="FF0000"/>
                </a:solidFill>
              </a:rPr>
              <a:t>am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are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He </a:t>
            </a:r>
            <a:r>
              <a:rPr lang="en-US" sz="9600" dirty="0">
                <a:solidFill>
                  <a:srgbClr val="FF0000"/>
                </a:solidFill>
              </a:rPr>
              <a:t>is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She </a:t>
            </a:r>
            <a:r>
              <a:rPr lang="en-US" sz="9600" dirty="0">
                <a:solidFill>
                  <a:srgbClr val="FF0000"/>
                </a:solidFill>
              </a:rPr>
              <a:t>is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It </a:t>
            </a:r>
            <a:r>
              <a:rPr lang="en-US" sz="9600" dirty="0">
                <a:solidFill>
                  <a:srgbClr val="FF0000"/>
                </a:solidFill>
              </a:rPr>
              <a:t>is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We </a:t>
            </a:r>
            <a:r>
              <a:rPr lang="en-US" sz="9600" dirty="0">
                <a:solidFill>
                  <a:srgbClr val="FF0000"/>
                </a:solidFill>
              </a:rPr>
              <a:t>are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are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They </a:t>
            </a:r>
            <a:r>
              <a:rPr lang="en-US" sz="9600" dirty="0">
                <a:solidFill>
                  <a:srgbClr val="FF0000"/>
                </a:solidFill>
              </a:rPr>
              <a:t>are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Am </a:t>
            </a:r>
            <a:r>
              <a:rPr lang="en-US" sz="9600" dirty="0">
                <a:solidFill>
                  <a:srgbClr val="002060"/>
                </a:solidFill>
              </a:rPr>
              <a:t>I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Are </a:t>
            </a:r>
            <a:r>
              <a:rPr lang="en-US" sz="9600" dirty="0">
                <a:solidFill>
                  <a:srgbClr val="002060"/>
                </a:solidFill>
              </a:rPr>
              <a:t>you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Is </a:t>
            </a:r>
            <a:r>
              <a:rPr lang="en-US" sz="9600" dirty="0">
                <a:solidFill>
                  <a:srgbClr val="002060"/>
                </a:solidFill>
              </a:rPr>
              <a:t>he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Is </a:t>
            </a:r>
            <a:r>
              <a:rPr lang="en-US" sz="9600" dirty="0">
                <a:solidFill>
                  <a:srgbClr val="002060"/>
                </a:solidFill>
              </a:rPr>
              <a:t>she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Is </a:t>
            </a:r>
            <a:r>
              <a:rPr lang="en-US" sz="9600" dirty="0">
                <a:solidFill>
                  <a:srgbClr val="002060"/>
                </a:solidFill>
              </a:rPr>
              <a:t>it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Are </a:t>
            </a:r>
            <a:r>
              <a:rPr lang="en-US" sz="9600" dirty="0">
                <a:solidFill>
                  <a:srgbClr val="002060"/>
                </a:solidFill>
              </a:rPr>
              <a:t>we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Are </a:t>
            </a:r>
            <a:r>
              <a:rPr lang="en-US" sz="9600" dirty="0">
                <a:solidFill>
                  <a:srgbClr val="002060"/>
                </a:solidFill>
              </a:rPr>
              <a:t>you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FF0000"/>
                </a:solidFill>
              </a:rPr>
              <a:t>Are </a:t>
            </a:r>
            <a:r>
              <a:rPr lang="en-US" sz="9600" dirty="0">
                <a:solidFill>
                  <a:srgbClr val="002060"/>
                </a:solidFill>
              </a:rPr>
              <a:t>they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</a:t>
            </a:r>
            <a:r>
              <a:rPr lang="en-US" sz="9600" dirty="0">
                <a:solidFill>
                  <a:srgbClr val="FF0000"/>
                </a:solidFill>
              </a:rPr>
              <a:t>’m not </a:t>
            </a:r>
            <a:r>
              <a:rPr lang="en-US" sz="9600" dirty="0">
                <a:solidFill>
                  <a:srgbClr val="002060"/>
                </a:solidFill>
              </a:rPr>
              <a:t>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aren’t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He </a:t>
            </a:r>
            <a:r>
              <a:rPr lang="en-US" sz="9600" dirty="0">
                <a:solidFill>
                  <a:srgbClr val="FF0000"/>
                </a:solidFill>
              </a:rPr>
              <a:t>isn’t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She </a:t>
            </a:r>
            <a:r>
              <a:rPr lang="en-US" sz="9600" dirty="0">
                <a:solidFill>
                  <a:srgbClr val="FF0000"/>
                </a:solidFill>
              </a:rPr>
              <a:t>isn’t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It </a:t>
            </a:r>
            <a:r>
              <a:rPr lang="en-US" sz="9600" dirty="0">
                <a:solidFill>
                  <a:srgbClr val="FF0000"/>
                </a:solidFill>
              </a:rPr>
              <a:t>isn’t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We </a:t>
            </a:r>
            <a:r>
              <a:rPr lang="en-US" sz="9600" dirty="0">
                <a:solidFill>
                  <a:srgbClr val="FF0000"/>
                </a:solidFill>
              </a:rPr>
              <a:t>aren’t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You </a:t>
            </a:r>
            <a:r>
              <a:rPr lang="en-US" sz="9600" dirty="0">
                <a:solidFill>
                  <a:srgbClr val="FF0000"/>
                </a:solidFill>
              </a:rPr>
              <a:t>aren’t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9600" dirty="0">
                <a:solidFill>
                  <a:srgbClr val="002060"/>
                </a:solidFill>
              </a:rPr>
              <a:t>They </a:t>
            </a:r>
            <a:r>
              <a:rPr lang="en-US" sz="9600" dirty="0">
                <a:solidFill>
                  <a:srgbClr val="FF0000"/>
                </a:solidFill>
              </a:rPr>
              <a:t>aren’t</a:t>
            </a:r>
            <a:r>
              <a:rPr lang="en-US" sz="9600" dirty="0">
                <a:solidFill>
                  <a:srgbClr val="002060"/>
                </a:solidFill>
              </a:rPr>
              <a:t> work</a:t>
            </a:r>
            <a:r>
              <a:rPr lang="en-US" sz="9600" dirty="0">
                <a:solidFill>
                  <a:srgbClr val="FF0000"/>
                </a:solidFill>
              </a:rPr>
              <a:t>ing</a:t>
            </a:r>
            <a:r>
              <a:rPr lang="en-US" sz="9600" dirty="0">
                <a:solidFill>
                  <a:srgbClr val="002060"/>
                </a:solidFill>
              </a:rPr>
              <a:t>.</a:t>
            </a:r>
            <a:endParaRPr lang="cs-CZ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9600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81944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1025</Words>
  <Application>Microsoft Office PowerPoint</Application>
  <PresentationFormat>Předvádění na obrazovce (4:3)</PresentationFormat>
  <Paragraphs>243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8" baseType="lpstr">
      <vt:lpstr>Arial</vt:lpstr>
      <vt:lpstr>Calibri</vt:lpstr>
      <vt:lpstr>Motiv systému Office</vt:lpstr>
      <vt:lpstr>Future forms</vt:lpstr>
      <vt:lpstr>Prezentace aplikace PowerPoint</vt:lpstr>
      <vt:lpstr>Future simple will + infinitive Questions – inversion Negative – won´t</vt:lpstr>
      <vt:lpstr>Prezentace aplikace PowerPoint</vt:lpstr>
      <vt:lpstr>Decision on the spot</vt:lpstr>
      <vt:lpstr>Be going to</vt:lpstr>
      <vt:lpstr>Plans</vt:lpstr>
      <vt:lpstr>Predictions</vt:lpstr>
      <vt:lpstr>Present continuous be (am, are, is) + -ing Questions – inversion Negative – isn’t/aren’t</vt:lpstr>
      <vt:lpstr>Prezentace aplikace PowerPoint</vt:lpstr>
      <vt:lpstr>Future continuous will be + -ing Questions – inversion Negative – won´t</vt:lpstr>
      <vt:lpstr>Future continuous</vt:lpstr>
      <vt:lpstr>Present simple 3rd person singular +s/es Questions – do/does Negative – don’t/doesn’t</vt:lpstr>
      <vt:lpstr>Present simple</vt:lpstr>
      <vt:lpstr>Source Reference:</vt:lpstr>
    </vt:vector>
  </TitlesOfParts>
  <Company>VOŠ a SPŠ dopravní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forms</dc:title>
  <dc:creator>Krejčová Kristýna</dc:creator>
  <cp:lastModifiedBy>Kristýna Krejčová</cp:lastModifiedBy>
  <cp:revision>7</cp:revision>
  <dcterms:created xsi:type="dcterms:W3CDTF">2015-10-12T12:09:14Z</dcterms:created>
  <dcterms:modified xsi:type="dcterms:W3CDTF">2020-11-19T21:08:28Z</dcterms:modified>
</cp:coreProperties>
</file>