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5" r:id="rId3"/>
    <p:sldId id="260" r:id="rId4"/>
    <p:sldId id="266" r:id="rId5"/>
    <p:sldId id="258" r:id="rId6"/>
    <p:sldId id="268" r:id="rId7"/>
    <p:sldId id="261" r:id="rId8"/>
    <p:sldId id="262" r:id="rId9"/>
    <p:sldId id="263" r:id="rId10"/>
    <p:sldId id="267" r:id="rId11"/>
    <p:sldId id="271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2D201E-FB0A-4FDF-A097-A9A5735C88BE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412D2D-607D-48F3-9125-89EFFEA058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5992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>
            <a:extLst>
              <a:ext uri="{FF2B5EF4-FFF2-40B4-BE49-F238E27FC236}">
                <a16:creationId xmlns:a16="http://schemas.microsoft.com/office/drawing/2014/main" id="{1A879531-544F-40AA-A9B6-FF39C6A11C6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>
            <a:extLst>
              <a:ext uri="{FF2B5EF4-FFF2-40B4-BE49-F238E27FC236}">
                <a16:creationId xmlns:a16="http://schemas.microsoft.com/office/drawing/2014/main" id="{47AC7EC1-A8BE-43FF-8814-DEE01DF4841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8196" name="Zástupný symbol pro číslo snímku 3">
            <a:extLst>
              <a:ext uri="{FF2B5EF4-FFF2-40B4-BE49-F238E27FC236}">
                <a16:creationId xmlns:a16="http://schemas.microsoft.com/office/drawing/2014/main" id="{36A8D5BD-F0EE-4D5D-B725-D1D87E3517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6D5BCEB-AD41-41A7-B444-348686393B0B}" type="slidenum">
              <a:rPr lang="cs-CZ" altLang="cs-CZ"/>
              <a:pPr/>
              <a:t>11</a:t>
            </a:fld>
            <a:endParaRPr lang="cs-CZ" alt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6C2AF-F2F9-459A-9DAB-92C86A3E7ED0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78928-9A8A-4557-B205-12C03C1CA02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4972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6C2AF-F2F9-459A-9DAB-92C86A3E7ED0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78928-9A8A-4557-B205-12C03C1CA02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7937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6C2AF-F2F9-459A-9DAB-92C86A3E7ED0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78928-9A8A-4557-B205-12C03C1CA02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8160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6C2AF-F2F9-459A-9DAB-92C86A3E7ED0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78928-9A8A-4557-B205-12C03C1CA02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7368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6C2AF-F2F9-459A-9DAB-92C86A3E7ED0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78928-9A8A-4557-B205-12C03C1CA02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9488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6C2AF-F2F9-459A-9DAB-92C86A3E7ED0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78928-9A8A-4557-B205-12C03C1CA02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3206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6C2AF-F2F9-459A-9DAB-92C86A3E7ED0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78928-9A8A-4557-B205-12C03C1CA02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7809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6C2AF-F2F9-459A-9DAB-92C86A3E7ED0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78928-9A8A-4557-B205-12C03C1CA02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7976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6C2AF-F2F9-459A-9DAB-92C86A3E7ED0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78928-9A8A-4557-B205-12C03C1CA02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5757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6C2AF-F2F9-459A-9DAB-92C86A3E7ED0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78928-9A8A-4557-B205-12C03C1CA02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3971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6C2AF-F2F9-459A-9DAB-92C86A3E7ED0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78928-9A8A-4557-B205-12C03C1CA02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2237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66C2AF-F2F9-459A-9DAB-92C86A3E7ED0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78928-9A8A-4557-B205-12C03C1CA02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7667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u="sng" dirty="0" err="1">
                <a:solidFill>
                  <a:schemeClr val="tx2"/>
                </a:solidFill>
              </a:rPr>
              <a:t>Future</a:t>
            </a:r>
            <a:r>
              <a:rPr lang="cs-CZ" u="sng" dirty="0">
                <a:solidFill>
                  <a:schemeClr val="tx2"/>
                </a:solidFill>
              </a:rPr>
              <a:t> </a:t>
            </a:r>
            <a:r>
              <a:rPr lang="cs-CZ" u="sng" dirty="0" err="1">
                <a:solidFill>
                  <a:schemeClr val="tx2"/>
                </a:solidFill>
              </a:rPr>
              <a:t>forms</a:t>
            </a:r>
            <a:endParaRPr lang="cs-CZ" u="sng" dirty="0">
              <a:solidFill>
                <a:schemeClr val="tx2"/>
              </a:solidFill>
            </a:endParaRPr>
          </a:p>
        </p:txBody>
      </p:sp>
      <p:sp>
        <p:nvSpPr>
          <p:cNvPr id="4" name="Nadpis 1"/>
          <p:cNvSpPr txBox="1">
            <a:spLocks noGrp="1"/>
          </p:cNvSpPr>
          <p:nvPr>
            <p:ph type="subTitle" idx="1"/>
          </p:nvPr>
        </p:nvSpPr>
        <p:spPr bwMode="auto"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cs-CZ" sz="2000">
                <a:solidFill>
                  <a:schemeClr val="tx2">
                    <a:lumMod val="60000"/>
                    <a:lumOff val="40000"/>
                  </a:schemeClr>
                </a:solidFill>
              </a:rPr>
              <a:t>Kristýna Krejčová</a:t>
            </a:r>
            <a:endParaRPr lang="cs-CZ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98457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832648"/>
          </a:xfrm>
        </p:spPr>
        <p:txBody>
          <a:bodyPr/>
          <a:lstStyle/>
          <a:p>
            <a:pPr marL="0" indent="0">
              <a:buNone/>
            </a:pPr>
            <a:r>
              <a:rPr lang="cs-CZ" sz="4000" b="1" u="sng" dirty="0" err="1">
                <a:solidFill>
                  <a:srgbClr val="002060"/>
                </a:solidFill>
              </a:rPr>
              <a:t>Present</a:t>
            </a:r>
            <a:r>
              <a:rPr lang="cs-CZ" sz="4000" b="1" u="sng" dirty="0">
                <a:solidFill>
                  <a:srgbClr val="002060"/>
                </a:solidFill>
              </a:rPr>
              <a:t> </a:t>
            </a:r>
            <a:r>
              <a:rPr lang="cs-CZ" sz="4000" b="1" u="sng" dirty="0" err="1">
                <a:solidFill>
                  <a:srgbClr val="002060"/>
                </a:solidFill>
              </a:rPr>
              <a:t>continuous</a:t>
            </a:r>
            <a:r>
              <a:rPr lang="cs-CZ" sz="4000" b="1" u="sng" dirty="0">
                <a:solidFill>
                  <a:srgbClr val="002060"/>
                </a:solidFill>
              </a:rPr>
              <a:t> </a:t>
            </a:r>
          </a:p>
          <a:p>
            <a:pPr marL="0" indent="0">
              <a:buNone/>
            </a:pPr>
            <a:r>
              <a:rPr lang="cs-CZ" dirty="0" err="1">
                <a:solidFill>
                  <a:srgbClr val="002060"/>
                </a:solidFill>
              </a:rPr>
              <a:t>Arrangements</a:t>
            </a:r>
            <a:endParaRPr lang="cs-CZ" dirty="0">
              <a:solidFill>
                <a:srgbClr val="002060"/>
              </a:solidFill>
            </a:endParaRPr>
          </a:p>
          <a:p>
            <a:r>
              <a:rPr lang="cs-CZ" dirty="0" err="1">
                <a:solidFill>
                  <a:srgbClr val="002060"/>
                </a:solidFill>
              </a:rPr>
              <a:t>Somebody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else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knows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about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it</a:t>
            </a:r>
            <a:r>
              <a:rPr lang="cs-CZ" dirty="0">
                <a:solidFill>
                  <a:srgbClr val="002060"/>
                </a:solidFill>
              </a:rPr>
              <a:t> as </a:t>
            </a:r>
            <a:r>
              <a:rPr lang="cs-CZ" dirty="0" err="1">
                <a:solidFill>
                  <a:srgbClr val="002060"/>
                </a:solidFill>
              </a:rPr>
              <a:t>well</a:t>
            </a:r>
            <a:r>
              <a:rPr lang="cs-CZ" dirty="0">
                <a:solidFill>
                  <a:srgbClr val="002060"/>
                </a:solidFill>
              </a:rPr>
              <a:t>. </a:t>
            </a:r>
          </a:p>
          <a:p>
            <a:r>
              <a:rPr lang="cs-CZ" dirty="0" err="1">
                <a:solidFill>
                  <a:srgbClr val="002060"/>
                </a:solidFill>
              </a:rPr>
              <a:t>You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have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prepared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something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r>
              <a:rPr lang="cs-CZ" dirty="0" err="1">
                <a:solidFill>
                  <a:srgbClr val="002060"/>
                </a:solidFill>
              </a:rPr>
              <a:t>You</a:t>
            </a:r>
            <a:r>
              <a:rPr lang="cs-CZ" dirty="0">
                <a:solidFill>
                  <a:srgbClr val="002060"/>
                </a:solidFill>
              </a:rPr>
              <a:t> use </a:t>
            </a:r>
            <a:r>
              <a:rPr lang="cs-CZ" dirty="0" err="1">
                <a:solidFill>
                  <a:srgbClr val="002060"/>
                </a:solidFill>
              </a:rPr>
              <a:t>present</a:t>
            </a:r>
            <a:r>
              <a:rPr lang="cs-CZ" dirty="0">
                <a:solidFill>
                  <a:srgbClr val="002060"/>
                </a:solidFill>
              </a:rPr>
              <a:t> tense in Czech as </a:t>
            </a:r>
            <a:r>
              <a:rPr lang="cs-CZ" dirty="0" err="1">
                <a:solidFill>
                  <a:srgbClr val="002060"/>
                </a:solidFill>
              </a:rPr>
              <a:t>well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endParaRPr lang="cs-CZ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rgbClr val="002060"/>
                </a:solidFill>
              </a:rPr>
              <a:t>Eg. </a:t>
            </a:r>
            <a:r>
              <a:rPr lang="cs-CZ" sz="3600" dirty="0" err="1">
                <a:solidFill>
                  <a:srgbClr val="002060"/>
                </a:solidFill>
              </a:rPr>
              <a:t>I´m</a:t>
            </a:r>
            <a:r>
              <a:rPr lang="cs-CZ" sz="3600" dirty="0">
                <a:solidFill>
                  <a:srgbClr val="002060"/>
                </a:solidFill>
              </a:rPr>
              <a:t> </a:t>
            </a:r>
            <a:r>
              <a:rPr lang="cs-CZ" sz="3600" dirty="0" err="1">
                <a:solidFill>
                  <a:srgbClr val="002060"/>
                </a:solidFill>
              </a:rPr>
              <a:t>teaching</a:t>
            </a:r>
            <a:r>
              <a:rPr lang="cs-CZ" sz="3600" dirty="0">
                <a:solidFill>
                  <a:srgbClr val="002060"/>
                </a:solidFill>
              </a:rPr>
              <a:t> </a:t>
            </a:r>
            <a:r>
              <a:rPr lang="cs-CZ" sz="3600" dirty="0" err="1">
                <a:solidFill>
                  <a:srgbClr val="002060"/>
                </a:solidFill>
              </a:rPr>
              <a:t>tomorrow</a:t>
            </a:r>
            <a:r>
              <a:rPr lang="cs-CZ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059934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>
            <a:extLst>
              <a:ext uri="{FF2B5EF4-FFF2-40B4-BE49-F238E27FC236}">
                <a16:creationId xmlns:a16="http://schemas.microsoft.com/office/drawing/2014/main" id="{C6349220-D215-4E47-BA97-6D4A38425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936625"/>
          </a:xfrm>
        </p:spPr>
        <p:txBody>
          <a:bodyPr/>
          <a:lstStyle/>
          <a:p>
            <a:pPr algn="l"/>
            <a:r>
              <a:rPr lang="cs-CZ" altLang="cs-CZ" sz="3200">
                <a:solidFill>
                  <a:srgbClr val="002060"/>
                </a:solidFill>
              </a:rPr>
              <a:t>Source Reference:</a:t>
            </a:r>
          </a:p>
        </p:txBody>
      </p:sp>
      <p:sp>
        <p:nvSpPr>
          <p:cNvPr id="7171" name="Zástupný symbol pro obsah 2">
            <a:extLst>
              <a:ext uri="{FF2B5EF4-FFF2-40B4-BE49-F238E27FC236}">
                <a16:creationId xmlns:a16="http://schemas.microsoft.com/office/drawing/2014/main" id="{B0190CFB-DF1A-4198-9097-EB0F24EF32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513"/>
            <a:ext cx="8578850" cy="5689600"/>
          </a:xfrm>
        </p:spPr>
        <p:txBody>
          <a:bodyPr/>
          <a:lstStyle/>
          <a:p>
            <a:r>
              <a:rPr lang="cs-CZ" altLang="cs-CZ" sz="2400">
                <a:solidFill>
                  <a:srgbClr val="002060"/>
                </a:solidFill>
              </a:rPr>
              <a:t>OXENDEN, Clive, Christina LATHAM-KOENIG, Paul SELIGSON a Lindsay CLANDFIELD. </a:t>
            </a:r>
            <a:r>
              <a:rPr lang="cs-CZ" altLang="cs-CZ" sz="2400" i="1">
                <a:solidFill>
                  <a:srgbClr val="002060"/>
                </a:solidFill>
              </a:rPr>
              <a:t>New English file 4th edition. </a:t>
            </a:r>
            <a:r>
              <a:rPr lang="cs-CZ" altLang="cs-CZ" sz="2400">
                <a:solidFill>
                  <a:srgbClr val="002060"/>
                </a:solidFill>
              </a:rPr>
              <a:t>Oxford University Press, 2019. </a:t>
            </a:r>
          </a:p>
          <a:p>
            <a:r>
              <a:rPr lang="cs-CZ" altLang="cs-CZ" sz="2400">
                <a:solidFill>
                  <a:srgbClr val="002060"/>
                </a:solidFill>
              </a:rPr>
              <a:t>HEIJMER, Joanna. </a:t>
            </a:r>
            <a:r>
              <a:rPr lang="cs-CZ" altLang="cs-CZ" sz="2400" i="1">
                <a:solidFill>
                  <a:srgbClr val="002060"/>
                </a:solidFill>
              </a:rPr>
              <a:t>Oxford Exam Trainer. </a:t>
            </a:r>
            <a:r>
              <a:rPr lang="cs-CZ" altLang="cs-CZ" sz="2400">
                <a:solidFill>
                  <a:srgbClr val="002060"/>
                </a:solidFill>
              </a:rPr>
              <a:t>Oxford University Press, 2018. </a:t>
            </a:r>
          </a:p>
          <a:p>
            <a:r>
              <a:rPr lang="en-US" altLang="cs-CZ" sz="2400">
                <a:solidFill>
                  <a:srgbClr val="002060"/>
                </a:solidFill>
              </a:rPr>
              <a:t>MURPHY, Raymond</a:t>
            </a:r>
            <a:r>
              <a:rPr lang="cs-CZ" altLang="cs-CZ" sz="2400">
                <a:solidFill>
                  <a:srgbClr val="002060"/>
                </a:solidFill>
              </a:rPr>
              <a:t>. </a:t>
            </a:r>
            <a:r>
              <a:rPr lang="cs-CZ" altLang="cs-CZ" sz="2400" i="1">
                <a:solidFill>
                  <a:srgbClr val="002060"/>
                </a:solidFill>
              </a:rPr>
              <a:t>English </a:t>
            </a:r>
            <a:r>
              <a:rPr lang="en-US" altLang="cs-CZ" sz="2400" i="1">
                <a:solidFill>
                  <a:srgbClr val="002060"/>
                </a:solidFill>
              </a:rPr>
              <a:t>Grammar in use</a:t>
            </a:r>
            <a:r>
              <a:rPr lang="cs-CZ" altLang="cs-CZ" sz="2400" i="1">
                <a:solidFill>
                  <a:srgbClr val="002060"/>
                </a:solidFill>
              </a:rPr>
              <a:t>. </a:t>
            </a:r>
            <a:r>
              <a:rPr lang="en-US" altLang="cs-CZ" sz="2400">
                <a:solidFill>
                  <a:srgbClr val="002060"/>
                </a:solidFill>
              </a:rPr>
              <a:t>Cambridge University Press, 20</a:t>
            </a:r>
            <a:r>
              <a:rPr lang="cs-CZ" altLang="cs-CZ" sz="2400">
                <a:solidFill>
                  <a:srgbClr val="002060"/>
                </a:solidFill>
              </a:rPr>
              <a:t>1</a:t>
            </a:r>
            <a:r>
              <a:rPr lang="en-US" altLang="cs-CZ" sz="2400">
                <a:solidFill>
                  <a:srgbClr val="002060"/>
                </a:solidFill>
              </a:rPr>
              <a:t>9.</a:t>
            </a:r>
          </a:p>
          <a:p>
            <a:r>
              <a:rPr lang="en-US" altLang="cs-CZ" sz="2400">
                <a:solidFill>
                  <a:srgbClr val="002060"/>
                </a:solidFill>
              </a:rPr>
              <a:t>MURPHY, Raymond. </a:t>
            </a:r>
            <a:r>
              <a:rPr lang="en-US" altLang="cs-CZ" sz="2400" i="1">
                <a:solidFill>
                  <a:srgbClr val="002060"/>
                </a:solidFill>
              </a:rPr>
              <a:t>Essential grammar in use</a:t>
            </a:r>
            <a:r>
              <a:rPr lang="cs-CZ" altLang="cs-CZ" sz="2400" i="1">
                <a:solidFill>
                  <a:srgbClr val="002060"/>
                </a:solidFill>
              </a:rPr>
              <a:t>.</a:t>
            </a:r>
            <a:r>
              <a:rPr lang="en-US" altLang="cs-CZ" sz="2400">
                <a:solidFill>
                  <a:srgbClr val="002060"/>
                </a:solidFill>
              </a:rPr>
              <a:t> Cambridge University Press, 2015</a:t>
            </a:r>
            <a:r>
              <a:rPr lang="cs-CZ" altLang="cs-CZ" sz="2400">
                <a:solidFill>
                  <a:srgbClr val="002060"/>
                </a:solidFill>
              </a:rPr>
              <a:t>.</a:t>
            </a:r>
          </a:p>
          <a:p>
            <a:r>
              <a:rPr lang="cs-CZ" altLang="cs-CZ" sz="2400">
                <a:solidFill>
                  <a:srgbClr val="002060"/>
                </a:solidFill>
              </a:rPr>
              <a:t>HASTINGS, Bob, Marta UMIŃSKA a Dominika CHANDLER. </a:t>
            </a:r>
            <a:r>
              <a:rPr lang="cs-CZ" altLang="cs-CZ" sz="2400" i="1">
                <a:solidFill>
                  <a:srgbClr val="002060"/>
                </a:solidFill>
              </a:rPr>
              <a:t>Maturita activator</a:t>
            </a:r>
            <a:r>
              <a:rPr lang="cs-CZ" altLang="cs-CZ" sz="2400">
                <a:solidFill>
                  <a:srgbClr val="002060"/>
                </a:solidFill>
              </a:rPr>
              <a:t>. Pearson Education, 2018. </a:t>
            </a:r>
          </a:p>
          <a:p>
            <a:r>
              <a:rPr lang="cs-CZ" altLang="cs-CZ" sz="2400">
                <a:solidFill>
                  <a:srgbClr val="002060"/>
                </a:solidFill>
              </a:rPr>
              <a:t>PETERS, Sarah a Tomáš GRÁF. </a:t>
            </a:r>
            <a:r>
              <a:rPr lang="cs-CZ" altLang="cs-CZ" sz="2400" i="1">
                <a:solidFill>
                  <a:srgbClr val="002060"/>
                </a:solidFill>
              </a:rPr>
              <a:t>Time to talk.</a:t>
            </a:r>
            <a:r>
              <a:rPr lang="cs-CZ" altLang="cs-CZ" sz="2400">
                <a:solidFill>
                  <a:srgbClr val="002060"/>
                </a:solidFill>
              </a:rPr>
              <a:t>Polyglot, 2004.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6192688"/>
          </a:xfrm>
        </p:spPr>
        <p:txBody>
          <a:bodyPr>
            <a:normAutofit/>
          </a:bodyPr>
          <a:lstStyle/>
          <a:p>
            <a:pPr marL="0" indent="0" fontAlgn="t">
              <a:buNone/>
            </a:pPr>
            <a:r>
              <a:rPr lang="cs-CZ" sz="3600" b="1" u="sng" dirty="0" err="1">
                <a:solidFill>
                  <a:srgbClr val="002060"/>
                </a:solidFill>
              </a:rPr>
              <a:t>Future</a:t>
            </a:r>
            <a:r>
              <a:rPr lang="cs-CZ" sz="3600" b="1" u="sng" dirty="0">
                <a:solidFill>
                  <a:srgbClr val="002060"/>
                </a:solidFill>
              </a:rPr>
              <a:t> </a:t>
            </a:r>
            <a:r>
              <a:rPr lang="cs-CZ" sz="3600" b="1" u="sng" dirty="0" err="1">
                <a:solidFill>
                  <a:srgbClr val="002060"/>
                </a:solidFill>
              </a:rPr>
              <a:t>simple</a:t>
            </a:r>
            <a:endParaRPr lang="cs-CZ" sz="3600" b="1" u="sng" dirty="0">
              <a:solidFill>
                <a:srgbClr val="002060"/>
              </a:solidFill>
            </a:endParaRPr>
          </a:p>
          <a:p>
            <a:pPr fontAlgn="t"/>
            <a:r>
              <a:rPr lang="cs-CZ" sz="2800" dirty="0">
                <a:solidFill>
                  <a:srgbClr val="002060"/>
                </a:solidFill>
              </a:rPr>
              <a:t>Instant </a:t>
            </a:r>
            <a:r>
              <a:rPr lang="cs-CZ" sz="2800" dirty="0" err="1">
                <a:solidFill>
                  <a:srgbClr val="002060"/>
                </a:solidFill>
              </a:rPr>
              <a:t>decision</a:t>
            </a:r>
            <a:endParaRPr lang="cs-CZ" sz="2800" dirty="0">
              <a:solidFill>
                <a:srgbClr val="002060"/>
              </a:solidFill>
            </a:endParaRPr>
          </a:p>
          <a:p>
            <a:pPr fontAlgn="t"/>
            <a:r>
              <a:rPr lang="cs-CZ" sz="2800" dirty="0" err="1">
                <a:solidFill>
                  <a:srgbClr val="002060"/>
                </a:solidFill>
              </a:rPr>
              <a:t>Offers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</a:p>
          <a:p>
            <a:pPr fontAlgn="t"/>
            <a:r>
              <a:rPr lang="cs-CZ" sz="2800" dirty="0" err="1">
                <a:solidFill>
                  <a:srgbClr val="002060"/>
                </a:solidFill>
              </a:rPr>
              <a:t>Promises</a:t>
            </a:r>
            <a:endParaRPr lang="cs-CZ" sz="2800" dirty="0">
              <a:solidFill>
                <a:srgbClr val="002060"/>
              </a:solidFill>
            </a:endParaRPr>
          </a:p>
          <a:p>
            <a:pPr fontAlgn="t"/>
            <a:r>
              <a:rPr lang="cs-CZ" sz="2800" dirty="0" err="1">
                <a:solidFill>
                  <a:srgbClr val="002060"/>
                </a:solidFill>
              </a:rPr>
              <a:t>Predictions</a:t>
            </a:r>
            <a:endParaRPr lang="cs-CZ" sz="2800" dirty="0">
              <a:solidFill>
                <a:srgbClr val="002060"/>
              </a:solidFill>
            </a:endParaRPr>
          </a:p>
          <a:p>
            <a:pPr marL="0" indent="0" fontAlgn="t">
              <a:buNone/>
            </a:pPr>
            <a:r>
              <a:rPr lang="cs-CZ" sz="3600" b="1" u="sng" dirty="0" err="1">
                <a:solidFill>
                  <a:srgbClr val="002060"/>
                </a:solidFill>
              </a:rPr>
              <a:t>Be</a:t>
            </a:r>
            <a:r>
              <a:rPr lang="cs-CZ" sz="3600" b="1" u="sng" dirty="0">
                <a:solidFill>
                  <a:srgbClr val="002060"/>
                </a:solidFill>
              </a:rPr>
              <a:t> </a:t>
            </a:r>
            <a:r>
              <a:rPr lang="cs-CZ" sz="3600" b="1" u="sng" dirty="0" err="1">
                <a:solidFill>
                  <a:srgbClr val="002060"/>
                </a:solidFill>
              </a:rPr>
              <a:t>going</a:t>
            </a:r>
            <a:r>
              <a:rPr lang="cs-CZ" sz="3600" b="1" u="sng" dirty="0">
                <a:solidFill>
                  <a:srgbClr val="002060"/>
                </a:solidFill>
              </a:rPr>
              <a:t> to</a:t>
            </a:r>
          </a:p>
          <a:p>
            <a:pPr fontAlgn="t"/>
            <a:r>
              <a:rPr lang="cs-CZ" sz="2800" dirty="0" err="1">
                <a:solidFill>
                  <a:srgbClr val="002060"/>
                </a:solidFill>
              </a:rPr>
              <a:t>Plans</a:t>
            </a:r>
            <a:r>
              <a:rPr lang="cs-CZ" sz="2800" dirty="0">
                <a:solidFill>
                  <a:srgbClr val="002060"/>
                </a:solidFill>
              </a:rPr>
              <a:t> + </a:t>
            </a:r>
            <a:r>
              <a:rPr lang="cs-CZ" sz="2800" dirty="0" err="1">
                <a:solidFill>
                  <a:srgbClr val="002060"/>
                </a:solidFill>
              </a:rPr>
              <a:t>intentions</a:t>
            </a:r>
            <a:endParaRPr lang="cs-CZ" sz="2800" dirty="0">
              <a:solidFill>
                <a:srgbClr val="002060"/>
              </a:solidFill>
            </a:endParaRPr>
          </a:p>
          <a:p>
            <a:pPr fontAlgn="t"/>
            <a:r>
              <a:rPr lang="cs-CZ" sz="2800" dirty="0" err="1">
                <a:solidFill>
                  <a:srgbClr val="002060"/>
                </a:solidFill>
              </a:rPr>
              <a:t>Predictions</a:t>
            </a:r>
            <a:endParaRPr lang="cs-CZ" sz="2800" dirty="0">
              <a:solidFill>
                <a:srgbClr val="002060"/>
              </a:solidFill>
            </a:endParaRPr>
          </a:p>
          <a:p>
            <a:pPr marL="0" indent="0" fontAlgn="t">
              <a:buNone/>
            </a:pPr>
            <a:r>
              <a:rPr lang="cs-CZ" sz="3600" b="1" u="sng" dirty="0" err="1">
                <a:solidFill>
                  <a:srgbClr val="002060"/>
                </a:solidFill>
              </a:rPr>
              <a:t>Present</a:t>
            </a:r>
            <a:r>
              <a:rPr lang="cs-CZ" sz="3600" b="1" u="sng" dirty="0">
                <a:solidFill>
                  <a:srgbClr val="002060"/>
                </a:solidFill>
              </a:rPr>
              <a:t> </a:t>
            </a:r>
            <a:r>
              <a:rPr lang="cs-CZ" sz="3600" b="1" u="sng" dirty="0" err="1">
                <a:solidFill>
                  <a:srgbClr val="002060"/>
                </a:solidFill>
              </a:rPr>
              <a:t>continuous</a:t>
            </a:r>
            <a:endParaRPr lang="cs-CZ" sz="3600" b="1" u="sng" dirty="0">
              <a:solidFill>
                <a:srgbClr val="002060"/>
              </a:solidFill>
            </a:endParaRPr>
          </a:p>
          <a:p>
            <a:pPr fontAlgn="t"/>
            <a:r>
              <a:rPr lang="cs-CZ" sz="2800" dirty="0" err="1">
                <a:solidFill>
                  <a:srgbClr val="002060"/>
                </a:solidFill>
              </a:rPr>
              <a:t>arrangements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068772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989138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b="1" u="sng" dirty="0" err="1">
                <a:solidFill>
                  <a:srgbClr val="002060"/>
                </a:solidFill>
              </a:rPr>
              <a:t>Future</a:t>
            </a:r>
            <a:r>
              <a:rPr lang="cs-CZ" b="1" u="sng" dirty="0">
                <a:solidFill>
                  <a:srgbClr val="002060"/>
                </a:solidFill>
              </a:rPr>
              <a:t> </a:t>
            </a:r>
            <a:r>
              <a:rPr lang="cs-CZ" b="1" u="sng" dirty="0" err="1">
                <a:solidFill>
                  <a:srgbClr val="002060"/>
                </a:solidFill>
              </a:rPr>
              <a:t>simple</a:t>
            </a:r>
            <a:br>
              <a:rPr lang="cs-CZ" b="1" u="sng" dirty="0">
                <a:solidFill>
                  <a:srgbClr val="002060"/>
                </a:solidFill>
              </a:rPr>
            </a:br>
            <a:r>
              <a:rPr lang="cs-CZ" sz="3100" dirty="0" err="1">
                <a:solidFill>
                  <a:srgbClr val="002060"/>
                </a:solidFill>
              </a:rPr>
              <a:t>will</a:t>
            </a:r>
            <a:r>
              <a:rPr lang="cs-CZ" sz="3100" dirty="0">
                <a:solidFill>
                  <a:srgbClr val="002060"/>
                </a:solidFill>
              </a:rPr>
              <a:t> + infinitive</a:t>
            </a:r>
            <a:br>
              <a:rPr lang="cs-CZ" sz="3100" dirty="0">
                <a:solidFill>
                  <a:srgbClr val="002060"/>
                </a:solidFill>
              </a:rPr>
            </a:br>
            <a:r>
              <a:rPr lang="en-US" sz="3100" dirty="0" err="1">
                <a:solidFill>
                  <a:srgbClr val="002060"/>
                </a:solidFill>
              </a:rPr>
              <a:t>Q</a:t>
            </a:r>
            <a:r>
              <a:rPr lang="cs-CZ" sz="3100" dirty="0" err="1">
                <a:solidFill>
                  <a:srgbClr val="002060"/>
                </a:solidFill>
              </a:rPr>
              <a:t>uestions</a:t>
            </a:r>
            <a:r>
              <a:rPr lang="cs-CZ" sz="3100" dirty="0">
                <a:solidFill>
                  <a:srgbClr val="002060"/>
                </a:solidFill>
              </a:rPr>
              <a:t> – </a:t>
            </a:r>
            <a:r>
              <a:rPr lang="cs-CZ" sz="3100" dirty="0" err="1">
                <a:solidFill>
                  <a:srgbClr val="002060"/>
                </a:solidFill>
              </a:rPr>
              <a:t>inversion</a:t>
            </a:r>
            <a:br>
              <a:rPr lang="cs-CZ" sz="3100" dirty="0">
                <a:solidFill>
                  <a:srgbClr val="002060"/>
                </a:solidFill>
              </a:rPr>
            </a:br>
            <a:r>
              <a:rPr lang="en-US" sz="3100" dirty="0">
                <a:solidFill>
                  <a:srgbClr val="002060"/>
                </a:solidFill>
              </a:rPr>
              <a:t>Negative – </a:t>
            </a:r>
            <a:r>
              <a:rPr lang="cs-CZ" sz="3100" dirty="0" err="1">
                <a:solidFill>
                  <a:srgbClr val="002060"/>
                </a:solidFill>
              </a:rPr>
              <a:t>won</a:t>
            </a:r>
            <a:r>
              <a:rPr lang="cs-CZ" sz="3100" dirty="0">
                <a:solidFill>
                  <a:srgbClr val="002060"/>
                </a:solidFill>
              </a:rPr>
              <a:t>´t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2420888"/>
            <a:ext cx="9144000" cy="4104456"/>
          </a:xfrm>
        </p:spPr>
        <p:txBody>
          <a:bodyPr numCol="3" rtlCol="0"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>
                <a:solidFill>
                  <a:srgbClr val="002060"/>
                </a:solidFill>
              </a:rPr>
              <a:t>I </a:t>
            </a:r>
            <a:r>
              <a:rPr lang="cs-CZ" sz="2400" dirty="0" err="1">
                <a:solidFill>
                  <a:srgbClr val="FF0000"/>
                </a:solidFill>
              </a:rPr>
              <a:t>will</a:t>
            </a:r>
            <a:r>
              <a:rPr lang="cs-CZ" sz="2400" dirty="0">
                <a:solidFill>
                  <a:srgbClr val="FF000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You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FF0000"/>
                </a:solidFill>
              </a:rPr>
              <a:t>will</a:t>
            </a:r>
            <a:r>
              <a:rPr lang="en-US" sz="2400" dirty="0">
                <a:solidFill>
                  <a:srgbClr val="002060"/>
                </a:solidFill>
              </a:rPr>
              <a:t> 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He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FF0000"/>
                </a:solidFill>
              </a:rPr>
              <a:t>will</a:t>
            </a:r>
            <a:r>
              <a:rPr lang="en-US" sz="2400" dirty="0">
                <a:solidFill>
                  <a:srgbClr val="002060"/>
                </a:solidFill>
              </a:rPr>
              <a:t> 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She </a:t>
            </a:r>
            <a:r>
              <a:rPr lang="cs-CZ" sz="2400" dirty="0" err="1">
                <a:solidFill>
                  <a:srgbClr val="FF0000"/>
                </a:solidFill>
              </a:rPr>
              <a:t>will</a:t>
            </a:r>
            <a:r>
              <a:rPr lang="cs-CZ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002060"/>
                </a:solidFill>
              </a:rPr>
              <a:t>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It </a:t>
            </a:r>
            <a:r>
              <a:rPr lang="cs-CZ" sz="2400" dirty="0" err="1">
                <a:solidFill>
                  <a:srgbClr val="FF0000"/>
                </a:solidFill>
              </a:rPr>
              <a:t>will</a:t>
            </a:r>
            <a:r>
              <a:rPr lang="cs-CZ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002060"/>
                </a:solidFill>
              </a:rPr>
              <a:t>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We </a:t>
            </a:r>
            <a:r>
              <a:rPr lang="cs-CZ" sz="2400" dirty="0" err="1">
                <a:solidFill>
                  <a:srgbClr val="FF0000"/>
                </a:solidFill>
              </a:rPr>
              <a:t>will</a:t>
            </a:r>
            <a:r>
              <a:rPr lang="cs-CZ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002060"/>
                </a:solidFill>
              </a:rPr>
              <a:t>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You </a:t>
            </a:r>
            <a:r>
              <a:rPr lang="cs-CZ" sz="2400" dirty="0" err="1">
                <a:solidFill>
                  <a:srgbClr val="FF0000"/>
                </a:solidFill>
              </a:rPr>
              <a:t>will</a:t>
            </a:r>
            <a:r>
              <a:rPr lang="cs-CZ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002060"/>
                </a:solidFill>
              </a:rPr>
              <a:t>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They </a:t>
            </a:r>
            <a:r>
              <a:rPr lang="cs-CZ" sz="2400" dirty="0" err="1">
                <a:solidFill>
                  <a:srgbClr val="FF0000"/>
                </a:solidFill>
              </a:rPr>
              <a:t>will</a:t>
            </a:r>
            <a:r>
              <a:rPr lang="cs-CZ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002060"/>
                </a:solidFill>
              </a:rPr>
              <a:t>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err="1">
                <a:solidFill>
                  <a:srgbClr val="FF0000"/>
                </a:solidFill>
              </a:rPr>
              <a:t>Will</a:t>
            </a:r>
            <a:r>
              <a:rPr lang="en-US" sz="2400" dirty="0">
                <a:solidFill>
                  <a:srgbClr val="002060"/>
                </a:solidFill>
              </a:rPr>
              <a:t> I work?</a:t>
            </a:r>
            <a:endParaRPr lang="cs-CZ" sz="24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err="1">
                <a:solidFill>
                  <a:srgbClr val="FF0000"/>
                </a:solidFill>
              </a:rPr>
              <a:t>Will</a:t>
            </a:r>
            <a:r>
              <a:rPr lang="en-US" sz="2400" dirty="0">
                <a:solidFill>
                  <a:srgbClr val="002060"/>
                </a:solidFill>
              </a:rPr>
              <a:t> you work?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err="1">
                <a:solidFill>
                  <a:srgbClr val="FF0000"/>
                </a:solidFill>
              </a:rPr>
              <a:t>Will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002060"/>
                </a:solidFill>
              </a:rPr>
              <a:t>he work?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err="1">
                <a:solidFill>
                  <a:srgbClr val="FF0000"/>
                </a:solidFill>
              </a:rPr>
              <a:t>Will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002060"/>
                </a:solidFill>
              </a:rPr>
              <a:t>she work?</a:t>
            </a:r>
            <a:endParaRPr lang="cs-CZ" sz="24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err="1">
                <a:solidFill>
                  <a:srgbClr val="FF0000"/>
                </a:solidFill>
              </a:rPr>
              <a:t>Will</a:t>
            </a:r>
            <a:r>
              <a:rPr lang="cs-CZ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002060"/>
                </a:solidFill>
              </a:rPr>
              <a:t>it work?</a:t>
            </a:r>
            <a:endParaRPr lang="cs-CZ" sz="24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err="1">
                <a:solidFill>
                  <a:srgbClr val="FF0000"/>
                </a:solidFill>
              </a:rPr>
              <a:t>Will</a:t>
            </a:r>
            <a:r>
              <a:rPr lang="en-US" sz="2400" dirty="0">
                <a:solidFill>
                  <a:srgbClr val="002060"/>
                </a:solidFill>
              </a:rPr>
              <a:t> we work?</a:t>
            </a:r>
            <a:endParaRPr lang="cs-CZ" sz="24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err="1">
                <a:solidFill>
                  <a:srgbClr val="FF0000"/>
                </a:solidFill>
              </a:rPr>
              <a:t>Will</a:t>
            </a:r>
            <a:r>
              <a:rPr lang="en-US" sz="2400" dirty="0">
                <a:solidFill>
                  <a:srgbClr val="002060"/>
                </a:solidFill>
              </a:rPr>
              <a:t> you work?</a:t>
            </a:r>
            <a:endParaRPr lang="cs-CZ" sz="24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err="1">
                <a:solidFill>
                  <a:srgbClr val="FF0000"/>
                </a:solidFill>
              </a:rPr>
              <a:t>Will</a:t>
            </a:r>
            <a:r>
              <a:rPr lang="en-US" sz="2400" dirty="0">
                <a:solidFill>
                  <a:srgbClr val="002060"/>
                </a:solidFill>
              </a:rPr>
              <a:t> they work?</a:t>
            </a:r>
            <a:endParaRPr lang="cs-CZ" sz="24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I </a:t>
            </a:r>
            <a:r>
              <a:rPr lang="cs-CZ" sz="2400" dirty="0">
                <a:solidFill>
                  <a:srgbClr val="FF0000"/>
                </a:solidFill>
              </a:rPr>
              <a:t>w</a:t>
            </a:r>
            <a:r>
              <a:rPr lang="en-US" sz="2400" dirty="0" err="1">
                <a:solidFill>
                  <a:srgbClr val="FF0000"/>
                </a:solidFill>
              </a:rPr>
              <a:t>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You </a:t>
            </a:r>
            <a:r>
              <a:rPr lang="cs-CZ" sz="2400" dirty="0">
                <a:solidFill>
                  <a:srgbClr val="FF0000"/>
                </a:solidFill>
              </a:rPr>
              <a:t>w</a:t>
            </a:r>
            <a:r>
              <a:rPr lang="en-US" sz="2400" dirty="0" err="1">
                <a:solidFill>
                  <a:srgbClr val="FF0000"/>
                </a:solidFill>
              </a:rPr>
              <a:t>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He </a:t>
            </a:r>
            <a:r>
              <a:rPr lang="cs-CZ" sz="2400" dirty="0">
                <a:solidFill>
                  <a:srgbClr val="FF0000"/>
                </a:solidFill>
              </a:rPr>
              <a:t>w</a:t>
            </a:r>
            <a:r>
              <a:rPr lang="en-US" sz="2400" dirty="0" err="1">
                <a:solidFill>
                  <a:srgbClr val="FF0000"/>
                </a:solidFill>
              </a:rPr>
              <a:t>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She </a:t>
            </a:r>
            <a:r>
              <a:rPr lang="cs-CZ" sz="2400" dirty="0">
                <a:solidFill>
                  <a:srgbClr val="FF0000"/>
                </a:solidFill>
              </a:rPr>
              <a:t>w</a:t>
            </a:r>
            <a:r>
              <a:rPr lang="en-US" sz="2400" dirty="0" err="1">
                <a:solidFill>
                  <a:srgbClr val="FF0000"/>
                </a:solidFill>
              </a:rPr>
              <a:t>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  <a:endParaRPr lang="cs-CZ" sz="24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It </a:t>
            </a:r>
            <a:r>
              <a:rPr lang="cs-CZ" sz="2400" dirty="0">
                <a:solidFill>
                  <a:srgbClr val="FF0000"/>
                </a:solidFill>
              </a:rPr>
              <a:t>w</a:t>
            </a:r>
            <a:r>
              <a:rPr lang="en-US" sz="2400" dirty="0" err="1">
                <a:solidFill>
                  <a:srgbClr val="FF0000"/>
                </a:solidFill>
              </a:rPr>
              <a:t>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  <a:endParaRPr lang="cs-CZ" sz="24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We </a:t>
            </a:r>
            <a:r>
              <a:rPr lang="cs-CZ" sz="2400" dirty="0">
                <a:solidFill>
                  <a:srgbClr val="FF0000"/>
                </a:solidFill>
              </a:rPr>
              <a:t>w</a:t>
            </a:r>
            <a:r>
              <a:rPr lang="en-US" sz="2400" dirty="0" err="1">
                <a:solidFill>
                  <a:srgbClr val="FF0000"/>
                </a:solidFill>
              </a:rPr>
              <a:t>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  <a:endParaRPr lang="cs-CZ" sz="24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You </a:t>
            </a:r>
            <a:r>
              <a:rPr lang="cs-CZ" sz="2400" dirty="0">
                <a:solidFill>
                  <a:srgbClr val="FF0000"/>
                </a:solidFill>
              </a:rPr>
              <a:t>w</a:t>
            </a:r>
            <a:r>
              <a:rPr lang="en-US" sz="2400" dirty="0" err="1">
                <a:solidFill>
                  <a:srgbClr val="FF0000"/>
                </a:solidFill>
              </a:rPr>
              <a:t>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  <a:endParaRPr lang="cs-CZ" sz="24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They </a:t>
            </a:r>
            <a:r>
              <a:rPr lang="cs-CZ" sz="2400" dirty="0">
                <a:solidFill>
                  <a:srgbClr val="FF0000"/>
                </a:solidFill>
              </a:rPr>
              <a:t>w</a:t>
            </a:r>
            <a:r>
              <a:rPr lang="en-US" sz="2400" dirty="0" err="1">
                <a:solidFill>
                  <a:srgbClr val="FF0000"/>
                </a:solidFill>
              </a:rPr>
              <a:t>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  <a:endParaRPr lang="cs-CZ" sz="24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90574268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404664"/>
            <a:ext cx="8784976" cy="5976664"/>
          </a:xfrm>
        </p:spPr>
        <p:txBody>
          <a:bodyPr>
            <a:normAutofit/>
          </a:bodyPr>
          <a:lstStyle/>
          <a:p>
            <a:pPr marL="0" indent="0" fontAlgn="t">
              <a:buNone/>
            </a:pPr>
            <a:r>
              <a:rPr lang="cs-CZ" sz="4000" b="1" u="sng" dirty="0" err="1">
                <a:solidFill>
                  <a:srgbClr val="002060"/>
                </a:solidFill>
              </a:rPr>
              <a:t>Future</a:t>
            </a:r>
            <a:r>
              <a:rPr lang="cs-CZ" sz="4000" b="1" u="sng" dirty="0">
                <a:solidFill>
                  <a:srgbClr val="002060"/>
                </a:solidFill>
              </a:rPr>
              <a:t> </a:t>
            </a:r>
            <a:r>
              <a:rPr lang="cs-CZ" sz="4000" b="1" u="sng" dirty="0" err="1">
                <a:solidFill>
                  <a:srgbClr val="002060"/>
                </a:solidFill>
              </a:rPr>
              <a:t>simple</a:t>
            </a:r>
            <a:endParaRPr lang="cs-CZ" sz="4000" b="1" u="sng" dirty="0">
              <a:solidFill>
                <a:srgbClr val="002060"/>
              </a:solidFill>
            </a:endParaRPr>
          </a:p>
          <a:p>
            <a:pPr fontAlgn="t"/>
            <a:r>
              <a:rPr lang="cs-CZ" u="sng" dirty="0">
                <a:solidFill>
                  <a:srgbClr val="002060"/>
                </a:solidFill>
              </a:rPr>
              <a:t>Instant </a:t>
            </a:r>
            <a:r>
              <a:rPr lang="cs-CZ" u="sng" dirty="0" err="1">
                <a:solidFill>
                  <a:srgbClr val="002060"/>
                </a:solidFill>
              </a:rPr>
              <a:t>decision</a:t>
            </a:r>
            <a:endParaRPr lang="cs-CZ" u="sng" dirty="0">
              <a:solidFill>
                <a:srgbClr val="002060"/>
              </a:solidFill>
            </a:endParaRPr>
          </a:p>
          <a:p>
            <a:pPr marL="0" indent="0" fontAlgn="t">
              <a:buNone/>
            </a:pPr>
            <a:r>
              <a:rPr lang="cs-CZ" altLang="cs-CZ" dirty="0">
                <a:solidFill>
                  <a:srgbClr val="002060"/>
                </a:solidFill>
              </a:rPr>
              <a:t>	I </a:t>
            </a:r>
            <a:r>
              <a:rPr lang="cs-CZ" altLang="cs-CZ" dirty="0" err="1">
                <a:solidFill>
                  <a:srgbClr val="002060"/>
                </a:solidFill>
              </a:rPr>
              <a:t>will</a:t>
            </a:r>
            <a:r>
              <a:rPr lang="cs-CZ" altLang="cs-CZ" dirty="0">
                <a:solidFill>
                  <a:srgbClr val="002060"/>
                </a:solidFill>
              </a:rPr>
              <a:t> </a:t>
            </a:r>
            <a:r>
              <a:rPr lang="cs-CZ" altLang="cs-CZ" dirty="0" err="1">
                <a:solidFill>
                  <a:srgbClr val="002060"/>
                </a:solidFill>
              </a:rPr>
              <a:t>have</a:t>
            </a:r>
            <a:r>
              <a:rPr lang="cs-CZ" altLang="cs-CZ" dirty="0">
                <a:solidFill>
                  <a:srgbClr val="002060"/>
                </a:solidFill>
              </a:rPr>
              <a:t> a party.</a:t>
            </a:r>
            <a:endParaRPr lang="cs-CZ" dirty="0">
              <a:solidFill>
                <a:srgbClr val="002060"/>
              </a:solidFill>
            </a:endParaRPr>
          </a:p>
          <a:p>
            <a:pPr fontAlgn="t"/>
            <a:r>
              <a:rPr lang="cs-CZ" u="sng" dirty="0" err="1">
                <a:solidFill>
                  <a:srgbClr val="002060"/>
                </a:solidFill>
              </a:rPr>
              <a:t>Offers</a:t>
            </a:r>
            <a:r>
              <a:rPr lang="cs-CZ" u="sng" dirty="0">
                <a:solidFill>
                  <a:srgbClr val="002060"/>
                </a:solidFill>
              </a:rPr>
              <a:t> </a:t>
            </a:r>
          </a:p>
          <a:p>
            <a:pPr marL="0" indent="0" fontAlgn="t">
              <a:buNone/>
            </a:pPr>
            <a:r>
              <a:rPr lang="cs-CZ" dirty="0">
                <a:solidFill>
                  <a:srgbClr val="002060"/>
                </a:solidFill>
              </a:rPr>
              <a:t>	I </a:t>
            </a:r>
            <a:r>
              <a:rPr lang="cs-CZ" dirty="0" err="1">
                <a:solidFill>
                  <a:srgbClr val="002060"/>
                </a:solidFill>
              </a:rPr>
              <a:t>will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carry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the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bag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for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you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pPr marL="0" indent="0" fontAlgn="t">
              <a:buNone/>
            </a:pPr>
            <a:r>
              <a:rPr lang="cs-CZ" altLang="cs-CZ" dirty="0">
                <a:solidFill>
                  <a:srgbClr val="002060"/>
                </a:solidFill>
              </a:rPr>
              <a:t>	</a:t>
            </a:r>
            <a:r>
              <a:rPr lang="cs-CZ" altLang="cs-CZ" dirty="0" err="1">
                <a:solidFill>
                  <a:srgbClr val="002060"/>
                </a:solidFill>
              </a:rPr>
              <a:t>Shall</a:t>
            </a:r>
            <a:r>
              <a:rPr lang="cs-CZ" altLang="cs-CZ" dirty="0">
                <a:solidFill>
                  <a:srgbClr val="002060"/>
                </a:solidFill>
              </a:rPr>
              <a:t> I open </a:t>
            </a:r>
            <a:r>
              <a:rPr lang="cs-CZ" altLang="cs-CZ" dirty="0" err="1">
                <a:solidFill>
                  <a:srgbClr val="002060"/>
                </a:solidFill>
              </a:rPr>
              <a:t>the</a:t>
            </a:r>
            <a:r>
              <a:rPr lang="cs-CZ" altLang="cs-CZ" dirty="0">
                <a:solidFill>
                  <a:srgbClr val="002060"/>
                </a:solidFill>
              </a:rPr>
              <a:t> </a:t>
            </a:r>
            <a:r>
              <a:rPr lang="cs-CZ" altLang="cs-CZ" dirty="0" err="1">
                <a:solidFill>
                  <a:srgbClr val="002060"/>
                </a:solidFill>
              </a:rPr>
              <a:t>window</a:t>
            </a:r>
            <a:r>
              <a:rPr lang="cs-CZ" altLang="cs-CZ" dirty="0">
                <a:solidFill>
                  <a:srgbClr val="002060"/>
                </a:solidFill>
              </a:rPr>
              <a:t>?  </a:t>
            </a:r>
            <a:r>
              <a:rPr lang="cs-CZ" altLang="cs-CZ" sz="2600" dirty="0">
                <a:solidFill>
                  <a:srgbClr val="002060"/>
                </a:solidFill>
              </a:rPr>
              <a:t>(1st per. </a:t>
            </a:r>
            <a:r>
              <a:rPr lang="cs-CZ" altLang="cs-CZ" sz="2600" dirty="0" err="1">
                <a:solidFill>
                  <a:srgbClr val="002060"/>
                </a:solidFill>
              </a:rPr>
              <a:t>question</a:t>
            </a:r>
            <a:r>
              <a:rPr lang="cs-CZ" altLang="cs-CZ" sz="2600" dirty="0">
                <a:solidFill>
                  <a:srgbClr val="002060"/>
                </a:solidFill>
              </a:rPr>
              <a:t> -</a:t>
            </a:r>
            <a:r>
              <a:rPr lang="cs-CZ" altLang="cs-CZ" sz="2600" dirty="0" err="1">
                <a:solidFill>
                  <a:srgbClr val="002060"/>
                </a:solidFill>
              </a:rPr>
              <a:t>Shall</a:t>
            </a:r>
            <a:r>
              <a:rPr lang="cs-CZ" altLang="cs-CZ" sz="2600" dirty="0">
                <a:solidFill>
                  <a:srgbClr val="002060"/>
                </a:solidFill>
              </a:rPr>
              <a:t>)</a:t>
            </a:r>
            <a:endParaRPr lang="cs-CZ" dirty="0">
              <a:solidFill>
                <a:srgbClr val="002060"/>
              </a:solidFill>
            </a:endParaRPr>
          </a:p>
          <a:p>
            <a:pPr fontAlgn="t"/>
            <a:r>
              <a:rPr lang="cs-CZ" u="sng" dirty="0" err="1">
                <a:solidFill>
                  <a:srgbClr val="002060"/>
                </a:solidFill>
              </a:rPr>
              <a:t>Promises</a:t>
            </a:r>
            <a:endParaRPr lang="cs-CZ" u="sng" dirty="0">
              <a:solidFill>
                <a:srgbClr val="002060"/>
              </a:solidFill>
            </a:endParaRPr>
          </a:p>
          <a:p>
            <a:pPr marL="0" indent="0" fontAlgn="t">
              <a:buNone/>
            </a:pPr>
            <a:r>
              <a:rPr lang="cs-CZ" altLang="cs-CZ" dirty="0">
                <a:solidFill>
                  <a:srgbClr val="002060"/>
                </a:solidFill>
              </a:rPr>
              <a:t>	I </a:t>
            </a:r>
            <a:r>
              <a:rPr lang="cs-CZ" altLang="cs-CZ" dirty="0" err="1">
                <a:solidFill>
                  <a:srgbClr val="002060"/>
                </a:solidFill>
              </a:rPr>
              <a:t>will</a:t>
            </a:r>
            <a:r>
              <a:rPr lang="cs-CZ" altLang="cs-CZ" dirty="0">
                <a:solidFill>
                  <a:srgbClr val="002060"/>
                </a:solidFill>
              </a:rPr>
              <a:t> </a:t>
            </a:r>
            <a:r>
              <a:rPr lang="cs-CZ" altLang="cs-CZ" dirty="0" err="1">
                <a:solidFill>
                  <a:srgbClr val="002060"/>
                </a:solidFill>
              </a:rPr>
              <a:t>never</a:t>
            </a:r>
            <a:r>
              <a:rPr lang="cs-CZ" altLang="cs-CZ" dirty="0">
                <a:solidFill>
                  <a:srgbClr val="002060"/>
                </a:solidFill>
              </a:rPr>
              <a:t> do </a:t>
            </a:r>
            <a:r>
              <a:rPr lang="cs-CZ" altLang="cs-CZ" dirty="0" err="1">
                <a:solidFill>
                  <a:srgbClr val="002060"/>
                </a:solidFill>
              </a:rPr>
              <a:t>it</a:t>
            </a:r>
            <a:r>
              <a:rPr lang="cs-CZ" altLang="cs-CZ" dirty="0">
                <a:solidFill>
                  <a:srgbClr val="002060"/>
                </a:solidFill>
              </a:rPr>
              <a:t> </a:t>
            </a:r>
            <a:r>
              <a:rPr lang="cs-CZ" altLang="cs-CZ" dirty="0" err="1">
                <a:solidFill>
                  <a:srgbClr val="002060"/>
                </a:solidFill>
              </a:rPr>
              <a:t>again</a:t>
            </a:r>
            <a:r>
              <a:rPr lang="cs-CZ" altLang="cs-CZ" dirty="0">
                <a:solidFill>
                  <a:srgbClr val="002060"/>
                </a:solidFill>
              </a:rPr>
              <a:t>.</a:t>
            </a:r>
            <a:endParaRPr lang="cs-CZ" u="sng" dirty="0">
              <a:solidFill>
                <a:srgbClr val="002060"/>
              </a:solidFill>
            </a:endParaRPr>
          </a:p>
          <a:p>
            <a:pPr fontAlgn="t"/>
            <a:r>
              <a:rPr lang="cs-CZ" u="sng" dirty="0" err="1">
                <a:solidFill>
                  <a:srgbClr val="002060"/>
                </a:solidFill>
              </a:rPr>
              <a:t>Predictions</a:t>
            </a:r>
            <a:endParaRPr lang="cs-CZ" u="sng" dirty="0">
              <a:solidFill>
                <a:srgbClr val="002060"/>
              </a:solidFill>
            </a:endParaRPr>
          </a:p>
          <a:p>
            <a:pPr marL="0" indent="0" fontAlgn="t">
              <a:buNone/>
            </a:pPr>
            <a:r>
              <a:rPr lang="cs-CZ" dirty="0">
                <a:solidFill>
                  <a:srgbClr val="002060"/>
                </a:solidFill>
              </a:rPr>
              <a:t>	</a:t>
            </a:r>
            <a:r>
              <a:rPr lang="cs-CZ" dirty="0" err="1">
                <a:solidFill>
                  <a:srgbClr val="002060"/>
                </a:solidFill>
              </a:rPr>
              <a:t>You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will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like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it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there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495719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u="sng">
                <a:solidFill>
                  <a:srgbClr val="002060"/>
                </a:solidFill>
              </a:rPr>
              <a:t>Decision on the spot</a:t>
            </a:r>
          </a:p>
        </p:txBody>
      </p:sp>
      <p:sp>
        <p:nvSpPr>
          <p:cNvPr id="2253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cs-CZ"/>
          </a:p>
          <a:p>
            <a:endParaRPr lang="en-US" altLang="cs-CZ"/>
          </a:p>
          <a:p>
            <a:endParaRPr lang="en-US" altLang="cs-CZ"/>
          </a:p>
          <a:p>
            <a:endParaRPr lang="en-US" altLang="cs-CZ">
              <a:solidFill>
                <a:srgbClr val="00206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900113" y="2133600"/>
            <a:ext cx="3600450" cy="215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4500563" y="2133600"/>
            <a:ext cx="3887787" cy="2159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2" name="Šipka nahoru 11"/>
          <p:cNvSpPr/>
          <p:nvPr/>
        </p:nvSpPr>
        <p:spPr>
          <a:xfrm>
            <a:off x="4284663" y="2420938"/>
            <a:ext cx="484187" cy="977900"/>
          </a:xfrm>
          <a:prstGeom prst="up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3" name="Šipka nahoru 12"/>
          <p:cNvSpPr/>
          <p:nvPr/>
        </p:nvSpPr>
        <p:spPr>
          <a:xfrm>
            <a:off x="4356100" y="4292600"/>
            <a:ext cx="484188" cy="977900"/>
          </a:xfrm>
          <a:prstGeom prst="up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5" name="Obdélník 14"/>
          <p:cNvSpPr/>
          <p:nvPr/>
        </p:nvSpPr>
        <p:spPr>
          <a:xfrm>
            <a:off x="5003800" y="2492375"/>
            <a:ext cx="2520950" cy="12239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 err="1">
                <a:solidFill>
                  <a:srgbClr val="002060"/>
                </a:solidFill>
              </a:rPr>
              <a:t>NOW</a:t>
            </a:r>
            <a:endParaRPr lang="en-US" sz="2400" b="1" dirty="0">
              <a:solidFill>
                <a:srgbClr val="00206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rgbClr val="002060"/>
                </a:solidFill>
              </a:rPr>
              <a:t>I made the decision</a:t>
            </a:r>
            <a:endParaRPr lang="cs-CZ" sz="2400" dirty="0">
              <a:solidFill>
                <a:srgbClr val="002060"/>
              </a:solidFill>
            </a:endParaRPr>
          </a:p>
        </p:txBody>
      </p:sp>
      <p:sp>
        <p:nvSpPr>
          <p:cNvPr id="16" name="Obdélník 15"/>
          <p:cNvSpPr/>
          <p:nvPr/>
        </p:nvSpPr>
        <p:spPr>
          <a:xfrm>
            <a:off x="5003800" y="4292600"/>
            <a:ext cx="2592388" cy="10080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2060"/>
                </a:solidFill>
              </a:rPr>
              <a:t>NOW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rgbClr val="002060"/>
                </a:solidFill>
              </a:rPr>
              <a:t>I’m telling you </a:t>
            </a:r>
            <a:endParaRPr lang="cs-CZ" sz="2400" dirty="0">
              <a:solidFill>
                <a:srgbClr val="002060"/>
              </a:solidFill>
            </a:endParaRPr>
          </a:p>
        </p:txBody>
      </p:sp>
      <p:sp>
        <p:nvSpPr>
          <p:cNvPr id="22538" name="TextovéPole 16"/>
          <p:cNvSpPr txBox="1">
            <a:spLocks noChangeArrowheads="1"/>
          </p:cNvSpPr>
          <p:nvPr/>
        </p:nvSpPr>
        <p:spPr bwMode="auto">
          <a:xfrm>
            <a:off x="971550" y="5876925"/>
            <a:ext cx="74882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cs-CZ" sz="2800">
                <a:solidFill>
                  <a:srgbClr val="002060"/>
                </a:solidFill>
              </a:rPr>
              <a:t>eg. </a:t>
            </a:r>
            <a:r>
              <a:rPr lang="cs-CZ" altLang="cs-CZ" sz="2800">
                <a:solidFill>
                  <a:srgbClr val="002060"/>
                </a:solidFill>
              </a:rPr>
              <a:t>I´ll</a:t>
            </a:r>
            <a:r>
              <a:rPr lang="en-US" altLang="cs-CZ" sz="2800">
                <a:solidFill>
                  <a:srgbClr val="002060"/>
                </a:solidFill>
              </a:rPr>
              <a:t> have a party on Friday</a:t>
            </a:r>
            <a:r>
              <a:rPr lang="en-US" altLang="cs-CZ" sz="2400">
                <a:solidFill>
                  <a:srgbClr val="002060"/>
                </a:solidFill>
              </a:rPr>
              <a:t>.</a:t>
            </a:r>
            <a:endParaRPr lang="cs-CZ" altLang="cs-CZ" sz="240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009078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000" b="1" u="sng">
                <a:solidFill>
                  <a:srgbClr val="002060"/>
                </a:solidFill>
              </a:rPr>
              <a:t>Be going to</a:t>
            </a: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0" y="1700808"/>
            <a:ext cx="9144000" cy="4752528"/>
          </a:xfrm>
          <a:prstGeom prst="rect">
            <a:avLst/>
          </a:prstGeom>
        </p:spPr>
        <p:txBody>
          <a:bodyPr numCol="3"/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2000" dirty="0">
                <a:solidFill>
                  <a:srgbClr val="002060"/>
                </a:solidFill>
                <a:latin typeface="+mn-lt"/>
                <a:cs typeface="+mn-cs"/>
              </a:rPr>
              <a:t>I</a:t>
            </a: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’m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You</a:t>
            </a: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’re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He</a:t>
            </a: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’s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She</a:t>
            </a: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’s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It</a:t>
            </a: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’s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We</a:t>
            </a: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’re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You</a:t>
            </a: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’re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They</a:t>
            </a: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’re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 err="1">
                <a:solidFill>
                  <a:srgbClr val="002060"/>
                </a:solidFill>
                <a:latin typeface="+mn-lt"/>
                <a:cs typeface="+mn-cs"/>
              </a:rPr>
              <a:t>wor</a:t>
            </a:r>
            <a:r>
              <a:rPr lang="cs-CZ" sz="2000" dirty="0">
                <a:solidFill>
                  <a:srgbClr val="002060"/>
                </a:solidFill>
                <a:latin typeface="+mn-lt"/>
                <a:cs typeface="+mn-cs"/>
              </a:rPr>
              <a:t>k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cs-CZ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endParaRPr lang="cs-CZ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Am</a:t>
            </a:r>
            <a:r>
              <a:rPr lang="en-US" sz="2000" dirty="0">
                <a:latin typeface="+mn-lt"/>
                <a:cs typeface="+mn-cs"/>
              </a:rPr>
              <a:t>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I</a:t>
            </a:r>
            <a:r>
              <a:rPr lang="en-US" sz="2000" dirty="0">
                <a:latin typeface="+mn-lt"/>
                <a:cs typeface="+mn-c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work?</a:t>
            </a:r>
            <a:endParaRPr lang="en-US" sz="2000" dirty="0">
              <a:solidFill>
                <a:srgbClr val="FF0000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Are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you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work?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Is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he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work?</a:t>
            </a:r>
            <a:endParaRPr lang="cs-CZ" sz="2000" dirty="0"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Is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she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work?</a:t>
            </a:r>
            <a:endParaRPr lang="cs-CZ" sz="2000" dirty="0"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Is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it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000" dirty="0"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Are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we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work?</a:t>
            </a:r>
            <a:endParaRPr lang="cs-CZ" sz="2000" dirty="0"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Are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you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work?</a:t>
            </a:r>
            <a:endParaRPr lang="cs-CZ" sz="2000" dirty="0"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Are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they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work?</a:t>
            </a:r>
            <a:endParaRPr lang="cs-CZ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I’</a:t>
            </a: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m not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You </a:t>
            </a: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aren’t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work.</a:t>
            </a:r>
            <a:endParaRPr lang="cs-CZ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He </a:t>
            </a: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isn’t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work.</a:t>
            </a:r>
            <a:endParaRPr lang="cs-CZ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She </a:t>
            </a: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isn’t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work.</a:t>
            </a:r>
            <a:endParaRPr lang="cs-CZ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It </a:t>
            </a: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isn’t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We </a:t>
            </a: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aren’t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work.</a:t>
            </a:r>
            <a:endParaRPr lang="cs-CZ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You </a:t>
            </a: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aren’t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work.</a:t>
            </a:r>
            <a:endParaRPr lang="cs-CZ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They </a:t>
            </a: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aren’t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work.</a:t>
            </a:r>
            <a:endParaRPr lang="cs-CZ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800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822983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4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4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4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4">
                                            <p:txEl>
                                              <p:pRg st="34" end="3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5" end="3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4">
                                            <p:txEl>
                                              <p:pRg st="35" end="3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6" end="3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4">
                                            <p:txEl>
                                              <p:pRg st="36" end="3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cs-CZ" u="sng">
                <a:solidFill>
                  <a:srgbClr val="002060"/>
                </a:solidFill>
              </a:rPr>
              <a:t>Plans</a:t>
            </a:r>
            <a:endParaRPr lang="cs-CZ" altLang="cs-CZ" u="sng">
              <a:solidFill>
                <a:srgbClr val="002060"/>
              </a:solidFill>
            </a:endParaRPr>
          </a:p>
        </p:txBody>
      </p:sp>
      <p:sp>
        <p:nvSpPr>
          <p:cNvPr id="2457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cs-CZ"/>
          </a:p>
          <a:p>
            <a:endParaRPr lang="en-US" altLang="cs-CZ"/>
          </a:p>
          <a:p>
            <a:endParaRPr lang="en-US" altLang="cs-CZ"/>
          </a:p>
          <a:p>
            <a:endParaRPr lang="en-US" altLang="cs-CZ">
              <a:solidFill>
                <a:srgbClr val="00206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900113" y="2133600"/>
            <a:ext cx="3600450" cy="215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4500563" y="2133600"/>
            <a:ext cx="3887787" cy="2159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2" name="Šipka nahoru 11"/>
          <p:cNvSpPr/>
          <p:nvPr/>
        </p:nvSpPr>
        <p:spPr>
          <a:xfrm>
            <a:off x="4284663" y="2420938"/>
            <a:ext cx="484187" cy="977900"/>
          </a:xfrm>
          <a:prstGeom prst="up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3" name="Šipka nahoru 12"/>
          <p:cNvSpPr/>
          <p:nvPr/>
        </p:nvSpPr>
        <p:spPr>
          <a:xfrm>
            <a:off x="1979613" y="2349500"/>
            <a:ext cx="484187" cy="977900"/>
          </a:xfrm>
          <a:prstGeom prst="up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5" name="Obdélník 14"/>
          <p:cNvSpPr/>
          <p:nvPr/>
        </p:nvSpPr>
        <p:spPr>
          <a:xfrm>
            <a:off x="1331913" y="3789363"/>
            <a:ext cx="1800225" cy="13684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2060"/>
                </a:solidFill>
              </a:rPr>
              <a:t>PAST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rgbClr val="002060"/>
                </a:solidFill>
              </a:rPr>
              <a:t>I made the decision</a:t>
            </a:r>
            <a:endParaRPr lang="cs-CZ" sz="2400" dirty="0">
              <a:solidFill>
                <a:srgbClr val="002060"/>
              </a:solidFill>
            </a:endParaRPr>
          </a:p>
        </p:txBody>
      </p:sp>
      <p:sp>
        <p:nvSpPr>
          <p:cNvPr id="16" name="Obdélník 15"/>
          <p:cNvSpPr/>
          <p:nvPr/>
        </p:nvSpPr>
        <p:spPr>
          <a:xfrm>
            <a:off x="3995738" y="3716338"/>
            <a:ext cx="2592387" cy="10080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2060"/>
                </a:solidFill>
              </a:rPr>
              <a:t>NOW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rgbClr val="002060"/>
                </a:solidFill>
              </a:rPr>
              <a:t>I’m telling you </a:t>
            </a:r>
            <a:endParaRPr lang="cs-CZ" sz="2400" dirty="0">
              <a:solidFill>
                <a:srgbClr val="002060"/>
              </a:solidFill>
            </a:endParaRPr>
          </a:p>
        </p:txBody>
      </p:sp>
      <p:sp>
        <p:nvSpPr>
          <p:cNvPr id="24586" name="TextovéPole 16"/>
          <p:cNvSpPr txBox="1">
            <a:spLocks noChangeArrowheads="1"/>
          </p:cNvSpPr>
          <p:nvPr/>
        </p:nvSpPr>
        <p:spPr bwMode="auto">
          <a:xfrm>
            <a:off x="971550" y="5876925"/>
            <a:ext cx="74882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cs-CZ" sz="2800">
                <a:solidFill>
                  <a:srgbClr val="002060"/>
                </a:solidFill>
              </a:rPr>
              <a:t>eg. I’m going to have a party on Friday.</a:t>
            </a:r>
            <a:endParaRPr lang="cs-CZ" altLang="cs-CZ" sz="280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0877273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cs-CZ" u="sng" dirty="0">
                <a:solidFill>
                  <a:srgbClr val="002060"/>
                </a:solidFill>
              </a:rPr>
              <a:t>Predictions</a:t>
            </a:r>
            <a:endParaRPr lang="cs-CZ" altLang="cs-CZ" u="sng" dirty="0">
              <a:solidFill>
                <a:srgbClr val="002060"/>
              </a:solidFill>
            </a:endParaRPr>
          </a:p>
        </p:txBody>
      </p:sp>
      <p:pic>
        <p:nvPicPr>
          <p:cNvPr id="25603" name="Zástupný symbol pro obsah 3" descr="hole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68538" y="2205038"/>
            <a:ext cx="4319587" cy="3095625"/>
          </a:xfrm>
        </p:spPr>
      </p:pic>
      <p:sp>
        <p:nvSpPr>
          <p:cNvPr id="25604" name="TextovéPole 4"/>
          <p:cNvSpPr txBox="1">
            <a:spLocks noChangeArrowheads="1"/>
          </p:cNvSpPr>
          <p:nvPr/>
        </p:nvSpPr>
        <p:spPr bwMode="auto">
          <a:xfrm>
            <a:off x="539750" y="5516563"/>
            <a:ext cx="79200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cs-CZ" sz="2800">
                <a:solidFill>
                  <a:srgbClr val="002060"/>
                </a:solidFill>
              </a:rPr>
              <a:t>He is going to fall into the hole.</a:t>
            </a:r>
            <a:endParaRPr lang="cs-CZ" altLang="cs-CZ" sz="280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497816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463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b="1" u="sng" dirty="0" err="1">
                <a:solidFill>
                  <a:srgbClr val="002060"/>
                </a:solidFill>
              </a:rPr>
              <a:t>Present</a:t>
            </a:r>
            <a:r>
              <a:rPr lang="cs-CZ" b="1" u="sng" dirty="0">
                <a:solidFill>
                  <a:srgbClr val="002060"/>
                </a:solidFill>
              </a:rPr>
              <a:t> </a:t>
            </a:r>
            <a:r>
              <a:rPr lang="en-US" b="1" u="sng" dirty="0">
                <a:solidFill>
                  <a:srgbClr val="002060"/>
                </a:solidFill>
              </a:rPr>
              <a:t>continuous</a:t>
            </a:r>
            <a:br>
              <a:rPr lang="cs-CZ" b="1" u="sng" dirty="0">
                <a:solidFill>
                  <a:srgbClr val="002060"/>
                </a:solidFill>
              </a:rPr>
            </a:br>
            <a:r>
              <a:rPr lang="en-US" sz="3100" dirty="0">
                <a:solidFill>
                  <a:srgbClr val="002060"/>
                </a:solidFill>
              </a:rPr>
              <a:t>be (am, are, is) + -</a:t>
            </a:r>
            <a:r>
              <a:rPr lang="en-US" sz="3100" dirty="0" err="1">
                <a:solidFill>
                  <a:srgbClr val="002060"/>
                </a:solidFill>
              </a:rPr>
              <a:t>ing</a:t>
            </a:r>
            <a:br>
              <a:rPr lang="cs-CZ" sz="3100" dirty="0">
                <a:solidFill>
                  <a:srgbClr val="002060"/>
                </a:solidFill>
              </a:rPr>
            </a:br>
            <a:r>
              <a:rPr lang="en-US" sz="3100" dirty="0">
                <a:solidFill>
                  <a:srgbClr val="002060"/>
                </a:solidFill>
              </a:rPr>
              <a:t>Q</a:t>
            </a:r>
            <a:r>
              <a:rPr lang="cs-CZ" sz="3100" dirty="0" err="1">
                <a:solidFill>
                  <a:srgbClr val="002060"/>
                </a:solidFill>
              </a:rPr>
              <a:t>uestions</a:t>
            </a:r>
            <a:r>
              <a:rPr lang="cs-CZ" sz="3100" dirty="0">
                <a:solidFill>
                  <a:srgbClr val="002060"/>
                </a:solidFill>
              </a:rPr>
              <a:t> – </a:t>
            </a:r>
            <a:r>
              <a:rPr lang="en-US" sz="3100" dirty="0">
                <a:solidFill>
                  <a:srgbClr val="002060"/>
                </a:solidFill>
              </a:rPr>
              <a:t>inversion</a:t>
            </a:r>
            <a:br>
              <a:rPr lang="en-US" sz="3100" dirty="0">
                <a:solidFill>
                  <a:srgbClr val="002060"/>
                </a:solidFill>
              </a:rPr>
            </a:br>
            <a:r>
              <a:rPr lang="en-US" sz="3100" dirty="0">
                <a:solidFill>
                  <a:srgbClr val="002060"/>
                </a:solidFill>
              </a:rPr>
              <a:t>Negative – isn’t/aren’t</a:t>
            </a:r>
            <a:endParaRPr lang="cs-CZ" sz="3100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2708920"/>
            <a:ext cx="9144000" cy="4149080"/>
          </a:xfrm>
        </p:spPr>
        <p:txBody>
          <a:bodyPr numCol="3" rtlCol="0">
            <a:normAutofit fontScale="2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I </a:t>
            </a:r>
            <a:r>
              <a:rPr lang="en-US" sz="9600" dirty="0">
                <a:solidFill>
                  <a:srgbClr val="FF0000"/>
                </a:solidFill>
              </a:rPr>
              <a:t>am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You </a:t>
            </a:r>
            <a:r>
              <a:rPr lang="en-US" sz="9600" dirty="0">
                <a:solidFill>
                  <a:srgbClr val="FF0000"/>
                </a:solidFill>
              </a:rPr>
              <a:t>are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He </a:t>
            </a:r>
            <a:r>
              <a:rPr lang="en-US" sz="9600" dirty="0">
                <a:solidFill>
                  <a:srgbClr val="FF0000"/>
                </a:solidFill>
              </a:rPr>
              <a:t>is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She </a:t>
            </a:r>
            <a:r>
              <a:rPr lang="en-US" sz="9600" dirty="0">
                <a:solidFill>
                  <a:srgbClr val="FF0000"/>
                </a:solidFill>
              </a:rPr>
              <a:t>is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  <a:endParaRPr lang="cs-CZ" sz="96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It </a:t>
            </a:r>
            <a:r>
              <a:rPr lang="en-US" sz="9600" dirty="0">
                <a:solidFill>
                  <a:srgbClr val="FF0000"/>
                </a:solidFill>
              </a:rPr>
              <a:t>is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We </a:t>
            </a:r>
            <a:r>
              <a:rPr lang="en-US" sz="9600" dirty="0">
                <a:solidFill>
                  <a:srgbClr val="FF0000"/>
                </a:solidFill>
              </a:rPr>
              <a:t>are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You </a:t>
            </a:r>
            <a:r>
              <a:rPr lang="en-US" sz="9600" dirty="0">
                <a:solidFill>
                  <a:srgbClr val="FF0000"/>
                </a:solidFill>
              </a:rPr>
              <a:t>are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They </a:t>
            </a:r>
            <a:r>
              <a:rPr lang="en-US" sz="9600" dirty="0">
                <a:solidFill>
                  <a:srgbClr val="FF0000"/>
                </a:solidFill>
              </a:rPr>
              <a:t>are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Am </a:t>
            </a:r>
            <a:r>
              <a:rPr lang="en-US" sz="9600" dirty="0">
                <a:solidFill>
                  <a:srgbClr val="002060"/>
                </a:solidFill>
              </a:rPr>
              <a:t>I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Are </a:t>
            </a:r>
            <a:r>
              <a:rPr lang="en-US" sz="9600" dirty="0">
                <a:solidFill>
                  <a:srgbClr val="002060"/>
                </a:solidFill>
              </a:rPr>
              <a:t>you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  <a:endParaRPr lang="cs-CZ" sz="96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Is </a:t>
            </a:r>
            <a:r>
              <a:rPr lang="en-US" sz="9600" dirty="0">
                <a:solidFill>
                  <a:srgbClr val="002060"/>
                </a:solidFill>
              </a:rPr>
              <a:t>he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Is </a:t>
            </a:r>
            <a:r>
              <a:rPr lang="en-US" sz="9600" dirty="0">
                <a:solidFill>
                  <a:srgbClr val="002060"/>
                </a:solidFill>
              </a:rPr>
              <a:t>she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  <a:endParaRPr lang="cs-CZ" sz="96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Is </a:t>
            </a:r>
            <a:r>
              <a:rPr lang="en-US" sz="9600" dirty="0">
                <a:solidFill>
                  <a:srgbClr val="002060"/>
                </a:solidFill>
              </a:rPr>
              <a:t>it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Are </a:t>
            </a:r>
            <a:r>
              <a:rPr lang="en-US" sz="9600" dirty="0">
                <a:solidFill>
                  <a:srgbClr val="002060"/>
                </a:solidFill>
              </a:rPr>
              <a:t>we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  <a:endParaRPr lang="cs-CZ" sz="96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Are </a:t>
            </a:r>
            <a:r>
              <a:rPr lang="en-US" sz="9600" dirty="0">
                <a:solidFill>
                  <a:srgbClr val="002060"/>
                </a:solidFill>
              </a:rPr>
              <a:t>you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  <a:endParaRPr lang="cs-CZ" sz="96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Are </a:t>
            </a:r>
            <a:r>
              <a:rPr lang="en-US" sz="9600" dirty="0">
                <a:solidFill>
                  <a:srgbClr val="002060"/>
                </a:solidFill>
              </a:rPr>
              <a:t>they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I</a:t>
            </a:r>
            <a:r>
              <a:rPr lang="en-US" sz="9600" dirty="0">
                <a:solidFill>
                  <a:srgbClr val="FF0000"/>
                </a:solidFill>
              </a:rPr>
              <a:t>’m not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You </a:t>
            </a:r>
            <a:r>
              <a:rPr lang="en-US" sz="9600" dirty="0">
                <a:solidFill>
                  <a:srgbClr val="FF0000"/>
                </a:solidFill>
              </a:rPr>
              <a:t>aren’t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He </a:t>
            </a:r>
            <a:r>
              <a:rPr lang="en-US" sz="9600" dirty="0">
                <a:solidFill>
                  <a:srgbClr val="FF0000"/>
                </a:solidFill>
              </a:rPr>
              <a:t>isn’t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She </a:t>
            </a:r>
            <a:r>
              <a:rPr lang="en-US" sz="9600" dirty="0">
                <a:solidFill>
                  <a:srgbClr val="FF0000"/>
                </a:solidFill>
              </a:rPr>
              <a:t>isn’t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It </a:t>
            </a:r>
            <a:r>
              <a:rPr lang="en-US" sz="9600" dirty="0">
                <a:solidFill>
                  <a:srgbClr val="FF0000"/>
                </a:solidFill>
              </a:rPr>
              <a:t>isn’t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We </a:t>
            </a:r>
            <a:r>
              <a:rPr lang="en-US" sz="9600" dirty="0">
                <a:solidFill>
                  <a:srgbClr val="FF0000"/>
                </a:solidFill>
              </a:rPr>
              <a:t>aren’t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  <a:endParaRPr lang="cs-CZ" sz="96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You </a:t>
            </a:r>
            <a:r>
              <a:rPr lang="en-US" sz="9600" dirty="0">
                <a:solidFill>
                  <a:srgbClr val="FF0000"/>
                </a:solidFill>
              </a:rPr>
              <a:t>aren’t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  <a:endParaRPr lang="cs-CZ" sz="96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They </a:t>
            </a:r>
            <a:r>
              <a:rPr lang="en-US" sz="9600" dirty="0">
                <a:solidFill>
                  <a:srgbClr val="FF0000"/>
                </a:solidFill>
              </a:rPr>
              <a:t>aren’t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  <a:endParaRPr lang="cs-CZ" sz="96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366262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645</Words>
  <Application>Microsoft Office PowerPoint</Application>
  <PresentationFormat>Předvádění na obrazovce (4:3)</PresentationFormat>
  <Paragraphs>161</Paragraphs>
  <Slides>11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4" baseType="lpstr">
      <vt:lpstr>Arial</vt:lpstr>
      <vt:lpstr>Calibri</vt:lpstr>
      <vt:lpstr>Motiv systému Office</vt:lpstr>
      <vt:lpstr>Future forms</vt:lpstr>
      <vt:lpstr>Prezentace aplikace PowerPoint</vt:lpstr>
      <vt:lpstr>Future simple will + infinitive Questions – inversion Negative – won´t</vt:lpstr>
      <vt:lpstr>Prezentace aplikace PowerPoint</vt:lpstr>
      <vt:lpstr>Decision on the spot</vt:lpstr>
      <vt:lpstr>Be going to</vt:lpstr>
      <vt:lpstr>Plans</vt:lpstr>
      <vt:lpstr>Predictions</vt:lpstr>
      <vt:lpstr>Present continuous be (am, are, is) + -ing Questions – inversion Negative – isn’t/aren’t</vt:lpstr>
      <vt:lpstr>Prezentace aplikace PowerPoint</vt:lpstr>
      <vt:lpstr>Source Reference:</vt:lpstr>
    </vt:vector>
  </TitlesOfParts>
  <Company>VOŠ a SPŠ dopravní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Future forms</dc:title>
  <dc:creator>Krejčová Kristýna</dc:creator>
  <cp:lastModifiedBy>Kristýna Krejčová</cp:lastModifiedBy>
  <cp:revision>10</cp:revision>
  <dcterms:created xsi:type="dcterms:W3CDTF">2014-05-28T08:41:08Z</dcterms:created>
  <dcterms:modified xsi:type="dcterms:W3CDTF">2020-11-19T21:05:27Z</dcterms:modified>
</cp:coreProperties>
</file>