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4637F-C3D9-4E21-82AC-4FFEE54683D1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C7128-DE93-42C7-BBBA-AE68142B5B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13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C65F9-E130-40D0-A63F-7505E1C8B0F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25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7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906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01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37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28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40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518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40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50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85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2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D6BE-3D3B-486A-9FFA-5E61D0714F0C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ED58D-3F1F-47B7-A3C0-563DED5063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81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Past </a:t>
            </a:r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simple</a:t>
            </a:r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 x past </a:t>
            </a:r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perfect</a:t>
            </a:r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simple</a:t>
            </a:r>
            <a:endParaRPr lang="cs-CZ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7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179512" y="2564904"/>
            <a:ext cx="8784976" cy="4104456"/>
          </a:xfrm>
          <a:extLst/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>
                <a:solidFill>
                  <a:srgbClr val="002060"/>
                </a:solidFill>
              </a:rPr>
              <a:t>I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You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>
                <a:solidFill>
                  <a:srgbClr val="002060"/>
                </a:solidFill>
              </a:rPr>
              <a:t>He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She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It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We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You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r>
              <a:rPr lang="cs-CZ" sz="11200" dirty="0">
                <a:solidFill>
                  <a:srgbClr val="FF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They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I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you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he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she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 </a:t>
            </a:r>
            <a:r>
              <a:rPr lang="en-US" sz="11200" dirty="0">
                <a:solidFill>
                  <a:srgbClr val="002060"/>
                </a:solidFill>
              </a:rPr>
              <a:t>it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we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you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 </a:t>
            </a:r>
            <a:r>
              <a:rPr lang="en-US" sz="11200" dirty="0">
                <a:solidFill>
                  <a:srgbClr val="002060"/>
                </a:solidFill>
              </a:rPr>
              <a:t>they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I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You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He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She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It </a:t>
            </a:r>
            <a:r>
              <a:rPr lang="en-US" sz="11200" dirty="0">
                <a:solidFill>
                  <a:srgbClr val="FF0000"/>
                </a:solidFill>
              </a:rPr>
              <a:t>didn’t </a:t>
            </a:r>
            <a:r>
              <a:rPr lang="en-US" sz="11200" dirty="0">
                <a:solidFill>
                  <a:srgbClr val="002060"/>
                </a:solidFill>
              </a:rPr>
              <a:t>work.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We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You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They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</p:txBody>
      </p:sp>
      <p:sp>
        <p:nvSpPr>
          <p:cNvPr id="8195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5038"/>
          </a:xfrm>
        </p:spPr>
        <p:txBody>
          <a:bodyPr/>
          <a:lstStyle/>
          <a:p>
            <a:pPr eaLnBrk="1" hangingPunct="1"/>
            <a:r>
              <a:rPr lang="cs-CZ" altLang="cs-CZ" sz="4000" u="sng">
                <a:solidFill>
                  <a:srgbClr val="002060"/>
                </a:solidFill>
              </a:rPr>
              <a:t>Past simple</a:t>
            </a:r>
            <a:br>
              <a:rPr lang="en-US" altLang="cs-CZ" u="sng">
                <a:solidFill>
                  <a:srgbClr val="002060"/>
                </a:solidFill>
              </a:rPr>
            </a:br>
            <a:r>
              <a:rPr lang="en-US" altLang="cs-CZ" sz="2800">
                <a:solidFill>
                  <a:srgbClr val="002060"/>
                </a:solidFill>
              </a:rPr>
              <a:t>regular –ed/irregular –list p.164</a:t>
            </a:r>
            <a:br>
              <a:rPr lang="en-US" altLang="cs-CZ" sz="2800">
                <a:solidFill>
                  <a:srgbClr val="002060"/>
                </a:solidFill>
              </a:rPr>
            </a:br>
            <a:r>
              <a:rPr lang="en-US" altLang="cs-CZ" sz="2800">
                <a:solidFill>
                  <a:srgbClr val="002060"/>
                </a:solidFill>
              </a:rPr>
              <a:t>Questions did</a:t>
            </a:r>
            <a:br>
              <a:rPr lang="en-US" altLang="cs-CZ" sz="2800">
                <a:solidFill>
                  <a:srgbClr val="002060"/>
                </a:solidFill>
              </a:rPr>
            </a:br>
            <a:r>
              <a:rPr lang="en-US" altLang="cs-CZ" sz="2800">
                <a:solidFill>
                  <a:srgbClr val="002060"/>
                </a:solidFill>
              </a:rPr>
              <a:t>Negative didn’t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63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>
                <a:solidFill>
                  <a:srgbClr val="002060"/>
                </a:solidFill>
              </a:rPr>
              <a:t>Past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dirty="0" err="1">
                <a:solidFill>
                  <a:srgbClr val="002060"/>
                </a:solidFill>
              </a:rPr>
              <a:t>movie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dirty="0" err="1">
                <a:solidFill>
                  <a:srgbClr val="002060"/>
                </a:solidFill>
              </a:rPr>
              <a:t>tick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and</a:t>
            </a:r>
            <a:r>
              <a:rPr lang="cs-CZ" dirty="0">
                <a:solidFill>
                  <a:srgbClr val="002060"/>
                </a:solidFill>
              </a:rPr>
              <a:t> go on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4508500"/>
          </a:xfrm>
        </p:spPr>
        <p:txBody>
          <a:bodyPr/>
          <a:lstStyle/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woke up.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got up.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had breakfast.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brushed my teeth.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had a shower.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got dressed.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I went to work.</a:t>
            </a:r>
          </a:p>
          <a:p>
            <a:pPr eaLnBrk="1" hangingPunct="1">
              <a:buFont typeface="Arial" charset="0"/>
              <a:buNone/>
            </a:pPr>
            <a:endParaRPr lang="cs-CZ" altLang="cs-CZ" i="1">
              <a:solidFill>
                <a:srgbClr val="002060"/>
              </a:solidFill>
            </a:endParaRPr>
          </a:p>
          <a:p>
            <a:pPr eaLnBrk="1" hangingPunct="1"/>
            <a:endParaRPr lang="cs-CZ" altLang="cs-CZ">
              <a:solidFill>
                <a:srgbClr val="002060"/>
              </a:solidFill>
            </a:endParaRPr>
          </a:p>
        </p:txBody>
      </p:sp>
      <p:pic>
        <p:nvPicPr>
          <p:cNvPr id="9220" name="Obrázek 3" descr="kame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284538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724290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hangingPunct="1"/>
            <a:r>
              <a:rPr lang="cs-CZ" altLang="cs-CZ" u="sng">
                <a:solidFill>
                  <a:srgbClr val="002060"/>
                </a:solidFill>
              </a:rPr>
              <a:t>Past simple</a:t>
            </a:r>
            <a:br>
              <a:rPr lang="cs-CZ" altLang="cs-CZ">
                <a:solidFill>
                  <a:srgbClr val="002060"/>
                </a:solidFill>
              </a:rPr>
            </a:br>
            <a:endParaRPr lang="cs-CZ" altLang="cs-CZ">
              <a:solidFill>
                <a:srgbClr val="002060"/>
              </a:solidFill>
            </a:endParaRP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4508500"/>
          </a:xfrm>
        </p:spPr>
        <p:txBody>
          <a:bodyPr/>
          <a:lstStyle/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Nemluvím o detailech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Posunuje děj</a:t>
            </a:r>
          </a:p>
          <a:p>
            <a:pPr eaLnBrk="1" hangingPunct="1"/>
            <a:r>
              <a:rPr lang="cs-CZ" altLang="cs-CZ">
                <a:solidFill>
                  <a:srgbClr val="002060"/>
                </a:solidFill>
              </a:rPr>
              <a:t>Čj – vid dokonavý – např. Zavřel dveře.</a:t>
            </a:r>
          </a:p>
          <a:p>
            <a:pPr eaLnBrk="1" hangingPunct="1"/>
            <a:endParaRPr lang="cs-CZ" altLang="cs-CZ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66063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0" y="2780928"/>
            <a:ext cx="9144000" cy="3888432"/>
          </a:xfrm>
          <a:extLst/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002060"/>
                </a:solidFill>
              </a:rPr>
              <a:t>t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I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she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it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we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they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  <a:endParaRPr lang="en-US" sz="11200" dirty="0">
              <a:solidFill>
                <a:srgbClr val="002060"/>
              </a:solidFill>
            </a:endParaRPr>
          </a:p>
        </p:txBody>
      </p:sp>
      <p:sp>
        <p:nvSpPr>
          <p:cNvPr id="14339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5038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</a:t>
            </a:r>
            <a:r>
              <a:rPr lang="en-US" altLang="cs-CZ" sz="4000" u="sng" dirty="0">
                <a:solidFill>
                  <a:srgbClr val="002060"/>
                </a:solidFill>
              </a:rPr>
              <a:t>t perfect simple</a:t>
            </a:r>
            <a:br>
              <a:rPr lang="en-US" altLang="cs-CZ" u="sng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h</a:t>
            </a:r>
            <a:r>
              <a:rPr lang="cs-CZ" altLang="cs-CZ" sz="2800" dirty="0">
                <a:solidFill>
                  <a:srgbClr val="002060"/>
                </a:solidFill>
              </a:rPr>
              <a:t>ad</a:t>
            </a:r>
            <a:r>
              <a:rPr lang="en-US" altLang="cs-CZ" sz="2800" dirty="0">
                <a:solidFill>
                  <a:srgbClr val="002060"/>
                </a:solidFill>
              </a:rPr>
              <a:t> + past participle</a:t>
            </a:r>
            <a:r>
              <a:rPr lang="cs-CZ" altLang="cs-CZ" sz="2800" dirty="0">
                <a:solidFill>
                  <a:srgbClr val="002060"/>
                </a:solidFill>
              </a:rPr>
              <a:t> (</a:t>
            </a:r>
            <a:r>
              <a:rPr lang="cs-CZ" altLang="cs-CZ" sz="2800" dirty="0" err="1">
                <a:solidFill>
                  <a:srgbClr val="002060"/>
                </a:solidFill>
              </a:rPr>
              <a:t>regular</a:t>
            </a:r>
            <a:r>
              <a:rPr lang="cs-CZ" altLang="cs-CZ" sz="2800" dirty="0">
                <a:solidFill>
                  <a:srgbClr val="002060"/>
                </a:solidFill>
              </a:rPr>
              <a:t> –</a:t>
            </a:r>
            <a:r>
              <a:rPr lang="cs-CZ" altLang="cs-CZ" sz="2800" dirty="0" err="1">
                <a:solidFill>
                  <a:srgbClr val="002060"/>
                </a:solidFill>
              </a:rPr>
              <a:t>ed</a:t>
            </a:r>
            <a:r>
              <a:rPr lang="cs-CZ" altLang="cs-CZ" sz="2800" dirty="0">
                <a:solidFill>
                  <a:srgbClr val="002060"/>
                </a:solidFill>
              </a:rPr>
              <a:t>, </a:t>
            </a:r>
            <a:r>
              <a:rPr lang="cs-CZ" altLang="cs-CZ" sz="2800" dirty="0" err="1">
                <a:solidFill>
                  <a:srgbClr val="002060"/>
                </a:solidFill>
              </a:rPr>
              <a:t>irregular</a:t>
            </a:r>
            <a:r>
              <a:rPr lang="cs-CZ" altLang="cs-CZ" sz="2800" dirty="0">
                <a:solidFill>
                  <a:srgbClr val="002060"/>
                </a:solidFill>
              </a:rPr>
              <a:t> 3rd </a:t>
            </a:r>
            <a:r>
              <a:rPr lang="cs-CZ" altLang="cs-CZ" sz="2800" dirty="0" err="1">
                <a:solidFill>
                  <a:srgbClr val="002060"/>
                </a:solidFill>
              </a:rPr>
              <a:t>column</a:t>
            </a:r>
            <a:r>
              <a:rPr lang="cs-CZ" altLang="cs-CZ" sz="2800" dirty="0">
                <a:solidFill>
                  <a:srgbClr val="002060"/>
                </a:solidFill>
              </a:rPr>
              <a:t>)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Questions - inversion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Negative – ha</a:t>
            </a:r>
            <a:r>
              <a:rPr lang="cs-CZ" altLang="cs-CZ" sz="2800" dirty="0" err="1">
                <a:solidFill>
                  <a:srgbClr val="002060"/>
                </a:solidFill>
              </a:rPr>
              <a:t>dn´t</a:t>
            </a:r>
            <a:endParaRPr lang="cs-CZ" alt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3181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624736"/>
          </a:xfrm>
        </p:spPr>
        <p:txBody>
          <a:bodyPr/>
          <a:lstStyle/>
          <a:p>
            <a:pPr marL="0" indent="0">
              <a:buNone/>
            </a:pP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Past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simple</a:t>
            </a:r>
            <a:endParaRPr lang="cs-CZ" sz="4000" u="sng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A</a:t>
            </a:r>
            <a:r>
              <a:rPr lang="cs-CZ" dirty="0"/>
              <a:t> 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missed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bus.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B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came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late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Past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pefect</a:t>
            </a: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simple</a:t>
            </a:r>
            <a:endParaRPr lang="cs-CZ" sz="4000" u="sng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B 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came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late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because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rgbClr val="00B050"/>
                </a:solidFill>
              </a:rPr>
              <a:t>A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had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missed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bus.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cs-CZ" dirty="0">
                <a:solidFill>
                  <a:srgbClr val="00B050"/>
                </a:solidFill>
              </a:rPr>
              <a:t>A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had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missed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bus,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therefore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rgbClr val="00B050"/>
                </a:solidFill>
              </a:rPr>
              <a:t>B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came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late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Obdélník 3"/>
          <p:cNvSpPr/>
          <p:nvPr/>
        </p:nvSpPr>
        <p:spPr>
          <a:xfrm>
            <a:off x="908332" y="2305383"/>
            <a:ext cx="727280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14"/>
          <p:cNvCxnSpPr/>
          <p:nvPr/>
        </p:nvCxnSpPr>
        <p:spPr>
          <a:xfrm>
            <a:off x="2915816" y="198884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5724128" y="2024844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délník 16"/>
          <p:cNvSpPr/>
          <p:nvPr/>
        </p:nvSpPr>
        <p:spPr>
          <a:xfrm>
            <a:off x="1996743" y="2505670"/>
            <a:ext cx="9190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4778236" y="2505670"/>
            <a:ext cx="9190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</a:t>
            </a:r>
            <a:endParaRPr lang="cs-CZ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819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pPr algn="l"/>
            <a:r>
              <a:rPr 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688632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2060"/>
                </a:solidFill>
                <a:effectLst/>
              </a:rPr>
              <a:t>OXENDEN,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Clive</a:t>
            </a:r>
            <a:r>
              <a:rPr lang="cs-CZ" sz="2400" dirty="0">
                <a:solidFill>
                  <a:srgbClr val="002060"/>
                </a:solidFill>
                <a:effectLst/>
              </a:rPr>
              <a:t>, Christina LATHAM-KOENIG, Paul SELIGSON a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Lindsay</a:t>
            </a:r>
            <a:r>
              <a:rPr lang="cs-CZ" sz="2400" dirty="0">
                <a:solidFill>
                  <a:srgbClr val="002060"/>
                </a:solidFill>
                <a:effectLst/>
              </a:rPr>
              <a:t> CLANDFIELD.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New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English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file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 </a:t>
            </a:r>
            <a:r>
              <a:rPr lang="cs-CZ" sz="2400" dirty="0">
                <a:solidFill>
                  <a:srgbClr val="002060"/>
                </a:solidFill>
                <a:effectLst/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Press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2007. 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  <a:effectLst/>
              </a:rPr>
              <a:t>HASTINGS, Bob, Marta UMIŃSKA a Dominika CHANDLER.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Maturita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activator</a:t>
            </a:r>
            <a:r>
              <a:rPr lang="cs-CZ" sz="2400" dirty="0">
                <a:solidFill>
                  <a:srgbClr val="002060"/>
                </a:solidFill>
                <a:effectLst/>
              </a:rPr>
              <a:t>.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Pearson</a:t>
            </a:r>
            <a:r>
              <a:rPr lang="cs-CZ" sz="2400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Education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2009. </a:t>
            </a: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MURPHY, Raymond a William R. SMALZER. </a:t>
            </a:r>
            <a:r>
              <a:rPr lang="en-US" sz="2400" i="1" dirty="0">
                <a:solidFill>
                  <a:srgbClr val="002060"/>
                </a:solidFill>
                <a:effectLst/>
              </a:rPr>
              <a:t>Grammar in use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400" dirty="0">
                <a:solidFill>
                  <a:srgbClr val="002060"/>
                </a:solidFill>
                <a:effectLst/>
              </a:rPr>
              <a:t>Cambridge University Press, 2009.</a:t>
            </a: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MURPHY, Raymond. </a:t>
            </a:r>
            <a:r>
              <a:rPr lang="en-US" sz="2400" i="1" dirty="0">
                <a:solidFill>
                  <a:srgbClr val="002060"/>
                </a:solidFill>
                <a:effectLst/>
              </a:rPr>
              <a:t>Essential grammar in use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400" dirty="0">
                <a:solidFill>
                  <a:srgbClr val="002060"/>
                </a:solidFill>
                <a:effectLst/>
              </a:rPr>
              <a:t> Cambridge University Press, 2015</a:t>
            </a:r>
            <a:r>
              <a:rPr lang="cs-CZ" sz="2400" dirty="0">
                <a:solidFill>
                  <a:srgbClr val="002060"/>
                </a:solidFill>
                <a:effectLst/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  <a:effectLst/>
              </a:rPr>
              <a:t>PETERS, Sarah a Tomáš GRÁF.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Time to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talk.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Polyglot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2004. </a:t>
            </a:r>
          </a:p>
          <a:p>
            <a:r>
              <a:rPr lang="cs-CZ" sz="2400">
                <a:solidFill>
                  <a:srgbClr val="002060"/>
                </a:solidFill>
                <a:effectLst/>
              </a:rPr>
              <a:t>Pictures</a:t>
            </a:r>
            <a:r>
              <a:rPr lang="cs-CZ" sz="2400" dirty="0">
                <a:solidFill>
                  <a:srgbClr val="002060"/>
                </a:solidFill>
                <a:effectLst/>
              </a:rPr>
              <a:t>: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creative</a:t>
            </a:r>
            <a:r>
              <a:rPr lang="cs-CZ" sz="2400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commons</a:t>
            </a:r>
            <a:endParaRPr lang="cs-CZ" sz="2400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962759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407</Words>
  <Application>Microsoft Office PowerPoint</Application>
  <PresentationFormat>Předvádění na obrazovce (4:3)</PresentationFormat>
  <Paragraphs>99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Past simple x past perfect simple</vt:lpstr>
      <vt:lpstr>Past simple regular –ed/irregular –list p.164 Questions did Negative didn’t</vt:lpstr>
      <vt:lpstr>Past simple movie tick and go on</vt:lpstr>
      <vt:lpstr>Past simple </vt:lpstr>
      <vt:lpstr>Past perfect simple had + past participle (regular –ed, irregular 3rd column) Questions - inversion Negative – hadn´t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x past perfect simple</dc:title>
  <dc:creator>Krejčová Kristýna</dc:creator>
  <cp:lastModifiedBy>Krejčová Kristýna</cp:lastModifiedBy>
  <cp:revision>6</cp:revision>
  <dcterms:created xsi:type="dcterms:W3CDTF">2015-10-06T10:21:37Z</dcterms:created>
  <dcterms:modified xsi:type="dcterms:W3CDTF">2018-03-07T20:48:12Z</dcterms:modified>
</cp:coreProperties>
</file>