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BE496-ED6B-4138-A76B-B32E39C0CF6C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2993F-45A0-4D6A-9B16-60A5F6D60D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528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99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94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75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0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2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243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656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43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86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14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2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77520-05F7-4578-862F-AAE625B544BD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0C577-6303-4A02-8A3E-F02893F265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31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Present perfect </a:t>
            </a:r>
            <a:br>
              <a:rPr lang="en-US" u="sng" dirty="0">
                <a:solidFill>
                  <a:srgbClr val="002060"/>
                </a:solidFill>
              </a:rPr>
            </a:br>
            <a:r>
              <a:rPr lang="en-US" u="sng" dirty="0">
                <a:solidFill>
                  <a:srgbClr val="002060"/>
                </a:solidFill>
              </a:rPr>
              <a:t>simple x continuous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762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2060"/>
                </a:solidFill>
              </a:rPr>
              <a:t>Questions + short replies</a:t>
            </a:r>
            <a:endParaRPr lang="cs-CZ" altLang="cs-CZ" u="sng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756576" cy="5257800"/>
          </a:xfrm>
          <a:ln>
            <a:miter lim="800000"/>
            <a:headEnd/>
            <a:tailEnd/>
          </a:ln>
        </p:spPr>
        <p:txBody>
          <a:bodyPr numCol="3" rtlCol="0"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I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you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he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she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it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we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you </a:t>
            </a:r>
            <a:r>
              <a:rPr lang="en-US" sz="9600" dirty="0">
                <a:solidFill>
                  <a:srgbClr val="00B050"/>
                </a:solidFill>
              </a:rPr>
              <a:t>been</a:t>
            </a:r>
            <a:r>
              <a:rPr lang="en-US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they </a:t>
            </a:r>
            <a:r>
              <a:rPr lang="en-US" sz="9600" dirty="0" err="1">
                <a:solidFill>
                  <a:srgbClr val="00B050"/>
                </a:solidFill>
              </a:rPr>
              <a:t>been</a:t>
            </a:r>
            <a:r>
              <a:rPr lang="en-US" sz="9600" dirty="0" err="1">
                <a:solidFill>
                  <a:srgbClr val="002060"/>
                </a:solidFill>
              </a:rPr>
              <a:t>w</a:t>
            </a:r>
            <a:r>
              <a:rPr lang="cs-CZ" sz="9600" dirty="0" err="1">
                <a:solidFill>
                  <a:srgbClr val="002060"/>
                </a:solidFill>
              </a:rPr>
              <a:t>ork</a:t>
            </a:r>
            <a:r>
              <a:rPr lang="en-US" sz="9600" dirty="0" err="1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I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you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he </a:t>
            </a: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she </a:t>
            </a: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it </a:t>
            </a: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we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you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Yes, they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I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you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he </a:t>
            </a:r>
            <a:r>
              <a:rPr lang="en-US" sz="9600" dirty="0">
                <a:solidFill>
                  <a:srgbClr val="FF0000"/>
                </a:solidFill>
              </a:rPr>
              <a:t>hasn’t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she </a:t>
            </a:r>
            <a:r>
              <a:rPr lang="en-US" sz="9600" dirty="0">
                <a:solidFill>
                  <a:srgbClr val="FF0000"/>
                </a:solidFill>
              </a:rPr>
              <a:t>hasn’t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it </a:t>
            </a:r>
            <a:r>
              <a:rPr lang="en-US" sz="9600" dirty="0">
                <a:solidFill>
                  <a:srgbClr val="FF0000"/>
                </a:solidFill>
              </a:rPr>
              <a:t>hasn’t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we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you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No, they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15461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>
                <a:solidFill>
                  <a:srgbClr val="002060"/>
                </a:solidFill>
              </a:rPr>
              <a:t>Negative</a:t>
            </a:r>
            <a:br>
              <a:rPr lang="en-US" u="sng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haven’t/hasn’t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5157787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I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You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He </a:t>
            </a:r>
            <a:r>
              <a:rPr lang="en-US" dirty="0">
                <a:solidFill>
                  <a:srgbClr val="FF0000"/>
                </a:solidFill>
              </a:rPr>
              <a:t>hasn’t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She </a:t>
            </a:r>
            <a:r>
              <a:rPr lang="en-US" dirty="0">
                <a:solidFill>
                  <a:srgbClr val="FF0000"/>
                </a:solidFill>
              </a:rPr>
              <a:t>hasn’t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It </a:t>
            </a:r>
            <a:r>
              <a:rPr lang="en-US" dirty="0">
                <a:solidFill>
                  <a:srgbClr val="FF0000"/>
                </a:solidFill>
              </a:rPr>
              <a:t>hasn’t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We </a:t>
            </a:r>
            <a:r>
              <a:rPr lang="en-US" dirty="0">
                <a:solidFill>
                  <a:srgbClr val="FF0000"/>
                </a:solidFill>
              </a:rPr>
              <a:t>haven’t</a:t>
            </a:r>
            <a:r>
              <a:rPr lang="en-US" dirty="0">
                <a:solidFill>
                  <a:srgbClr val="00B050"/>
                </a:solidFill>
              </a:rPr>
              <a:t> 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You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They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95473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002060"/>
                </a:solidFill>
              </a:rPr>
              <a:t>Present perfect simple </a:t>
            </a:r>
            <a:r>
              <a:rPr lang="cs-CZ" sz="2800" b="1" u="sng" dirty="0">
                <a:solidFill>
                  <a:srgbClr val="002060"/>
                </a:solidFill>
              </a:rPr>
              <a:t>– Předpřítomný prostý</a:t>
            </a:r>
            <a:endParaRPr lang="en-US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Do ČJ se obvykle překládá jako minulý čas.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Důraz na výsledek.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(+ slovesa, která netvoří průběhový čas – love, </a:t>
            </a:r>
            <a:r>
              <a:rPr lang="cs-CZ" sz="2400" dirty="0" err="1">
                <a:solidFill>
                  <a:srgbClr val="002060"/>
                </a:solidFill>
              </a:rPr>
              <a:t>like</a:t>
            </a:r>
            <a:r>
              <a:rPr lang="cs-CZ" sz="2400" dirty="0">
                <a:solidFill>
                  <a:srgbClr val="002060"/>
                </a:solidFill>
              </a:rPr>
              <a:t>, atd. – str. </a:t>
            </a:r>
            <a:r>
              <a:rPr lang="cs-CZ" sz="2400">
                <a:solidFill>
                  <a:srgbClr val="002060"/>
                </a:solidFill>
              </a:rPr>
              <a:t>132)</a:t>
            </a: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’ve baked </a:t>
            </a:r>
            <a:r>
              <a:rPr lang="cs-CZ" sz="2400" u="sng" dirty="0" err="1">
                <a:solidFill>
                  <a:srgbClr val="002060"/>
                </a:solidFill>
              </a:rPr>
              <a:t>three</a:t>
            </a:r>
            <a:r>
              <a:rPr lang="en-US" sz="2400" u="sng" dirty="0">
                <a:solidFill>
                  <a:srgbClr val="002060"/>
                </a:solidFill>
              </a:rPr>
              <a:t> cakes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since </a:t>
            </a:r>
            <a:r>
              <a:rPr lang="cs-CZ" sz="2400" dirty="0">
                <a:solidFill>
                  <a:srgbClr val="002060"/>
                </a:solidFill>
              </a:rPr>
              <a:t>9AM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O</a:t>
            </a:r>
            <a:r>
              <a:rPr lang="cs-CZ" sz="2400" dirty="0">
                <a:solidFill>
                  <a:srgbClr val="002060"/>
                </a:solidFill>
              </a:rPr>
              <a:t>d devíti jsem upekla tři koláče.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sz="2400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800" b="1" u="sng" dirty="0">
                <a:solidFill>
                  <a:srgbClr val="002060"/>
                </a:solidFill>
              </a:rPr>
              <a:t>Present perfect continuous</a:t>
            </a:r>
            <a:r>
              <a:rPr lang="cs-CZ" sz="2800" b="1" u="sng" dirty="0">
                <a:solidFill>
                  <a:srgbClr val="002060"/>
                </a:solidFill>
              </a:rPr>
              <a:t> – Předpřítomný průběhový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Do ČJ se obvykle překládá jako přítomný čas.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Důraz na </a:t>
            </a:r>
            <a:r>
              <a:rPr lang="cs-CZ" sz="2400" dirty="0" err="1">
                <a:solidFill>
                  <a:srgbClr val="002060"/>
                </a:solidFill>
              </a:rPr>
              <a:t>průběh,trvání</a:t>
            </a:r>
            <a:r>
              <a:rPr lang="en-US" sz="2400" dirty="0">
                <a:solidFill>
                  <a:srgbClr val="002060"/>
                </a:solidFill>
              </a:rPr>
              <a:t>,n</a:t>
            </a:r>
            <a:r>
              <a:rPr lang="cs-CZ" sz="2400" dirty="0" err="1">
                <a:solidFill>
                  <a:srgbClr val="002060"/>
                </a:solidFill>
              </a:rPr>
              <a:t>ásledky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u="sng" dirty="0">
                <a:solidFill>
                  <a:srgbClr val="002060"/>
                </a:solidFill>
              </a:rPr>
              <a:t> </a:t>
            </a:r>
            <a:endParaRPr lang="en-US" sz="2400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It’s very hot in the kitchen.</a:t>
            </a: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u="sng" dirty="0">
                <a:solidFill>
                  <a:srgbClr val="002060"/>
                </a:solidFill>
              </a:rPr>
              <a:t>I</a:t>
            </a:r>
            <a:r>
              <a:rPr lang="en-US" sz="2400" u="sng" dirty="0">
                <a:solidFill>
                  <a:srgbClr val="002060"/>
                </a:solidFill>
              </a:rPr>
              <a:t>’ve been baking </a:t>
            </a:r>
            <a:r>
              <a:rPr lang="en-US" sz="2400" dirty="0">
                <a:solidFill>
                  <a:srgbClr val="002060"/>
                </a:solidFill>
              </a:rPr>
              <a:t>since </a:t>
            </a:r>
            <a:r>
              <a:rPr lang="cs-CZ" sz="2400" dirty="0">
                <a:solidFill>
                  <a:srgbClr val="002060"/>
                </a:solidFill>
              </a:rPr>
              <a:t>9AM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Od devíti peču.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09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1.</a:t>
            </a:r>
            <a:r>
              <a:rPr lang="cs-CZ" dirty="0">
                <a:solidFill>
                  <a:srgbClr val="002060"/>
                </a:solidFill>
              </a:rPr>
              <a:t> I _______(</a:t>
            </a:r>
            <a:r>
              <a:rPr lang="cs-CZ" dirty="0" err="1">
                <a:solidFill>
                  <a:srgbClr val="002060"/>
                </a:solidFill>
              </a:rPr>
              <a:t>learn</a:t>
            </a:r>
            <a:r>
              <a:rPr lang="cs-CZ" dirty="0">
                <a:solidFill>
                  <a:srgbClr val="002060"/>
                </a:solidFill>
              </a:rPr>
              <a:t>)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to drive, </a:t>
            </a:r>
            <a:r>
              <a:rPr lang="cs-CZ" dirty="0" err="1">
                <a:solidFill>
                  <a:srgbClr val="002060"/>
                </a:solidFill>
              </a:rPr>
              <a:t>at</a:t>
            </a:r>
            <a:r>
              <a:rPr lang="cs-CZ" dirty="0">
                <a:solidFill>
                  <a:srgbClr val="002060"/>
                </a:solidFill>
              </a:rPr>
              <a:t> last</a:t>
            </a:r>
            <a:r>
              <a:rPr lang="en-US" dirty="0">
                <a:solidFill>
                  <a:srgbClr val="002060"/>
                </a:solidFill>
              </a:rPr>
              <a:t>.</a:t>
            </a:r>
            <a:r>
              <a:rPr lang="cs-CZ" dirty="0">
                <a:solidFill>
                  <a:srgbClr val="002060"/>
                </a:solidFill>
              </a:rPr>
              <a:t> – </a:t>
            </a:r>
            <a:r>
              <a:rPr lang="cs-CZ" dirty="0" err="1">
                <a:solidFill>
                  <a:srgbClr val="002060"/>
                </a:solidFill>
              </a:rPr>
              <a:t>Congratulations</a:t>
            </a:r>
            <a:r>
              <a:rPr lang="cs-CZ" dirty="0">
                <a:solidFill>
                  <a:srgbClr val="002060"/>
                </a:solidFill>
              </a:rPr>
              <a:t>!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2.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How</a:t>
            </a:r>
            <a:r>
              <a:rPr lang="cs-CZ" dirty="0">
                <a:solidFill>
                  <a:srgbClr val="002060"/>
                </a:solidFill>
              </a:rPr>
              <a:t> long ________ </a:t>
            </a:r>
            <a:r>
              <a:rPr lang="en-US" dirty="0">
                <a:solidFill>
                  <a:srgbClr val="002060"/>
                </a:solidFill>
              </a:rPr>
              <a:t>(you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learn</a:t>
            </a:r>
            <a:r>
              <a:rPr lang="en-US" dirty="0">
                <a:solidFill>
                  <a:srgbClr val="002060"/>
                </a:solidFill>
              </a:rPr>
              <a:t>) </a:t>
            </a:r>
            <a:r>
              <a:rPr lang="cs-CZ" dirty="0">
                <a:solidFill>
                  <a:srgbClr val="002060"/>
                </a:solidFill>
              </a:rPr>
              <a:t>to drive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3.</a:t>
            </a:r>
            <a:r>
              <a:rPr lang="cs-CZ" dirty="0">
                <a:solidFill>
                  <a:srgbClr val="002060"/>
                </a:solidFill>
              </a:rPr>
              <a:t> I </a:t>
            </a:r>
            <a:r>
              <a:rPr lang="cs-CZ" dirty="0" err="1">
                <a:solidFill>
                  <a:srgbClr val="002060"/>
                </a:solidFill>
              </a:rPr>
              <a:t>couldn‘t</a:t>
            </a:r>
            <a:r>
              <a:rPr lang="cs-CZ" dirty="0">
                <a:solidFill>
                  <a:srgbClr val="002060"/>
                </a:solidFill>
              </a:rPr>
              <a:t> call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earlier</a:t>
            </a:r>
            <a:r>
              <a:rPr lang="cs-CZ" dirty="0">
                <a:solidFill>
                  <a:srgbClr val="002060"/>
                </a:solidFill>
              </a:rPr>
              <a:t>. 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	</a:t>
            </a:r>
            <a:r>
              <a:rPr lang="cs-CZ" u="sng" dirty="0">
                <a:solidFill>
                  <a:srgbClr val="002060"/>
                </a:solidFill>
              </a:rPr>
              <a:t>      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cs-CZ" dirty="0" err="1">
                <a:solidFill>
                  <a:srgbClr val="002060"/>
                </a:solidFill>
              </a:rPr>
              <a:t>paint</a:t>
            </a:r>
            <a:r>
              <a:rPr lang="en-US" dirty="0">
                <a:solidFill>
                  <a:srgbClr val="002060"/>
                </a:solidFill>
              </a:rPr>
              <a:t>) </a:t>
            </a:r>
            <a:r>
              <a:rPr lang="cs-CZ" dirty="0" err="1">
                <a:solidFill>
                  <a:srgbClr val="002060"/>
                </a:solidFill>
              </a:rPr>
              <a:t>all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day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4.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I 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(</a:t>
            </a:r>
            <a:r>
              <a:rPr lang="cs-CZ" dirty="0" err="1">
                <a:solidFill>
                  <a:srgbClr val="002060"/>
                </a:solidFill>
              </a:rPr>
              <a:t>paint</a:t>
            </a:r>
            <a:r>
              <a:rPr lang="en-US" dirty="0">
                <a:solidFill>
                  <a:srgbClr val="002060"/>
                </a:solidFill>
              </a:rPr>
              <a:t>)</a:t>
            </a:r>
            <a:r>
              <a:rPr lang="cs-CZ" dirty="0">
                <a:solidFill>
                  <a:srgbClr val="002060"/>
                </a:solidFill>
              </a:rPr>
              <a:t> my </a:t>
            </a:r>
            <a:r>
              <a:rPr lang="cs-CZ" dirty="0" err="1">
                <a:solidFill>
                  <a:srgbClr val="002060"/>
                </a:solidFill>
              </a:rPr>
              <a:t>room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yellow</a:t>
            </a:r>
            <a:r>
              <a:rPr lang="en-US" dirty="0">
                <a:solidFill>
                  <a:srgbClr val="002060"/>
                </a:solidFill>
              </a:rPr>
              <a:t>.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looks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great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now</a:t>
            </a:r>
            <a:r>
              <a:rPr lang="cs-CZ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5.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How</a:t>
            </a:r>
            <a:r>
              <a:rPr lang="cs-CZ" dirty="0">
                <a:solidFill>
                  <a:srgbClr val="002060"/>
                </a:solidFill>
              </a:rPr>
              <a:t> long </a:t>
            </a:r>
            <a:r>
              <a:rPr lang="en-US" u="sng" dirty="0">
                <a:solidFill>
                  <a:srgbClr val="002060"/>
                </a:solidFill>
              </a:rPr>
              <a:t>	</a:t>
            </a:r>
            <a:r>
              <a:rPr lang="cs-CZ" u="sng" dirty="0">
                <a:solidFill>
                  <a:srgbClr val="002060"/>
                </a:solidFill>
              </a:rPr>
              <a:t>___</a:t>
            </a:r>
            <a:r>
              <a:rPr lang="en-US" dirty="0">
                <a:solidFill>
                  <a:srgbClr val="002060"/>
                </a:solidFill>
              </a:rPr>
              <a:t>(you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read</a:t>
            </a:r>
            <a:r>
              <a:rPr lang="en-US" dirty="0">
                <a:solidFill>
                  <a:srgbClr val="002060"/>
                </a:solidFill>
              </a:rPr>
              <a:t>) </a:t>
            </a:r>
            <a:r>
              <a:rPr lang="cs-CZ" dirty="0" err="1">
                <a:solidFill>
                  <a:srgbClr val="002060"/>
                </a:solidFill>
              </a:rPr>
              <a:t>that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silly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book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6.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H</a:t>
            </a:r>
            <a:r>
              <a:rPr lang="cs-CZ" dirty="0" err="1">
                <a:solidFill>
                  <a:srgbClr val="002060"/>
                </a:solidFill>
              </a:rPr>
              <a:t>ow</a:t>
            </a:r>
            <a:r>
              <a:rPr lang="cs-CZ" dirty="0">
                <a:solidFill>
                  <a:srgbClr val="002060"/>
                </a:solidFill>
              </a:rPr>
              <a:t> many </a:t>
            </a:r>
            <a:r>
              <a:rPr lang="cs-CZ" dirty="0" err="1">
                <a:solidFill>
                  <a:srgbClr val="002060"/>
                </a:solidFill>
              </a:rPr>
              <a:t>times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(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read</a:t>
            </a:r>
            <a:r>
              <a:rPr lang="en-US" dirty="0">
                <a:solidFill>
                  <a:srgbClr val="002060"/>
                </a:solidFill>
              </a:rPr>
              <a:t>)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that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book</a:t>
            </a:r>
            <a:r>
              <a:rPr lang="cs-CZ" dirty="0">
                <a:solidFill>
                  <a:srgbClr val="002060"/>
                </a:solidFill>
              </a:rPr>
              <a:t>?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7</a:t>
            </a:r>
            <a:r>
              <a:rPr lang="en-US" dirty="0">
                <a:solidFill>
                  <a:srgbClr val="002060"/>
                </a:solidFill>
              </a:rPr>
              <a:t>.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Where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			</a:t>
            </a:r>
            <a:r>
              <a:rPr lang="en-US" dirty="0">
                <a:solidFill>
                  <a:srgbClr val="002060"/>
                </a:solidFill>
              </a:rPr>
              <a:t>(you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en-US" dirty="0">
                <a:solidFill>
                  <a:srgbClr val="002060"/>
                </a:solidFill>
              </a:rPr>
              <a:t>)?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8. </a:t>
            </a:r>
            <a:r>
              <a:rPr lang="cs-CZ" dirty="0" err="1">
                <a:solidFill>
                  <a:srgbClr val="002060"/>
                </a:solidFill>
              </a:rPr>
              <a:t>This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first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time</a:t>
            </a:r>
            <a:r>
              <a:rPr lang="cs-CZ" dirty="0">
                <a:solidFill>
                  <a:srgbClr val="002060"/>
                </a:solidFill>
              </a:rPr>
              <a:t> I _____________ (</a:t>
            </a:r>
            <a:r>
              <a:rPr lang="cs-CZ" dirty="0" err="1">
                <a:solidFill>
                  <a:srgbClr val="002060"/>
                </a:solidFill>
              </a:rPr>
              <a:t>see</a:t>
            </a:r>
            <a:r>
              <a:rPr lang="cs-CZ" dirty="0">
                <a:solidFill>
                  <a:srgbClr val="002060"/>
                </a:solidFill>
              </a:rPr>
              <a:t>)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 bwMode="auto">
          <a:xfrm>
            <a:off x="14788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1.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I‘ve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learnt</a:t>
            </a:r>
            <a:r>
              <a:rPr lang="cs-CZ" sz="3200" dirty="0">
                <a:solidFill>
                  <a:srgbClr val="002060"/>
                </a:solidFill>
              </a:rPr>
              <a:t> to drive, </a:t>
            </a:r>
            <a:r>
              <a:rPr lang="cs-CZ" sz="3200" dirty="0" err="1">
                <a:solidFill>
                  <a:srgbClr val="002060"/>
                </a:solidFill>
              </a:rPr>
              <a:t>at</a:t>
            </a:r>
            <a:r>
              <a:rPr lang="cs-CZ" sz="3200" dirty="0">
                <a:solidFill>
                  <a:srgbClr val="002060"/>
                </a:solidFill>
              </a:rPr>
              <a:t> last. – </a:t>
            </a:r>
            <a:r>
              <a:rPr lang="cs-CZ" sz="3200" dirty="0" err="1">
                <a:solidFill>
                  <a:srgbClr val="002060"/>
                </a:solidFill>
              </a:rPr>
              <a:t>Congratulations</a:t>
            </a:r>
            <a:r>
              <a:rPr lang="cs-CZ" sz="3200" dirty="0">
                <a:solidFill>
                  <a:srgbClr val="002060"/>
                </a:solidFill>
              </a:rPr>
              <a:t>!</a:t>
            </a:r>
            <a:endParaRPr lang="en-US" sz="32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2.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How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long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have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you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been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learning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to drive</a:t>
            </a: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?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3. </a:t>
            </a: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couldn‘t</a:t>
            </a:r>
            <a:r>
              <a:rPr lang="cs-CZ" sz="3200" dirty="0">
                <a:solidFill>
                  <a:srgbClr val="002060"/>
                </a:solidFill>
              </a:rPr>
              <a:t> call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earlier</a:t>
            </a:r>
            <a:r>
              <a:rPr lang="cs-CZ" sz="3200" dirty="0">
                <a:solidFill>
                  <a:srgbClr val="002060"/>
                </a:solidFill>
              </a:rPr>
              <a:t>. </a:t>
            </a:r>
            <a:r>
              <a:rPr lang="cs-CZ" sz="3200" dirty="0" err="1">
                <a:solidFill>
                  <a:srgbClr val="002060"/>
                </a:solidFill>
              </a:rPr>
              <a:t>I‘ve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painting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day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  <a:endParaRPr lang="en-US" sz="32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4.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I‘ve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painted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my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room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yellow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.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It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looks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great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now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.</a:t>
            </a:r>
            <a:endParaRPr lang="en-US" sz="32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5.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How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long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have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you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been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reading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that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silly</a:t>
            </a:r>
            <a:r>
              <a:rPr lang="cs-CZ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dirty="0" err="1">
                <a:solidFill>
                  <a:schemeClr val="tx2">
                    <a:lumMod val="75000"/>
                  </a:schemeClr>
                </a:solidFill>
              </a:rPr>
              <a:t>book</a:t>
            </a: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?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6.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How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many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times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have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read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that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book</a:t>
            </a:r>
            <a:r>
              <a:rPr lang="cs-CZ" sz="3200" dirty="0">
                <a:solidFill>
                  <a:srgbClr val="002060"/>
                </a:solidFill>
              </a:rPr>
              <a:t>?</a:t>
            </a:r>
            <a:endParaRPr lang="en-US" sz="32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+mn-lt"/>
                <a:cs typeface="+mn-cs"/>
              </a:rPr>
              <a:t>7.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Where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have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cs-CZ" sz="3200" dirty="0" err="1">
                <a:solidFill>
                  <a:srgbClr val="002060"/>
                </a:solidFill>
                <a:latin typeface="+mn-lt"/>
                <a:cs typeface="+mn-cs"/>
              </a:rPr>
              <a:t>been</a:t>
            </a:r>
            <a:r>
              <a:rPr lang="cs-CZ" sz="3200" dirty="0">
                <a:solidFill>
                  <a:srgbClr val="002060"/>
                </a:solidFill>
                <a:latin typeface="+mn-lt"/>
                <a:cs typeface="+mn-cs"/>
              </a:rPr>
              <a:t>?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dirty="0">
                <a:solidFill>
                  <a:srgbClr val="002060"/>
                </a:solidFill>
              </a:rPr>
              <a:t>8. </a:t>
            </a:r>
            <a:r>
              <a:rPr lang="cs-CZ" sz="3200" dirty="0" err="1">
                <a:solidFill>
                  <a:srgbClr val="002060"/>
                </a:solidFill>
              </a:rPr>
              <a:t>This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first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time</a:t>
            </a: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  <a:endParaRPr lang="en-US" sz="32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cs-CZ" sz="3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92503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u="sng">
                <a:solidFill>
                  <a:srgbClr val="002060"/>
                </a:solidFill>
              </a:rPr>
              <a:t>Present perfect simple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486174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7129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Have</a:t>
            </a:r>
            <a:r>
              <a:rPr lang="cs-CZ" u="sng" dirty="0">
                <a:solidFill>
                  <a:srgbClr val="002060"/>
                </a:solidFill>
              </a:rPr>
              <a:t>/has + past </a:t>
            </a:r>
            <a:r>
              <a:rPr lang="cs-CZ" u="sng" dirty="0" err="1">
                <a:solidFill>
                  <a:srgbClr val="002060"/>
                </a:solidFill>
              </a:rPr>
              <a:t>participle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3600" dirty="0" err="1">
                <a:solidFill>
                  <a:srgbClr val="002060"/>
                </a:solidFill>
              </a:rPr>
              <a:t>regular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verbs</a:t>
            </a:r>
            <a:r>
              <a:rPr lang="cs-CZ" sz="3600" dirty="0">
                <a:solidFill>
                  <a:srgbClr val="002060"/>
                </a:solidFill>
              </a:rPr>
              <a:t> –</a:t>
            </a:r>
            <a:r>
              <a:rPr lang="cs-CZ" sz="3600" dirty="0" err="1">
                <a:solidFill>
                  <a:srgbClr val="002060"/>
                </a:solidFill>
              </a:rPr>
              <a:t>ed</a:t>
            </a:r>
            <a:br>
              <a:rPr lang="cs-CZ" sz="3600" dirty="0">
                <a:solidFill>
                  <a:srgbClr val="002060"/>
                </a:solidFill>
              </a:rPr>
            </a:br>
            <a:r>
              <a:rPr lang="cs-CZ" sz="3600" dirty="0" err="1">
                <a:solidFill>
                  <a:srgbClr val="002060"/>
                </a:solidFill>
              </a:rPr>
              <a:t>irregular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verbs</a:t>
            </a:r>
            <a:r>
              <a:rPr lang="cs-CZ" sz="3600" dirty="0">
                <a:solidFill>
                  <a:srgbClr val="002060"/>
                </a:solidFill>
              </a:rPr>
              <a:t> –list p. 164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3926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They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cs-CZ" dirty="0" err="1">
                <a:solidFill>
                  <a:srgbClr val="FF0000"/>
                </a:solidFill>
              </a:rPr>
              <a:t>ed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91976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2060"/>
                </a:solidFill>
              </a:rPr>
              <a:t>Questions - inversion</a:t>
            </a:r>
            <a:endParaRPr lang="cs-CZ" altLang="cs-CZ" u="sng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n-US" altLang="cs-CZ">
                <a:solidFill>
                  <a:srgbClr val="002060"/>
                </a:solidFill>
              </a:rPr>
              <a:t>You </a:t>
            </a:r>
            <a:r>
              <a:rPr lang="en-US" altLang="cs-CZ">
                <a:solidFill>
                  <a:srgbClr val="FF0000"/>
                </a:solidFill>
              </a:rPr>
              <a:t>have</a:t>
            </a:r>
            <a:r>
              <a:rPr lang="en-US" altLang="cs-CZ">
                <a:solidFill>
                  <a:srgbClr val="002060"/>
                </a:solidFill>
              </a:rPr>
              <a:t> work</a:t>
            </a:r>
            <a:r>
              <a:rPr lang="en-US" altLang="cs-CZ">
                <a:solidFill>
                  <a:srgbClr val="FF0000"/>
                </a:solidFill>
              </a:rPr>
              <a:t>ed</a:t>
            </a:r>
            <a:r>
              <a:rPr lang="en-US" altLang="cs-CZ">
                <a:solidFill>
                  <a:srgbClr val="002060"/>
                </a:solidFill>
              </a:rPr>
              <a:t>.</a:t>
            </a:r>
          </a:p>
          <a:p>
            <a:pPr algn="ctr" eaLnBrk="1" hangingPunct="1">
              <a:buFont typeface="Arial" charset="0"/>
              <a:buNone/>
            </a:pPr>
            <a:endParaRPr lang="en-US" altLang="cs-CZ">
              <a:solidFill>
                <a:srgbClr val="002060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en-US" altLang="cs-CZ">
                <a:solidFill>
                  <a:srgbClr val="FF0000"/>
                </a:solidFill>
              </a:rPr>
              <a:t>Have </a:t>
            </a:r>
            <a:r>
              <a:rPr lang="en-US" altLang="cs-CZ">
                <a:solidFill>
                  <a:srgbClr val="002060"/>
                </a:solidFill>
              </a:rPr>
              <a:t>you work</a:t>
            </a:r>
            <a:r>
              <a:rPr lang="en-US" altLang="cs-CZ">
                <a:solidFill>
                  <a:srgbClr val="FF0000"/>
                </a:solidFill>
              </a:rPr>
              <a:t>ed</a:t>
            </a:r>
            <a:r>
              <a:rPr lang="en-US" altLang="cs-CZ">
                <a:solidFill>
                  <a:srgbClr val="002060"/>
                </a:solidFill>
              </a:rPr>
              <a:t>?</a:t>
            </a:r>
          </a:p>
        </p:txBody>
      </p:sp>
      <p:cxnSp>
        <p:nvCxnSpPr>
          <p:cNvPr id="9" name="Přímá spojovací šipka 8"/>
          <p:cNvCxnSpPr/>
          <p:nvPr/>
        </p:nvCxnSpPr>
        <p:spPr>
          <a:xfrm>
            <a:off x="3492500" y="3500438"/>
            <a:ext cx="792163" cy="79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flipH="1">
            <a:off x="3492500" y="3429000"/>
            <a:ext cx="647700" cy="86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09059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2060"/>
                </a:solidFill>
              </a:rPr>
              <a:t>Questions + short replies</a:t>
            </a:r>
            <a:endParaRPr lang="cs-CZ" altLang="cs-CZ" u="sng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ln>
            <a:miter lim="800000"/>
            <a:headEnd/>
            <a:tailEnd/>
          </a:ln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I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she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it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we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they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I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you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he </a:t>
            </a: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she </a:t>
            </a: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it </a:t>
            </a: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we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you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Yes, they </a:t>
            </a: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I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you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he </a:t>
            </a:r>
            <a:r>
              <a:rPr lang="en-US" sz="9600" dirty="0">
                <a:solidFill>
                  <a:srgbClr val="FF0000"/>
                </a:solidFill>
              </a:rPr>
              <a:t>hasn’t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she </a:t>
            </a:r>
            <a:r>
              <a:rPr lang="en-US" sz="9600" dirty="0">
                <a:solidFill>
                  <a:srgbClr val="FF0000"/>
                </a:solidFill>
              </a:rPr>
              <a:t>hasn’t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it </a:t>
            </a:r>
            <a:r>
              <a:rPr lang="en-US" sz="9600" dirty="0">
                <a:solidFill>
                  <a:srgbClr val="FF0000"/>
                </a:solidFill>
              </a:rPr>
              <a:t>hasn’t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we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you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No, they </a:t>
            </a:r>
            <a:r>
              <a:rPr lang="en-US" sz="9600" dirty="0">
                <a:solidFill>
                  <a:srgbClr val="FF0000"/>
                </a:solidFill>
              </a:rPr>
              <a:t>haven’t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90166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>
                <a:solidFill>
                  <a:srgbClr val="002060"/>
                </a:solidFill>
              </a:rPr>
              <a:t>Negative</a:t>
            </a:r>
            <a:br>
              <a:rPr lang="en-US" u="sng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haven’t/hasn’t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515778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I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You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He </a:t>
            </a:r>
            <a:r>
              <a:rPr lang="en-US" dirty="0">
                <a:solidFill>
                  <a:srgbClr val="FF0000"/>
                </a:solidFill>
              </a:rPr>
              <a:t>hasn’t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She </a:t>
            </a:r>
            <a:r>
              <a:rPr lang="en-US" dirty="0">
                <a:solidFill>
                  <a:srgbClr val="FF0000"/>
                </a:solidFill>
              </a:rPr>
              <a:t>hasn’t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It </a:t>
            </a:r>
            <a:r>
              <a:rPr lang="en-US" dirty="0">
                <a:solidFill>
                  <a:srgbClr val="FF0000"/>
                </a:solidFill>
              </a:rPr>
              <a:t>hasn’t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We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You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</a:rPr>
              <a:t>They </a:t>
            </a:r>
            <a:r>
              <a:rPr lang="en-US" dirty="0">
                <a:solidFill>
                  <a:srgbClr val="FF0000"/>
                </a:solidFill>
              </a:rPr>
              <a:t>haven’t </a:t>
            </a:r>
            <a:r>
              <a:rPr lang="en-US" dirty="0">
                <a:solidFill>
                  <a:srgbClr val="002060"/>
                </a:solidFill>
              </a:rPr>
              <a:t>work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9752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u="sng" dirty="0" err="1">
                <a:solidFill>
                  <a:srgbClr val="002060"/>
                </a:solidFill>
              </a:rPr>
              <a:t>Present</a:t>
            </a:r>
            <a:r>
              <a:rPr lang="cs-CZ" altLang="cs-CZ" u="sng" dirty="0">
                <a:solidFill>
                  <a:srgbClr val="002060"/>
                </a:solidFill>
              </a:rPr>
              <a:t> </a:t>
            </a:r>
            <a:r>
              <a:rPr lang="cs-CZ" altLang="cs-CZ" u="sng" dirty="0" err="1">
                <a:solidFill>
                  <a:srgbClr val="002060"/>
                </a:solidFill>
              </a:rPr>
              <a:t>perfect</a:t>
            </a:r>
            <a:r>
              <a:rPr lang="cs-CZ" altLang="cs-CZ" u="sng" dirty="0">
                <a:solidFill>
                  <a:srgbClr val="002060"/>
                </a:solidFill>
              </a:rPr>
              <a:t> </a:t>
            </a:r>
            <a:r>
              <a:rPr lang="cs-CZ" altLang="cs-CZ" u="sng" dirty="0" err="1">
                <a:solidFill>
                  <a:srgbClr val="002060"/>
                </a:solidFill>
              </a:rPr>
              <a:t>continuous</a:t>
            </a:r>
            <a:endParaRPr lang="cs-CZ" altLang="cs-CZ" u="sng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5403974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7129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Have</a:t>
            </a:r>
            <a:r>
              <a:rPr lang="cs-CZ" u="sng" dirty="0">
                <a:solidFill>
                  <a:srgbClr val="002060"/>
                </a:solidFill>
              </a:rPr>
              <a:t>/has +</a:t>
            </a:r>
            <a:r>
              <a:rPr lang="en-US" u="sng" dirty="0">
                <a:solidFill>
                  <a:srgbClr val="002060"/>
                </a:solidFill>
              </a:rPr>
              <a:t> been +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-</a:t>
            </a:r>
            <a:r>
              <a:rPr lang="en-US" u="sng" dirty="0" err="1">
                <a:solidFill>
                  <a:srgbClr val="002060"/>
                </a:solidFill>
              </a:rPr>
              <a:t>ing</a:t>
            </a:r>
            <a:br>
              <a:rPr lang="cs-CZ" dirty="0">
                <a:solidFill>
                  <a:srgbClr val="002060"/>
                </a:solidFill>
              </a:rPr>
            </a:b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3926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cs-CZ" dirty="0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They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2530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2060"/>
                </a:solidFill>
              </a:rPr>
              <a:t>Questions - inversion</a:t>
            </a:r>
            <a:endParaRPr lang="cs-CZ" altLang="cs-CZ" u="sng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cs-CZ" dirty="0">
                <a:solidFill>
                  <a:srgbClr val="002060"/>
                </a:solidFill>
              </a:rPr>
              <a:t>You </a:t>
            </a:r>
            <a:r>
              <a:rPr lang="en-US" altLang="cs-CZ" dirty="0">
                <a:solidFill>
                  <a:srgbClr val="FF0000"/>
                </a:solidFill>
              </a:rPr>
              <a:t>have</a:t>
            </a:r>
            <a:r>
              <a:rPr lang="en-US" altLang="cs-CZ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 </a:t>
            </a:r>
            <a:endParaRPr lang="en-US" altLang="cs-CZ" dirty="0">
              <a:solidFill>
                <a:srgbClr val="002060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en-US" altLang="cs-CZ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n-US" altLang="cs-CZ" dirty="0">
                <a:solidFill>
                  <a:srgbClr val="FF0000"/>
                </a:solidFill>
              </a:rPr>
              <a:t>Have </a:t>
            </a:r>
            <a:r>
              <a:rPr lang="en-US" altLang="cs-CZ" dirty="0">
                <a:solidFill>
                  <a:srgbClr val="002060"/>
                </a:solidFill>
              </a:rPr>
              <a:t>you </a:t>
            </a:r>
            <a:r>
              <a:rPr lang="en-US" dirty="0">
                <a:solidFill>
                  <a:srgbClr val="00B050"/>
                </a:solidFill>
              </a:rPr>
              <a:t>been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</a:t>
            </a:r>
            <a:r>
              <a:rPr lang="en-US" dirty="0" err="1">
                <a:solidFill>
                  <a:srgbClr val="FF0000"/>
                </a:solidFill>
              </a:rPr>
              <a:t>ing</a:t>
            </a:r>
            <a:r>
              <a:rPr lang="en-US" altLang="cs-CZ" dirty="0">
                <a:solidFill>
                  <a:srgbClr val="002060"/>
                </a:solidFill>
              </a:rPr>
              <a:t>?</a:t>
            </a:r>
          </a:p>
        </p:txBody>
      </p:sp>
      <p:cxnSp>
        <p:nvCxnSpPr>
          <p:cNvPr id="9" name="Přímá spojovací šipka 8"/>
          <p:cNvCxnSpPr/>
          <p:nvPr/>
        </p:nvCxnSpPr>
        <p:spPr>
          <a:xfrm>
            <a:off x="3492500" y="3500438"/>
            <a:ext cx="792163" cy="79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flipH="1">
            <a:off x="3492500" y="3429000"/>
            <a:ext cx="647700" cy="86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44248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920</Words>
  <Application>Microsoft Office PowerPoint</Application>
  <PresentationFormat>Předvádění na obrazovce (4:3)</PresentationFormat>
  <Paragraphs>191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Present perfect  simple x continuous</vt:lpstr>
      <vt:lpstr>Present perfect simple</vt:lpstr>
      <vt:lpstr>Have/has + past participle  regular verbs –ed irregular verbs –list p. 164</vt:lpstr>
      <vt:lpstr>Questions - inversion</vt:lpstr>
      <vt:lpstr>Questions + short replies</vt:lpstr>
      <vt:lpstr>Negative haven’t/hasn’t</vt:lpstr>
      <vt:lpstr>Present perfect continuous</vt:lpstr>
      <vt:lpstr>Have/has + been + -ing </vt:lpstr>
      <vt:lpstr>Questions - inversion</vt:lpstr>
      <vt:lpstr>Questions + short replies</vt:lpstr>
      <vt:lpstr>Negative haven’t/hasn’t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 simple x continuous</dc:title>
  <dc:creator>Krejčová Kristýna</dc:creator>
  <cp:lastModifiedBy>Kristýna Krejčová</cp:lastModifiedBy>
  <cp:revision>15</cp:revision>
  <dcterms:created xsi:type="dcterms:W3CDTF">2015-06-11T11:40:43Z</dcterms:created>
  <dcterms:modified xsi:type="dcterms:W3CDTF">2020-11-19T20:55:38Z</dcterms:modified>
</cp:coreProperties>
</file>