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9" r:id="rId3"/>
    <p:sldId id="277" r:id="rId4"/>
    <p:sldId id="260" r:id="rId5"/>
    <p:sldId id="278" r:id="rId6"/>
    <p:sldId id="261" r:id="rId7"/>
    <p:sldId id="262" r:id="rId8"/>
    <p:sldId id="263" r:id="rId9"/>
    <p:sldId id="264" r:id="rId10"/>
    <p:sldId id="265" r:id="rId11"/>
    <p:sldId id="268" r:id="rId12"/>
    <p:sldId id="267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57" r:id="rId21"/>
    <p:sldId id="280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0459B-163A-4117-AAC7-C1A3A45F9DE3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EBDC9-9E12-4D06-96FE-4672DD0144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0236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>
            <a:extLst>
              <a:ext uri="{FF2B5EF4-FFF2-40B4-BE49-F238E27FC236}">
                <a16:creationId xmlns:a16="http://schemas.microsoft.com/office/drawing/2014/main" id="{3F962236-C48B-490B-B6CA-8611945AA27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>
            <a:extLst>
              <a:ext uri="{FF2B5EF4-FFF2-40B4-BE49-F238E27FC236}">
                <a16:creationId xmlns:a16="http://schemas.microsoft.com/office/drawing/2014/main" id="{7DFEEB65-F42D-4ECB-ACE4-A31ED13647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>
            <a:extLst>
              <a:ext uri="{FF2B5EF4-FFF2-40B4-BE49-F238E27FC236}">
                <a16:creationId xmlns:a16="http://schemas.microsoft.com/office/drawing/2014/main" id="{21B8D9C6-387E-4CF8-BCDA-CDE964D860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59D26F5-5A73-41B4-B3C2-F3EA783E4A76}" type="slidenum">
              <a:rPr lang="cs-CZ" altLang="cs-CZ"/>
              <a:pPr/>
              <a:t>21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27C28-3CE4-4831-83B4-23CE25258236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C942-083A-48B6-BC31-67F244C019C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Present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simple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or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continuous</a:t>
            </a:r>
            <a:r>
              <a:rPr lang="en-US" u="sng" dirty="0">
                <a:solidFill>
                  <a:srgbClr val="002060"/>
                </a:solidFill>
              </a:rPr>
              <a:t>?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301208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Sheldon </a:t>
            </a:r>
            <a:r>
              <a:rPr lang="en-US" sz="2800" u="sng" dirty="0">
                <a:solidFill>
                  <a:srgbClr val="00206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(sing) with Leonard’s mother.</a:t>
            </a:r>
            <a:endParaRPr lang="cs-CZ" sz="2800" dirty="0">
              <a:solidFill>
                <a:srgbClr val="002060"/>
              </a:solidFill>
            </a:endParaRPr>
          </a:p>
        </p:txBody>
      </p:sp>
      <p:pic>
        <p:nvPicPr>
          <p:cNvPr id="7" name="Zástupný symbol pro obsah 6" descr="sheldon-and-mrs-hofstadter-si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980728"/>
            <a:ext cx="4646290" cy="3289548"/>
          </a:xfrm>
        </p:spPr>
      </p:pic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301208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Sheldon </a:t>
            </a:r>
            <a:r>
              <a:rPr lang="en-US" sz="2800" dirty="0">
                <a:solidFill>
                  <a:srgbClr val="FF0000"/>
                </a:solidFill>
              </a:rPr>
              <a:t>is singing</a:t>
            </a:r>
            <a:r>
              <a:rPr lang="en-US" sz="2800" dirty="0">
                <a:solidFill>
                  <a:srgbClr val="002060"/>
                </a:solidFill>
              </a:rPr>
              <a:t> with Leonard’s mother.</a:t>
            </a:r>
            <a:endParaRPr lang="cs-CZ" sz="2800" dirty="0">
              <a:solidFill>
                <a:srgbClr val="002060"/>
              </a:solidFill>
            </a:endParaRPr>
          </a:p>
        </p:txBody>
      </p:sp>
      <p:pic>
        <p:nvPicPr>
          <p:cNvPr id="7" name="Zástupný symbol pro obsah 6" descr="sheldon-and-mrs-hofstadter-si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980728"/>
            <a:ext cx="4646290" cy="3289548"/>
          </a:xfrm>
        </p:spPr>
      </p:pic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comic book sto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404664"/>
            <a:ext cx="6350000" cy="4241800"/>
          </a:xfrm>
        </p:spPr>
      </p:pic>
      <p:sp>
        <p:nvSpPr>
          <p:cNvPr id="7" name="TextovéPole 6"/>
          <p:cNvSpPr txBox="1"/>
          <p:nvPr/>
        </p:nvSpPr>
        <p:spPr>
          <a:xfrm>
            <a:off x="1043608" y="5373216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They </a:t>
            </a:r>
            <a:r>
              <a:rPr lang="en-US" sz="2800" u="sng" dirty="0">
                <a:solidFill>
                  <a:srgbClr val="00206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(go) to the comic book store every  Wednesday.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comic book sto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404664"/>
            <a:ext cx="6350000" cy="4241800"/>
          </a:xfrm>
        </p:spPr>
      </p:pic>
      <p:sp>
        <p:nvSpPr>
          <p:cNvPr id="7" name="TextovéPole 6"/>
          <p:cNvSpPr txBox="1"/>
          <p:nvPr/>
        </p:nvSpPr>
        <p:spPr>
          <a:xfrm>
            <a:off x="395536" y="5589240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They </a:t>
            </a:r>
            <a:r>
              <a:rPr lang="en-US" sz="2800" dirty="0">
                <a:solidFill>
                  <a:srgbClr val="FF0000"/>
                </a:solidFill>
              </a:rPr>
              <a:t>go</a:t>
            </a:r>
            <a:r>
              <a:rPr lang="en-US" sz="2800" dirty="0">
                <a:solidFill>
                  <a:srgbClr val="002060"/>
                </a:solidFill>
              </a:rPr>
              <a:t> to the comic book store every  Wednesday.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 descr="penny wo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620688"/>
            <a:ext cx="8280920" cy="4968552"/>
          </a:xfrm>
        </p:spPr>
      </p:pic>
      <p:sp>
        <p:nvSpPr>
          <p:cNvPr id="6" name="TextovéPole 5"/>
          <p:cNvSpPr txBox="1"/>
          <p:nvPr/>
        </p:nvSpPr>
        <p:spPr>
          <a:xfrm>
            <a:off x="395536" y="5733256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Penny </a:t>
            </a:r>
            <a:r>
              <a:rPr lang="en-US" sz="2800" u="sng" dirty="0">
                <a:solidFill>
                  <a:srgbClr val="00206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(not usually play) PC games. But she </a:t>
            </a:r>
            <a:r>
              <a:rPr lang="en-US" sz="2800" u="sng" dirty="0">
                <a:solidFill>
                  <a:srgbClr val="00206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(play) </a:t>
            </a:r>
            <a:r>
              <a:rPr lang="cs-CZ" sz="2800" dirty="0" err="1">
                <a:solidFill>
                  <a:srgbClr val="002060"/>
                </a:solidFill>
              </a:rPr>
              <a:t>Age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of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Conan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right now.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 descr="penny wo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620688"/>
            <a:ext cx="8280920" cy="4968552"/>
          </a:xfrm>
        </p:spPr>
      </p:pic>
      <p:sp>
        <p:nvSpPr>
          <p:cNvPr id="6" name="TextovéPole 5"/>
          <p:cNvSpPr txBox="1"/>
          <p:nvPr/>
        </p:nvSpPr>
        <p:spPr>
          <a:xfrm>
            <a:off x="395536" y="5733256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Penny </a:t>
            </a:r>
            <a:r>
              <a:rPr lang="en-US" sz="2800" dirty="0">
                <a:solidFill>
                  <a:srgbClr val="FF0000"/>
                </a:solidFill>
              </a:rPr>
              <a:t>doesn’t usually play</a:t>
            </a:r>
            <a:r>
              <a:rPr lang="en-US" sz="2800" dirty="0">
                <a:solidFill>
                  <a:srgbClr val="002060"/>
                </a:solidFill>
              </a:rPr>
              <a:t> PC games. But she </a:t>
            </a:r>
            <a:r>
              <a:rPr lang="en-US" sz="2800" dirty="0">
                <a:solidFill>
                  <a:srgbClr val="FF0000"/>
                </a:solidFill>
              </a:rPr>
              <a:t>is playing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Age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of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Conan</a:t>
            </a:r>
            <a:r>
              <a:rPr lang="en-US" sz="2800" dirty="0">
                <a:solidFill>
                  <a:srgbClr val="002060"/>
                </a:solidFill>
              </a:rPr>
              <a:t> right now.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cheesecak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548680"/>
            <a:ext cx="6350000" cy="4241800"/>
          </a:xfrm>
        </p:spPr>
      </p:pic>
      <p:sp>
        <p:nvSpPr>
          <p:cNvPr id="5" name="TextovéPole 4"/>
          <p:cNvSpPr txBox="1"/>
          <p:nvPr/>
        </p:nvSpPr>
        <p:spPr>
          <a:xfrm>
            <a:off x="539552" y="5229200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Penny </a:t>
            </a:r>
            <a:r>
              <a:rPr lang="en-US" sz="2800" u="sng" dirty="0">
                <a:solidFill>
                  <a:srgbClr val="00206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(work) at the Cheesecake factory. She </a:t>
            </a:r>
            <a:r>
              <a:rPr lang="en-US" sz="2800" u="sng" dirty="0">
                <a:solidFill>
                  <a:srgbClr val="00206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(serve) Sheldon at the moment.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cheesecak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548680"/>
            <a:ext cx="6350000" cy="4241800"/>
          </a:xfrm>
        </p:spPr>
      </p:pic>
      <p:sp>
        <p:nvSpPr>
          <p:cNvPr id="5" name="TextovéPole 4"/>
          <p:cNvSpPr txBox="1"/>
          <p:nvPr/>
        </p:nvSpPr>
        <p:spPr>
          <a:xfrm>
            <a:off x="539552" y="5229200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Penny</a:t>
            </a:r>
            <a:r>
              <a:rPr lang="en-US" sz="2800" dirty="0">
                <a:solidFill>
                  <a:srgbClr val="FF0000"/>
                </a:solidFill>
              </a:rPr>
              <a:t> works</a:t>
            </a:r>
            <a:r>
              <a:rPr lang="en-US" sz="2800" dirty="0">
                <a:solidFill>
                  <a:srgbClr val="002060"/>
                </a:solidFill>
              </a:rPr>
              <a:t> at the Cheesecake factory. She </a:t>
            </a:r>
            <a:r>
              <a:rPr lang="en-US" sz="2800" dirty="0">
                <a:solidFill>
                  <a:srgbClr val="FF0000"/>
                </a:solidFill>
              </a:rPr>
              <a:t>is serving</a:t>
            </a:r>
            <a:r>
              <a:rPr lang="en-US" sz="2800" dirty="0">
                <a:solidFill>
                  <a:srgbClr val="002060"/>
                </a:solidFill>
              </a:rPr>
              <a:t> Sheldon at the moment.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The-Hamburger-Postulate-The-Big-Bang-Theor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836712"/>
            <a:ext cx="4968552" cy="3240360"/>
          </a:xfrm>
        </p:spPr>
      </p:pic>
      <p:sp>
        <p:nvSpPr>
          <p:cNvPr id="7" name="TextovéPole 6"/>
          <p:cNvSpPr txBox="1"/>
          <p:nvPr/>
        </p:nvSpPr>
        <p:spPr>
          <a:xfrm>
            <a:off x="323528" y="4797152"/>
            <a:ext cx="856895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Leonard </a:t>
            </a:r>
            <a:r>
              <a:rPr lang="en-US" sz="2800" u="sng" dirty="0">
                <a:solidFill>
                  <a:srgbClr val="00206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(play) the violoncello. She </a:t>
            </a:r>
            <a:r>
              <a:rPr lang="en-US" sz="2800" u="sng" dirty="0">
                <a:solidFill>
                  <a:srgbClr val="002060"/>
                </a:solidFill>
              </a:rPr>
              <a:t>	</a:t>
            </a:r>
            <a:r>
              <a:rPr lang="en-US" sz="2800" dirty="0">
                <a:solidFill>
                  <a:srgbClr val="002060"/>
                </a:solidFill>
              </a:rPr>
              <a:t>(play) the violin but she</a:t>
            </a:r>
            <a:r>
              <a:rPr lang="en-US" sz="2800" u="sng" dirty="0">
                <a:solidFill>
                  <a:srgbClr val="00206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 (not play) at the moment.</a:t>
            </a:r>
          </a:p>
          <a:p>
            <a:endParaRPr lang="cs-CZ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The-Hamburger-Postulate-The-Big-Bang-Theor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836712"/>
            <a:ext cx="4968552" cy="3240360"/>
          </a:xfrm>
        </p:spPr>
      </p:pic>
      <p:sp>
        <p:nvSpPr>
          <p:cNvPr id="7" name="TextovéPole 6"/>
          <p:cNvSpPr txBox="1"/>
          <p:nvPr/>
        </p:nvSpPr>
        <p:spPr>
          <a:xfrm>
            <a:off x="323528" y="4797152"/>
            <a:ext cx="856895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Leonard </a:t>
            </a:r>
            <a:r>
              <a:rPr lang="en-US" sz="2800" dirty="0">
                <a:solidFill>
                  <a:srgbClr val="FF0000"/>
                </a:solidFill>
              </a:rPr>
              <a:t>is playing</a:t>
            </a:r>
            <a:r>
              <a:rPr lang="en-US" sz="2800" dirty="0">
                <a:solidFill>
                  <a:srgbClr val="002060"/>
                </a:solidFill>
              </a:rPr>
              <a:t> the violoncello. She </a:t>
            </a:r>
            <a:r>
              <a:rPr lang="en-US" sz="2800" dirty="0">
                <a:solidFill>
                  <a:srgbClr val="FF0000"/>
                </a:solidFill>
              </a:rPr>
              <a:t>plays</a:t>
            </a:r>
            <a:r>
              <a:rPr lang="en-US" sz="2800" dirty="0">
                <a:solidFill>
                  <a:srgbClr val="002060"/>
                </a:solidFill>
              </a:rPr>
              <a:t> the violin but she </a:t>
            </a:r>
            <a:r>
              <a:rPr lang="en-US" sz="2800" dirty="0">
                <a:solidFill>
                  <a:srgbClr val="FF0000"/>
                </a:solidFill>
              </a:rPr>
              <a:t>isn’t playing </a:t>
            </a:r>
            <a:r>
              <a:rPr lang="en-US" sz="2800" dirty="0">
                <a:solidFill>
                  <a:srgbClr val="002060"/>
                </a:solidFill>
              </a:rPr>
              <a:t>at the moment.</a:t>
            </a:r>
          </a:p>
          <a:p>
            <a:endParaRPr lang="cs-CZ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002060"/>
                </a:solidFill>
              </a:rPr>
              <a:t>Present simple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925144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>
                <a:solidFill>
                  <a:srgbClr val="002060"/>
                </a:solidFill>
              </a:rPr>
              <a:t>Generally true </a:t>
            </a:r>
          </a:p>
          <a:p>
            <a:r>
              <a:rPr lang="en-US" dirty="0">
                <a:solidFill>
                  <a:srgbClr val="002060"/>
                </a:solidFill>
              </a:rPr>
              <a:t>Every day, week, year</a:t>
            </a:r>
          </a:p>
          <a:p>
            <a:r>
              <a:rPr lang="en-US" dirty="0">
                <a:solidFill>
                  <a:srgbClr val="002060"/>
                </a:solidFill>
              </a:rPr>
              <a:t>Always happen</a:t>
            </a:r>
            <a:r>
              <a:rPr lang="cs-CZ">
                <a:solidFill>
                  <a:srgbClr val="002060"/>
                </a:solidFill>
              </a:rPr>
              <a:t>s</a:t>
            </a:r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sz="2200" dirty="0" err="1">
                <a:solidFill>
                  <a:srgbClr val="002060"/>
                </a:solidFill>
              </a:rPr>
              <a:t>eg</a:t>
            </a:r>
            <a:r>
              <a:rPr lang="en-US" sz="2200" dirty="0">
                <a:solidFill>
                  <a:srgbClr val="002060"/>
                </a:solidFill>
              </a:rPr>
              <a:t>. The Earth goes round the Sun.</a:t>
            </a:r>
            <a:endParaRPr lang="cs-CZ" sz="2200" dirty="0">
              <a:solidFill>
                <a:srgbClr val="002060"/>
              </a:solidFill>
            </a:endParaRPr>
          </a:p>
          <a:p>
            <a:endParaRPr lang="en-US" sz="2200" dirty="0">
              <a:solidFill>
                <a:srgbClr val="002060"/>
              </a:solidFill>
            </a:endParaRPr>
          </a:p>
        </p:txBody>
      </p:sp>
      <p:pic>
        <p:nvPicPr>
          <p:cNvPr id="4" name="Obrázek 3" descr="su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2852936"/>
            <a:ext cx="4644008" cy="378904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45333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_____ you _____(like) learning English?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I </a:t>
            </a:r>
            <a:r>
              <a:rPr lang="en-US" u="sng" dirty="0">
                <a:solidFill>
                  <a:srgbClr val="002060"/>
                </a:solidFill>
              </a:rPr>
              <a:t>		</a:t>
            </a:r>
            <a:r>
              <a:rPr lang="en-US" dirty="0">
                <a:solidFill>
                  <a:srgbClr val="002060"/>
                </a:solidFill>
              </a:rPr>
              <a:t> (not understand) this </a:t>
            </a:r>
            <a:r>
              <a:rPr lang="en-US" dirty="0" err="1">
                <a:solidFill>
                  <a:srgbClr val="002060"/>
                </a:solidFill>
              </a:rPr>
              <a:t>programme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Jim and his father </a:t>
            </a:r>
            <a:r>
              <a:rPr lang="en-US" u="sng" dirty="0">
                <a:solidFill>
                  <a:srgbClr val="002060"/>
                </a:solidFill>
              </a:rPr>
              <a:t>		 </a:t>
            </a:r>
            <a:r>
              <a:rPr lang="en-US" dirty="0">
                <a:solidFill>
                  <a:srgbClr val="002060"/>
                </a:solidFill>
              </a:rPr>
              <a:t>(not watch) TV. They’re asleep.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Tony is upstairs in the bathroom. He </a:t>
            </a:r>
            <a:r>
              <a:rPr lang="en-US" u="sng" dirty="0">
                <a:solidFill>
                  <a:srgbClr val="002060"/>
                </a:solidFill>
              </a:rPr>
              <a:t>	 </a:t>
            </a:r>
            <a:r>
              <a:rPr lang="en-US" dirty="0">
                <a:solidFill>
                  <a:srgbClr val="002060"/>
                </a:solidFill>
              </a:rPr>
              <a:t>(wash) his hair.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Why </a:t>
            </a:r>
            <a:r>
              <a:rPr lang="en-US" u="sng" dirty="0">
                <a:solidFill>
                  <a:srgbClr val="002060"/>
                </a:solidFill>
              </a:rPr>
              <a:t>	  </a:t>
            </a:r>
            <a:r>
              <a:rPr lang="en-US" dirty="0">
                <a:solidFill>
                  <a:srgbClr val="002060"/>
                </a:solidFill>
              </a:rPr>
              <a:t> we </a:t>
            </a:r>
            <a:r>
              <a:rPr lang="en-US" u="sng" dirty="0">
                <a:solidFill>
                  <a:srgbClr val="002060"/>
                </a:solidFill>
              </a:rPr>
              <a:t>		</a:t>
            </a:r>
            <a:r>
              <a:rPr lang="en-US" dirty="0">
                <a:solidFill>
                  <a:srgbClr val="002060"/>
                </a:solidFill>
              </a:rPr>
              <a:t>(run)? Are we late?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There are some strange noises in the sitting room. What </a:t>
            </a:r>
            <a:r>
              <a:rPr lang="en-US" u="sng" dirty="0">
                <a:solidFill>
                  <a:srgbClr val="002060"/>
                </a:solidFill>
              </a:rPr>
              <a:t>		</a:t>
            </a:r>
            <a:r>
              <a:rPr lang="en-US" dirty="0">
                <a:solidFill>
                  <a:srgbClr val="002060"/>
                </a:solidFill>
              </a:rPr>
              <a:t> Tom </a:t>
            </a:r>
            <a:r>
              <a:rPr lang="en-US" u="sng" dirty="0">
                <a:solidFill>
                  <a:srgbClr val="002060"/>
                </a:solidFill>
              </a:rPr>
              <a:t>		</a:t>
            </a:r>
            <a:r>
              <a:rPr lang="en-US" dirty="0">
                <a:solidFill>
                  <a:srgbClr val="002060"/>
                </a:solidFill>
              </a:rPr>
              <a:t> (do)?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What time </a:t>
            </a:r>
            <a:r>
              <a:rPr lang="en-US" u="sng" dirty="0">
                <a:solidFill>
                  <a:srgbClr val="002060"/>
                </a:solidFill>
              </a:rPr>
              <a:t>		</a:t>
            </a:r>
            <a:r>
              <a:rPr lang="en-US" dirty="0">
                <a:solidFill>
                  <a:srgbClr val="002060"/>
                </a:solidFill>
              </a:rPr>
              <a:t> John </a:t>
            </a:r>
            <a:r>
              <a:rPr lang="en-US" u="sng" dirty="0">
                <a:solidFill>
                  <a:srgbClr val="002060"/>
                </a:solidFill>
              </a:rPr>
              <a:t>	</a:t>
            </a:r>
            <a:r>
              <a:rPr lang="en-US" dirty="0">
                <a:solidFill>
                  <a:srgbClr val="002060"/>
                </a:solidFill>
              </a:rPr>
              <a:t> (get up) every day?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I always </a:t>
            </a:r>
            <a:r>
              <a:rPr lang="en-US" u="sng" dirty="0">
                <a:solidFill>
                  <a:srgbClr val="002060"/>
                </a:solidFill>
              </a:rPr>
              <a:t>	</a:t>
            </a:r>
            <a:r>
              <a:rPr lang="en-US" dirty="0">
                <a:solidFill>
                  <a:srgbClr val="002060"/>
                </a:solidFill>
              </a:rPr>
              <a:t> (stay) in the same hotel in London.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____ it </a:t>
            </a:r>
            <a:r>
              <a:rPr lang="en-US" u="sng" dirty="0">
                <a:solidFill>
                  <a:srgbClr val="002060"/>
                </a:solidFill>
              </a:rPr>
              <a:t>		 </a:t>
            </a:r>
            <a:r>
              <a:rPr lang="en-US" dirty="0">
                <a:solidFill>
                  <a:srgbClr val="002060"/>
                </a:solidFill>
              </a:rPr>
              <a:t> (snow) in winter in your country?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0" y="404664"/>
            <a:ext cx="9144000" cy="64533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Do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like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learning English?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don’t understand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this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programme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Jim and his father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aren’t watching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TV. They’re asleep.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Tony is upstairs in the bathroom. He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washing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his hair.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Why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running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 Are we late?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 are some strange noises in the sitting room. What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Tom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time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John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up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every day?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always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same hotel in London.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it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snow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winter in your country?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171B7B7A-EF87-49CB-9C74-40AD4D2FE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7171" name="Zástupný symbol pro obsah 2">
            <a:extLst>
              <a:ext uri="{FF2B5EF4-FFF2-40B4-BE49-F238E27FC236}">
                <a16:creationId xmlns:a16="http://schemas.microsoft.com/office/drawing/2014/main" id="{EA808DD8-2C52-47F5-B5F0-EC8F0AE82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578850" cy="5689600"/>
          </a:xfrm>
        </p:spPr>
        <p:txBody>
          <a:bodyPr>
            <a:normAutofit lnSpcReduction="10000"/>
          </a:bodyPr>
          <a:lstStyle/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 4th </a:t>
            </a:r>
            <a:r>
              <a:rPr lang="cs-CZ" altLang="cs-CZ" sz="2400" i="1" dirty="0" err="1">
                <a:solidFill>
                  <a:srgbClr val="002060"/>
                </a:solidFill>
              </a:rPr>
              <a:t>edition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2019.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HEIJMER, Joanna. </a:t>
            </a:r>
            <a:r>
              <a:rPr lang="cs-CZ" altLang="cs-CZ" sz="2400" i="1" dirty="0">
                <a:solidFill>
                  <a:srgbClr val="002060"/>
                </a:solidFill>
              </a:rPr>
              <a:t>Oxford </a:t>
            </a:r>
            <a:r>
              <a:rPr lang="cs-CZ" altLang="cs-CZ" sz="2400" i="1" dirty="0" err="1">
                <a:solidFill>
                  <a:srgbClr val="002060"/>
                </a:solidFill>
              </a:rPr>
              <a:t>Exam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Trainer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 dirty="0">
                <a:solidFill>
                  <a:srgbClr val="002060"/>
                </a:solidFill>
              </a:rPr>
              <a:t>1</a:t>
            </a:r>
            <a:r>
              <a:rPr lang="en-US" altLang="cs-CZ" sz="2400" dirty="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  <a:p>
            <a:r>
              <a:rPr lang="cs-CZ" sz="2400" dirty="0" err="1">
                <a:solidFill>
                  <a:srgbClr val="002060"/>
                </a:solidFill>
              </a:rPr>
              <a:t>Photos</a:t>
            </a:r>
            <a:r>
              <a:rPr lang="cs-CZ" sz="2400" dirty="0">
                <a:solidFill>
                  <a:srgbClr val="002060"/>
                </a:solidFill>
              </a:rPr>
              <a:t>: flicker.com </a:t>
            </a:r>
          </a:p>
          <a:p>
            <a:r>
              <a:rPr lang="cs-CZ" sz="2400" dirty="0" err="1">
                <a:solidFill>
                  <a:srgbClr val="002060"/>
                </a:solidFill>
                <a:effectLst/>
              </a:rPr>
              <a:t>Pictures</a:t>
            </a:r>
            <a:r>
              <a:rPr lang="cs-CZ" sz="2400" dirty="0">
                <a:solidFill>
                  <a:srgbClr val="002060"/>
                </a:solidFill>
                <a:effectLst/>
              </a:rPr>
              <a:t>: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creative</a:t>
            </a:r>
            <a:r>
              <a:rPr lang="cs-CZ" sz="2400" dirty="0">
                <a:solidFill>
                  <a:srgbClr val="002060"/>
                </a:solidFill>
                <a:effectLst/>
              </a:rPr>
              <a:t>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commons</a:t>
            </a:r>
            <a:endParaRPr lang="cs-CZ" sz="2400" dirty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8840"/>
          </a:xfrm>
        </p:spPr>
        <p:txBody>
          <a:bodyPr>
            <a:normAutofit fontScale="90000"/>
          </a:bodyPr>
          <a:lstStyle/>
          <a:p>
            <a:r>
              <a:rPr lang="cs-CZ" u="sng" dirty="0" err="1">
                <a:solidFill>
                  <a:srgbClr val="002060"/>
                </a:solidFill>
              </a:rPr>
              <a:t>Present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simple</a:t>
            </a:r>
            <a:br>
              <a:rPr lang="cs-CZ" u="sng" dirty="0">
                <a:solidFill>
                  <a:srgbClr val="002060"/>
                </a:solidFill>
              </a:rPr>
            </a:br>
            <a:r>
              <a:rPr lang="cs-CZ" sz="3100" dirty="0">
                <a:solidFill>
                  <a:srgbClr val="002060"/>
                </a:solidFill>
              </a:rPr>
              <a:t>3</a:t>
            </a:r>
            <a:r>
              <a:rPr lang="cs-CZ" sz="3100" baseline="30000" dirty="0">
                <a:solidFill>
                  <a:srgbClr val="002060"/>
                </a:solidFill>
              </a:rPr>
              <a:t>rd</a:t>
            </a:r>
            <a:r>
              <a:rPr lang="cs-CZ" sz="3100" dirty="0">
                <a:solidFill>
                  <a:srgbClr val="002060"/>
                </a:solidFill>
              </a:rPr>
              <a:t> person</a:t>
            </a:r>
            <a:r>
              <a:rPr lang="en-US" sz="3100" dirty="0">
                <a:solidFill>
                  <a:srgbClr val="002060"/>
                </a:solidFill>
              </a:rPr>
              <a:t> singular</a:t>
            </a:r>
            <a:r>
              <a:rPr lang="cs-CZ" sz="3100" dirty="0">
                <a:solidFill>
                  <a:srgbClr val="002060"/>
                </a:solidFill>
              </a:rPr>
              <a:t> +s/es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 err="1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do/does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don’t/doesn’t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04456"/>
          </a:xfrm>
        </p:spPr>
        <p:txBody>
          <a:bodyPr numCol="3">
            <a:noAutofit/>
          </a:bodyPr>
          <a:lstStyle/>
          <a:p>
            <a:pPr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You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He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She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It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We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You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They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I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he work?</a:t>
            </a: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she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it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we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they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I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endParaRPr lang="cs-CZ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002060"/>
                </a:solidFill>
              </a:rPr>
              <a:t>Present continuous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916832"/>
            <a:ext cx="8507288" cy="4941168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Happening now, at this moment</a:t>
            </a:r>
          </a:p>
          <a:p>
            <a:r>
              <a:rPr lang="en-US" dirty="0">
                <a:solidFill>
                  <a:srgbClr val="002060"/>
                </a:solidFill>
              </a:rPr>
              <a:t>Happening “around now”</a:t>
            </a:r>
          </a:p>
          <a:p>
            <a:r>
              <a:rPr lang="en-US" dirty="0">
                <a:solidFill>
                  <a:srgbClr val="002060"/>
                </a:solidFill>
              </a:rPr>
              <a:t>Temporary things</a:t>
            </a:r>
          </a:p>
          <a:p>
            <a:r>
              <a:rPr lang="en-US" dirty="0">
                <a:solidFill>
                  <a:srgbClr val="002060"/>
                </a:solidFill>
              </a:rPr>
              <a:t>Describing pictures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dirty="0" err="1">
                <a:solidFill>
                  <a:srgbClr val="002060"/>
                </a:solidFill>
              </a:rPr>
              <a:t>Eg</a:t>
            </a:r>
            <a:r>
              <a:rPr lang="en-US" sz="2400" dirty="0">
                <a:solidFill>
                  <a:srgbClr val="002060"/>
                </a:solidFill>
              </a:rPr>
              <a:t>. She is playing </a:t>
            </a:r>
            <a:r>
              <a:rPr lang="cs-CZ" sz="2400" dirty="0" err="1">
                <a:solidFill>
                  <a:srgbClr val="002060"/>
                </a:solidFill>
              </a:rPr>
              <a:t>noughts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and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crosses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online.</a:t>
            </a:r>
            <a:endParaRPr lang="cs-CZ" sz="2400" dirty="0">
              <a:solidFill>
                <a:srgbClr val="002060"/>
              </a:solidFill>
            </a:endParaRPr>
          </a:p>
        </p:txBody>
      </p:sp>
      <p:pic>
        <p:nvPicPr>
          <p:cNvPr id="4" name="Obrázek 3" descr="j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4293096"/>
            <a:ext cx="2781300" cy="23431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r>
              <a:rPr lang="cs-CZ" u="sng" dirty="0" err="1">
                <a:solidFill>
                  <a:srgbClr val="002060"/>
                </a:solidFill>
              </a:rPr>
              <a:t>Present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en-US" u="sng" dirty="0">
                <a:solidFill>
                  <a:srgbClr val="002060"/>
                </a:solidFill>
              </a:rPr>
              <a:t>continuous</a:t>
            </a:r>
            <a:br>
              <a:rPr lang="cs-CZ" u="sng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be (am, are, is) + -</a:t>
            </a:r>
            <a:r>
              <a:rPr lang="en-US" sz="3100" dirty="0" err="1">
                <a:solidFill>
                  <a:srgbClr val="002060"/>
                </a:solidFill>
              </a:rPr>
              <a:t>ing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inversion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isn’t/aren’t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708920"/>
            <a:ext cx="9144000" cy="4149080"/>
          </a:xfrm>
        </p:spPr>
        <p:txBody>
          <a:bodyPr numCol="3">
            <a:normAutofit fontScale="25000" lnSpcReduction="20000"/>
          </a:bodyPr>
          <a:lstStyle/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I </a:t>
            </a:r>
            <a:r>
              <a:rPr lang="en-US" sz="9600" dirty="0">
                <a:solidFill>
                  <a:srgbClr val="FF0000"/>
                </a:solidFill>
              </a:rPr>
              <a:t>am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FF0000"/>
                </a:solidFill>
              </a:rPr>
              <a:t>Am </a:t>
            </a:r>
            <a:r>
              <a:rPr lang="en-US" sz="9600" dirty="0">
                <a:solidFill>
                  <a:srgbClr val="002060"/>
                </a:solidFill>
              </a:rPr>
              <a:t>I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he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she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it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we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they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I</a:t>
            </a:r>
            <a:r>
              <a:rPr lang="en-US" sz="9600" dirty="0">
                <a:solidFill>
                  <a:srgbClr val="FF0000"/>
                </a:solidFill>
              </a:rPr>
              <a:t>’m not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>
              <a:buNone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sheldon train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980728"/>
            <a:ext cx="5667375" cy="3743325"/>
          </a:xfrm>
        </p:spPr>
      </p:pic>
      <p:sp>
        <p:nvSpPr>
          <p:cNvPr id="5" name="TextovéPole 4"/>
          <p:cNvSpPr txBox="1"/>
          <p:nvPr/>
        </p:nvSpPr>
        <p:spPr>
          <a:xfrm>
            <a:off x="827584" y="5301208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Sheldon </a:t>
            </a:r>
            <a:r>
              <a:rPr lang="en-US" sz="2800" u="sng" dirty="0">
                <a:solidFill>
                  <a:srgbClr val="00206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(love) trains. He </a:t>
            </a:r>
            <a:r>
              <a:rPr lang="en-US" sz="2800" u="sng" dirty="0">
                <a:solidFill>
                  <a:srgbClr val="00206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(play) with a model train right now.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sheldon train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980728"/>
            <a:ext cx="5667375" cy="3743325"/>
          </a:xfrm>
        </p:spPr>
      </p:pic>
      <p:sp>
        <p:nvSpPr>
          <p:cNvPr id="5" name="TextovéPole 4"/>
          <p:cNvSpPr txBox="1"/>
          <p:nvPr/>
        </p:nvSpPr>
        <p:spPr>
          <a:xfrm>
            <a:off x="827584" y="5301208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Sheldon </a:t>
            </a:r>
            <a:r>
              <a:rPr lang="en-US" sz="2800" dirty="0">
                <a:solidFill>
                  <a:srgbClr val="FF0000"/>
                </a:solidFill>
              </a:rPr>
              <a:t>loves</a:t>
            </a:r>
            <a:r>
              <a:rPr lang="en-US" sz="2800" dirty="0">
                <a:solidFill>
                  <a:srgbClr val="002060"/>
                </a:solidFill>
              </a:rPr>
              <a:t> trains. He </a:t>
            </a:r>
            <a:r>
              <a:rPr lang="en-US" sz="2800" dirty="0">
                <a:solidFill>
                  <a:srgbClr val="FF0000"/>
                </a:solidFill>
              </a:rPr>
              <a:t>is playing</a:t>
            </a:r>
            <a:r>
              <a:rPr lang="en-US" sz="2800" dirty="0">
                <a:solidFill>
                  <a:srgbClr val="002060"/>
                </a:solidFill>
              </a:rPr>
              <a:t> with a model train right now.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chine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836712"/>
            <a:ext cx="6350000" cy="4229100"/>
          </a:xfrm>
        </p:spPr>
      </p:pic>
      <p:sp>
        <p:nvSpPr>
          <p:cNvPr id="5" name="TextovéPole 4"/>
          <p:cNvSpPr txBox="1"/>
          <p:nvPr/>
        </p:nvSpPr>
        <p:spPr>
          <a:xfrm>
            <a:off x="683568" y="5445224"/>
            <a:ext cx="7961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They </a:t>
            </a:r>
            <a:r>
              <a:rPr lang="en-US" sz="2800" u="sng" dirty="0">
                <a:solidFill>
                  <a:srgbClr val="00206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(eat) Chinese every Friday.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chine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836712"/>
            <a:ext cx="6350000" cy="4229100"/>
          </a:xfrm>
        </p:spPr>
      </p:pic>
      <p:sp>
        <p:nvSpPr>
          <p:cNvPr id="5" name="TextovéPole 4"/>
          <p:cNvSpPr txBox="1"/>
          <p:nvPr/>
        </p:nvSpPr>
        <p:spPr>
          <a:xfrm>
            <a:off x="683568" y="5445224"/>
            <a:ext cx="7961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They </a:t>
            </a:r>
            <a:r>
              <a:rPr lang="en-US" sz="2800" dirty="0">
                <a:solidFill>
                  <a:srgbClr val="FF0000"/>
                </a:solidFill>
              </a:rPr>
              <a:t>eat</a:t>
            </a:r>
            <a:r>
              <a:rPr lang="en-US" sz="2800" dirty="0">
                <a:solidFill>
                  <a:srgbClr val="002060"/>
                </a:solidFill>
              </a:rPr>
              <a:t> Chinese every Friday.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840</Words>
  <Application>Microsoft Office PowerPoint</Application>
  <PresentationFormat>Předvádění na obrazovce (4:3)</PresentationFormat>
  <Paragraphs>131</Paragraphs>
  <Slides>21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Arial</vt:lpstr>
      <vt:lpstr>Calibri</vt:lpstr>
      <vt:lpstr>Motiv sady Office</vt:lpstr>
      <vt:lpstr>Present simple or continuous?</vt:lpstr>
      <vt:lpstr>Present simple</vt:lpstr>
      <vt:lpstr>Present simple 3rd person singular +s/es Questions – do/does Negative – don’t/doesn’t</vt:lpstr>
      <vt:lpstr>Present continuous</vt:lpstr>
      <vt:lpstr>Present continuous be (am, are, is) + -ing Questions – inversion Negative – isn’t/aren’t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Source Reference: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or continuous</dc:title>
  <dc:creator>Kristyna Krejcova</dc:creator>
  <cp:lastModifiedBy>Kristýna Krejčová</cp:lastModifiedBy>
  <cp:revision>19</cp:revision>
  <dcterms:created xsi:type="dcterms:W3CDTF">2013-10-12T21:09:02Z</dcterms:created>
  <dcterms:modified xsi:type="dcterms:W3CDTF">2020-11-19T10:26:51Z</dcterms:modified>
</cp:coreProperties>
</file>