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60" r:id="rId3"/>
    <p:sldId id="258" r:id="rId4"/>
    <p:sldId id="261" r:id="rId5"/>
    <p:sldId id="263" r:id="rId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B6DC59-9D4D-4763-BF7B-96F17F78A912}" type="datetimeFigureOut">
              <a:rPr lang="cs-CZ" smtClean="0"/>
              <a:t>07.03.2018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57A906-0388-42D9-97FE-110D5C062FE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46193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CC65F9-E130-40D0-A63F-7505E1C8B0F4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163603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DD99E-DB41-4D79-AB90-E708389FD9F3}" type="datetimeFigureOut">
              <a:rPr lang="cs-CZ" smtClean="0"/>
              <a:t>07.03.2018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B3FCC-28AA-4ED5-A3C6-60FC9D65058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56965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DD99E-DB41-4D79-AB90-E708389FD9F3}" type="datetimeFigureOut">
              <a:rPr lang="cs-CZ" smtClean="0"/>
              <a:t>07.03.2018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B3FCC-28AA-4ED5-A3C6-60FC9D65058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57822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DD99E-DB41-4D79-AB90-E708389FD9F3}" type="datetimeFigureOut">
              <a:rPr lang="cs-CZ" smtClean="0"/>
              <a:t>07.03.2018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B3FCC-28AA-4ED5-A3C6-60FC9D65058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72530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DD99E-DB41-4D79-AB90-E708389FD9F3}" type="datetimeFigureOut">
              <a:rPr lang="cs-CZ" smtClean="0"/>
              <a:t>07.03.2018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B3FCC-28AA-4ED5-A3C6-60FC9D65058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25291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DD99E-DB41-4D79-AB90-E708389FD9F3}" type="datetimeFigureOut">
              <a:rPr lang="cs-CZ" smtClean="0"/>
              <a:t>07.03.2018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B3FCC-28AA-4ED5-A3C6-60FC9D65058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30944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DD99E-DB41-4D79-AB90-E708389FD9F3}" type="datetimeFigureOut">
              <a:rPr lang="cs-CZ" smtClean="0"/>
              <a:t>07.03.2018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B3FCC-28AA-4ED5-A3C6-60FC9D65058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392762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DD99E-DB41-4D79-AB90-E708389FD9F3}" type="datetimeFigureOut">
              <a:rPr lang="cs-CZ" smtClean="0"/>
              <a:t>07.03.2018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B3FCC-28AA-4ED5-A3C6-60FC9D65058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673069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DD99E-DB41-4D79-AB90-E708389FD9F3}" type="datetimeFigureOut">
              <a:rPr lang="cs-CZ" smtClean="0"/>
              <a:t>07.03.2018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B3FCC-28AA-4ED5-A3C6-60FC9D65058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0752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DD99E-DB41-4D79-AB90-E708389FD9F3}" type="datetimeFigureOut">
              <a:rPr lang="cs-CZ" smtClean="0"/>
              <a:t>07.03.2018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B3FCC-28AA-4ED5-A3C6-60FC9D65058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002758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DD99E-DB41-4D79-AB90-E708389FD9F3}" type="datetimeFigureOut">
              <a:rPr lang="cs-CZ" smtClean="0"/>
              <a:t>07.03.2018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B3FCC-28AA-4ED5-A3C6-60FC9D65058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44975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DD99E-DB41-4D79-AB90-E708389FD9F3}" type="datetimeFigureOut">
              <a:rPr lang="cs-CZ" smtClean="0"/>
              <a:t>07.03.2018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B3FCC-28AA-4ED5-A3C6-60FC9D65058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643182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CDD99E-DB41-4D79-AB90-E708389FD9F3}" type="datetimeFigureOut">
              <a:rPr lang="cs-CZ" smtClean="0"/>
              <a:t>07.03.2018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AB3FCC-28AA-4ED5-A3C6-60FC9D65058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36835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u="sng" dirty="0" err="1">
                <a:solidFill>
                  <a:schemeClr val="tx2">
                    <a:lumMod val="50000"/>
                  </a:schemeClr>
                </a:solidFill>
              </a:rPr>
              <a:t>Reflexive</a:t>
            </a:r>
            <a:r>
              <a:rPr lang="cs-CZ" b="1" u="sng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cs-CZ" b="1" u="sng" dirty="0" err="1">
                <a:solidFill>
                  <a:schemeClr val="tx2">
                    <a:lumMod val="50000"/>
                  </a:schemeClr>
                </a:solidFill>
              </a:rPr>
              <a:t>pronouns</a:t>
            </a:r>
            <a:endParaRPr lang="cs-CZ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NEF2 4A</a:t>
            </a:r>
          </a:p>
        </p:txBody>
      </p:sp>
      <p:sp>
        <p:nvSpPr>
          <p:cNvPr id="4" name="Nadpis 1"/>
          <p:cNvSpPr txBox="1">
            <a:spLocks/>
          </p:cNvSpPr>
          <p:nvPr/>
        </p:nvSpPr>
        <p:spPr bwMode="auto">
          <a:xfrm>
            <a:off x="457200" y="530120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cs-CZ" sz="2000">
                <a:solidFill>
                  <a:schemeClr val="tx2">
                    <a:lumMod val="60000"/>
                    <a:lumOff val="40000"/>
                  </a:schemeClr>
                </a:solidFill>
              </a:rPr>
              <a:t>Kristýna Krejčová</a:t>
            </a:r>
            <a:endParaRPr lang="cs-CZ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86846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u="sng" dirty="0" err="1">
                <a:solidFill>
                  <a:srgbClr val="002060"/>
                </a:solidFill>
              </a:rPr>
              <a:t>We</a:t>
            </a:r>
            <a:r>
              <a:rPr lang="cs-CZ" u="sng" dirty="0">
                <a:solidFill>
                  <a:srgbClr val="002060"/>
                </a:solidFill>
              </a:rPr>
              <a:t> use </a:t>
            </a:r>
            <a:r>
              <a:rPr lang="cs-CZ" u="sng" dirty="0" err="1">
                <a:solidFill>
                  <a:srgbClr val="002060"/>
                </a:solidFill>
              </a:rPr>
              <a:t>reflexive</a:t>
            </a:r>
            <a:r>
              <a:rPr lang="cs-CZ" u="sng" dirty="0">
                <a:solidFill>
                  <a:srgbClr val="002060"/>
                </a:solidFill>
              </a:rPr>
              <a:t> </a:t>
            </a:r>
            <a:r>
              <a:rPr lang="cs-CZ" u="sng" dirty="0" err="1">
                <a:solidFill>
                  <a:srgbClr val="002060"/>
                </a:solidFill>
              </a:rPr>
              <a:t>pronouns</a:t>
            </a:r>
            <a:endParaRPr lang="cs-CZ" u="sng" dirty="0">
              <a:solidFill>
                <a:srgbClr val="00206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525963"/>
          </a:xfrm>
        </p:spPr>
        <p:txBody>
          <a:bodyPr/>
          <a:lstStyle/>
          <a:p>
            <a:r>
              <a:rPr lang="cs-CZ" dirty="0" err="1">
                <a:solidFill>
                  <a:srgbClr val="002060"/>
                </a:solidFill>
              </a:rPr>
              <a:t>the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object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is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the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same</a:t>
            </a:r>
            <a:r>
              <a:rPr lang="cs-CZ" dirty="0">
                <a:solidFill>
                  <a:srgbClr val="002060"/>
                </a:solidFill>
              </a:rPr>
              <a:t> as </a:t>
            </a:r>
            <a:r>
              <a:rPr lang="cs-CZ" dirty="0" err="1">
                <a:solidFill>
                  <a:srgbClr val="002060"/>
                </a:solidFill>
              </a:rPr>
              <a:t>the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subject</a:t>
            </a:r>
            <a:r>
              <a:rPr lang="cs-CZ" dirty="0">
                <a:solidFill>
                  <a:srgbClr val="002060"/>
                </a:solidFill>
              </a:rPr>
              <a:t> </a:t>
            </a:r>
          </a:p>
          <a:p>
            <a:pPr marL="0" indent="0">
              <a:buNone/>
            </a:pPr>
            <a:r>
              <a:rPr lang="cs-CZ" dirty="0">
                <a:solidFill>
                  <a:srgbClr val="002060"/>
                </a:solidFill>
              </a:rPr>
              <a:t>	Eg. </a:t>
            </a:r>
            <a:r>
              <a:rPr lang="cs-CZ" b="1" dirty="0">
                <a:solidFill>
                  <a:srgbClr val="002060"/>
                </a:solidFill>
              </a:rPr>
              <a:t>He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cut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FF0000"/>
                </a:solidFill>
              </a:rPr>
              <a:t>himself</a:t>
            </a:r>
            <a:r>
              <a:rPr lang="cs-CZ" dirty="0">
                <a:solidFill>
                  <a:srgbClr val="002060"/>
                </a:solidFill>
              </a:rPr>
              <a:t>. </a:t>
            </a:r>
            <a:r>
              <a:rPr lang="cs-CZ" b="1" dirty="0">
                <a:solidFill>
                  <a:srgbClr val="002060"/>
                </a:solidFill>
              </a:rPr>
              <a:t>He </a:t>
            </a:r>
            <a:r>
              <a:rPr lang="cs-CZ" dirty="0" err="1">
                <a:solidFill>
                  <a:srgbClr val="002060"/>
                </a:solidFill>
              </a:rPr>
              <a:t>cut</a:t>
            </a:r>
            <a:r>
              <a:rPr lang="cs-CZ" dirty="0">
                <a:solidFill>
                  <a:srgbClr val="002060"/>
                </a:solidFill>
              </a:rPr>
              <a:t> his </a:t>
            </a:r>
            <a:r>
              <a:rPr lang="cs-CZ" dirty="0" err="1">
                <a:solidFill>
                  <a:srgbClr val="002060"/>
                </a:solidFill>
              </a:rPr>
              <a:t>finger</a:t>
            </a:r>
            <a:r>
              <a:rPr lang="cs-CZ" dirty="0">
                <a:solidFill>
                  <a:srgbClr val="002060"/>
                </a:solidFill>
              </a:rPr>
              <a:t>. </a:t>
            </a:r>
            <a:r>
              <a:rPr lang="cs-CZ" b="1" dirty="0">
                <a:solidFill>
                  <a:srgbClr val="002060"/>
                </a:solidFill>
              </a:rPr>
              <a:t>He</a:t>
            </a:r>
            <a:r>
              <a:rPr lang="cs-CZ" dirty="0">
                <a:solidFill>
                  <a:srgbClr val="002060"/>
                </a:solidFill>
              </a:rPr>
              <a:t>     	</a:t>
            </a:r>
            <a:r>
              <a:rPr lang="cs-CZ" dirty="0" err="1">
                <a:solidFill>
                  <a:srgbClr val="002060"/>
                </a:solidFill>
              </a:rPr>
              <a:t>was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using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the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knife</a:t>
            </a:r>
            <a:r>
              <a:rPr lang="cs-CZ" dirty="0">
                <a:solidFill>
                  <a:srgbClr val="002060"/>
                </a:solidFill>
              </a:rPr>
              <a:t>.</a:t>
            </a:r>
          </a:p>
          <a:p>
            <a:pPr marL="0" indent="0">
              <a:buNone/>
            </a:pPr>
            <a:endParaRPr lang="cs-CZ" dirty="0">
              <a:solidFill>
                <a:srgbClr val="002060"/>
              </a:solidFill>
            </a:endParaRPr>
          </a:p>
          <a:p>
            <a:r>
              <a:rPr lang="cs-CZ" dirty="0">
                <a:solidFill>
                  <a:srgbClr val="002060"/>
                </a:solidFill>
              </a:rPr>
              <a:t>to </a:t>
            </a:r>
            <a:r>
              <a:rPr lang="cs-CZ" dirty="0" err="1">
                <a:solidFill>
                  <a:srgbClr val="002060"/>
                </a:solidFill>
              </a:rPr>
              <a:t>emphasize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the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subject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of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the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action</a:t>
            </a:r>
            <a:endParaRPr lang="cs-CZ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cs-CZ" dirty="0">
                <a:solidFill>
                  <a:srgbClr val="002060"/>
                </a:solidFill>
              </a:rPr>
              <a:t>	Eg. </a:t>
            </a:r>
            <a:r>
              <a:rPr lang="cs-CZ" b="1" dirty="0" err="1">
                <a:solidFill>
                  <a:srgbClr val="002060"/>
                </a:solidFill>
              </a:rPr>
              <a:t>We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painted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the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kitchen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FF0000"/>
                </a:solidFill>
              </a:rPr>
              <a:t>ourselves</a:t>
            </a:r>
            <a:r>
              <a:rPr lang="cs-CZ" dirty="0">
                <a:solidFill>
                  <a:srgbClr val="002060"/>
                </a:solidFill>
              </a:rPr>
              <a:t>. </a:t>
            </a:r>
            <a:r>
              <a:rPr lang="cs-CZ" b="1" dirty="0" err="1">
                <a:solidFill>
                  <a:srgbClr val="002060"/>
                </a:solidFill>
              </a:rPr>
              <a:t>We</a:t>
            </a:r>
            <a:r>
              <a:rPr lang="cs-CZ" dirty="0">
                <a:solidFill>
                  <a:srgbClr val="002060"/>
                </a:solidFill>
              </a:rPr>
              <a:t> 	</a:t>
            </a:r>
            <a:r>
              <a:rPr lang="cs-CZ" dirty="0" err="1">
                <a:solidFill>
                  <a:srgbClr val="002060"/>
                </a:solidFill>
              </a:rPr>
              <a:t>did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it</a:t>
            </a:r>
            <a:r>
              <a:rPr lang="cs-CZ" dirty="0">
                <a:solidFill>
                  <a:srgbClr val="002060"/>
                </a:solidFill>
              </a:rPr>
              <a:t>. </a:t>
            </a:r>
            <a:r>
              <a:rPr lang="cs-CZ" dirty="0" err="1">
                <a:solidFill>
                  <a:srgbClr val="002060"/>
                </a:solidFill>
              </a:rPr>
              <a:t>We</a:t>
            </a:r>
            <a:r>
              <a:rPr lang="cs-CZ" dirty="0">
                <a:solidFill>
                  <a:srgbClr val="002060"/>
                </a:solidFill>
              </a:rPr>
              <a:t>	</a:t>
            </a:r>
            <a:r>
              <a:rPr lang="cs-CZ" dirty="0" err="1">
                <a:solidFill>
                  <a:srgbClr val="002060"/>
                </a:solidFill>
              </a:rPr>
              <a:t>didn´t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pay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anyone</a:t>
            </a:r>
            <a:r>
              <a:rPr lang="cs-CZ" dirty="0">
                <a:solidFill>
                  <a:srgbClr val="002060"/>
                </a:solidFill>
              </a:rPr>
              <a:t> to do </a:t>
            </a:r>
            <a:r>
              <a:rPr lang="cs-CZ" dirty="0" err="1">
                <a:solidFill>
                  <a:srgbClr val="002060"/>
                </a:solidFill>
              </a:rPr>
              <a:t>it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for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us</a:t>
            </a:r>
            <a:r>
              <a:rPr lang="cs-CZ" dirty="0">
                <a:solidFill>
                  <a:srgbClr val="002060"/>
                </a:solidFill>
              </a:rPr>
              <a:t>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851935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32045632"/>
              </p:ext>
            </p:extLst>
          </p:nvPr>
        </p:nvGraphicFramePr>
        <p:xfrm>
          <a:off x="457200" y="1268757"/>
          <a:ext cx="8229600" cy="466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40049">
                <a:tc>
                  <a:txBody>
                    <a:bodyPr/>
                    <a:lstStyle/>
                    <a:p>
                      <a:pPr algn="ctr"/>
                      <a:r>
                        <a:rPr lang="cs-CZ" sz="2800" dirty="0" err="1">
                          <a:solidFill>
                            <a:schemeClr val="bg1"/>
                          </a:solidFill>
                        </a:rPr>
                        <a:t>Personal</a:t>
                      </a:r>
                      <a:r>
                        <a:rPr lang="cs-CZ" sz="28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chemeClr val="bg1"/>
                          </a:solidFill>
                        </a:rPr>
                        <a:t>pronoun</a:t>
                      </a:r>
                      <a:endParaRPr lang="cs-CZ" sz="28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 err="1">
                          <a:solidFill>
                            <a:schemeClr val="bg1"/>
                          </a:solidFill>
                        </a:rPr>
                        <a:t>Reflexive</a:t>
                      </a:r>
                      <a:r>
                        <a:rPr lang="cs-CZ" sz="2800" baseline="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cs-CZ" sz="2800" baseline="0" dirty="0" err="1">
                          <a:solidFill>
                            <a:schemeClr val="bg1"/>
                          </a:solidFill>
                        </a:rPr>
                        <a:t>pronoun</a:t>
                      </a:r>
                      <a:endParaRPr lang="cs-CZ" sz="28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0049">
                <a:tc>
                  <a:txBody>
                    <a:bodyPr/>
                    <a:lstStyle/>
                    <a:p>
                      <a:pPr algn="ctr"/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I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My</a:t>
                      </a:r>
                      <a:r>
                        <a:rPr lang="cs-CZ" sz="2800" dirty="0" err="1">
                          <a:solidFill>
                            <a:srgbClr val="FF0000"/>
                          </a:solidFill>
                        </a:rPr>
                        <a:t>self</a:t>
                      </a:r>
                      <a:endParaRPr lang="cs-CZ" sz="2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0049">
                <a:tc>
                  <a:txBody>
                    <a:bodyPr/>
                    <a:lstStyle/>
                    <a:p>
                      <a:pPr algn="ctr"/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You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Your</a:t>
                      </a:r>
                      <a:r>
                        <a:rPr lang="cs-CZ" sz="2800" dirty="0" err="1">
                          <a:solidFill>
                            <a:srgbClr val="FF0000"/>
                          </a:solidFill>
                        </a:rPr>
                        <a:t>self</a:t>
                      </a:r>
                      <a:endParaRPr lang="cs-CZ" sz="2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0049">
                <a:tc>
                  <a:txBody>
                    <a:bodyPr/>
                    <a:lstStyle/>
                    <a:p>
                      <a:pPr algn="ctr"/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He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Him</a:t>
                      </a:r>
                      <a:r>
                        <a:rPr lang="cs-CZ" sz="2800" dirty="0" err="1">
                          <a:solidFill>
                            <a:srgbClr val="FF0000"/>
                          </a:solidFill>
                        </a:rPr>
                        <a:t>self</a:t>
                      </a:r>
                      <a:endParaRPr lang="cs-CZ" sz="2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0049">
                <a:tc>
                  <a:txBody>
                    <a:bodyPr/>
                    <a:lstStyle/>
                    <a:p>
                      <a:pPr algn="ctr"/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She</a:t>
                      </a:r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Her</a:t>
                      </a:r>
                      <a:r>
                        <a:rPr lang="cs-CZ" sz="2800" dirty="0" err="1">
                          <a:solidFill>
                            <a:srgbClr val="FF0000"/>
                          </a:solidFill>
                        </a:rPr>
                        <a:t>self</a:t>
                      </a:r>
                      <a:endParaRPr lang="cs-CZ" sz="2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0049">
                <a:tc>
                  <a:txBody>
                    <a:bodyPr/>
                    <a:lstStyle/>
                    <a:p>
                      <a:pPr algn="ctr"/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It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It</a:t>
                      </a:r>
                      <a:r>
                        <a:rPr lang="cs-CZ" sz="2800" dirty="0" err="1">
                          <a:solidFill>
                            <a:srgbClr val="FF0000"/>
                          </a:solidFill>
                        </a:rPr>
                        <a:t>self</a:t>
                      </a:r>
                      <a:endParaRPr lang="cs-CZ" sz="2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0049">
                <a:tc>
                  <a:txBody>
                    <a:bodyPr/>
                    <a:lstStyle/>
                    <a:p>
                      <a:pPr algn="ctr"/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We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Our</a:t>
                      </a:r>
                      <a:r>
                        <a:rPr lang="cs-CZ" sz="2800" dirty="0" err="1">
                          <a:solidFill>
                            <a:srgbClr val="00B050"/>
                          </a:solidFill>
                        </a:rPr>
                        <a:t>selves</a:t>
                      </a:r>
                      <a:endParaRPr lang="cs-CZ" sz="28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0049">
                <a:tc>
                  <a:txBody>
                    <a:bodyPr/>
                    <a:lstStyle/>
                    <a:p>
                      <a:pPr algn="ctr"/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You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Your</a:t>
                      </a:r>
                      <a:r>
                        <a:rPr lang="cs-CZ" sz="2800" dirty="0" err="1">
                          <a:solidFill>
                            <a:srgbClr val="00B050"/>
                          </a:solidFill>
                        </a:rPr>
                        <a:t>selves</a:t>
                      </a:r>
                      <a:endParaRPr lang="cs-CZ" sz="28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40049">
                <a:tc>
                  <a:txBody>
                    <a:bodyPr/>
                    <a:lstStyle/>
                    <a:p>
                      <a:pPr algn="ctr"/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They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Them</a:t>
                      </a:r>
                      <a:r>
                        <a:rPr lang="cs-CZ" sz="2800" dirty="0" err="1">
                          <a:solidFill>
                            <a:srgbClr val="00B050"/>
                          </a:solidFill>
                        </a:rPr>
                        <a:t>selves</a:t>
                      </a:r>
                      <a:endParaRPr lang="cs-CZ" sz="28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79716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179388" y="1123950"/>
          <a:ext cx="8785224" cy="44815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62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842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002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002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4427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23135">
                <a:tc>
                  <a:txBody>
                    <a:bodyPr/>
                    <a:lstStyle/>
                    <a:p>
                      <a:r>
                        <a:rPr lang="cs-CZ" sz="2400" dirty="0" err="1"/>
                        <a:t>Subject</a:t>
                      </a:r>
                      <a:endParaRPr lang="cs-CZ" sz="2400" dirty="0"/>
                    </a:p>
                    <a:p>
                      <a:r>
                        <a:rPr lang="cs-CZ" sz="2400" dirty="0" err="1"/>
                        <a:t>pronouns</a:t>
                      </a:r>
                      <a:endParaRPr lang="cs-CZ" sz="2400" dirty="0"/>
                    </a:p>
                  </a:txBody>
                  <a:tcPr marL="91443" marR="91443" marT="45730" marB="45730"/>
                </a:tc>
                <a:tc>
                  <a:txBody>
                    <a:bodyPr/>
                    <a:lstStyle/>
                    <a:p>
                      <a:r>
                        <a:rPr lang="cs-CZ" sz="2400" dirty="0" err="1"/>
                        <a:t>Object</a:t>
                      </a:r>
                      <a:r>
                        <a:rPr lang="cs-CZ" sz="2400" dirty="0"/>
                        <a:t> </a:t>
                      </a:r>
                    </a:p>
                    <a:p>
                      <a:r>
                        <a:rPr lang="cs-CZ" sz="2400" dirty="0" err="1"/>
                        <a:t>pronouns</a:t>
                      </a:r>
                      <a:endParaRPr lang="cs-CZ" sz="2400" dirty="0"/>
                    </a:p>
                  </a:txBody>
                  <a:tcPr marL="91443" marR="91443" marT="45730" marB="45730"/>
                </a:tc>
                <a:tc>
                  <a:txBody>
                    <a:bodyPr/>
                    <a:lstStyle/>
                    <a:p>
                      <a:r>
                        <a:rPr lang="cs-CZ" sz="2400" dirty="0" err="1"/>
                        <a:t>Possessive</a:t>
                      </a:r>
                      <a:endParaRPr lang="cs-CZ" sz="2400" dirty="0"/>
                    </a:p>
                    <a:p>
                      <a:r>
                        <a:rPr lang="cs-CZ" sz="2400" dirty="0" err="1"/>
                        <a:t>adjectives</a:t>
                      </a:r>
                      <a:endParaRPr lang="cs-CZ" sz="2400" dirty="0"/>
                    </a:p>
                  </a:txBody>
                  <a:tcPr marL="91443" marR="91443" marT="45730" marB="45730"/>
                </a:tc>
                <a:tc>
                  <a:txBody>
                    <a:bodyPr/>
                    <a:lstStyle/>
                    <a:p>
                      <a:r>
                        <a:rPr lang="cs-CZ" sz="2400" dirty="0" err="1"/>
                        <a:t>Possessive</a:t>
                      </a:r>
                      <a:r>
                        <a:rPr lang="cs-CZ" sz="2400" dirty="0"/>
                        <a:t> </a:t>
                      </a:r>
                    </a:p>
                    <a:p>
                      <a:r>
                        <a:rPr lang="cs-CZ" sz="2400" dirty="0" err="1"/>
                        <a:t>pronouns</a:t>
                      </a:r>
                      <a:endParaRPr lang="cs-CZ" sz="2400" dirty="0"/>
                    </a:p>
                  </a:txBody>
                  <a:tcPr marL="91443" marR="91443" marT="45730" marB="45730"/>
                </a:tc>
                <a:tc>
                  <a:txBody>
                    <a:bodyPr/>
                    <a:lstStyle/>
                    <a:p>
                      <a:r>
                        <a:rPr lang="cs-CZ" sz="2400" dirty="0" err="1"/>
                        <a:t>Reflexive</a:t>
                      </a:r>
                      <a:endParaRPr lang="cs-CZ" sz="2400" dirty="0"/>
                    </a:p>
                    <a:p>
                      <a:r>
                        <a:rPr lang="cs-CZ" sz="2400" dirty="0" err="1"/>
                        <a:t>pronouns</a:t>
                      </a:r>
                      <a:endParaRPr lang="cs-CZ" sz="2400" dirty="0"/>
                    </a:p>
                  </a:txBody>
                  <a:tcPr marL="91443" marR="91443" marT="45730" marB="4573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97">
                <a:tc>
                  <a:txBody>
                    <a:bodyPr/>
                    <a:lstStyle/>
                    <a:p>
                      <a:r>
                        <a:rPr lang="cs-CZ" sz="2400" dirty="0">
                          <a:solidFill>
                            <a:srgbClr val="002060"/>
                          </a:solidFill>
                        </a:rPr>
                        <a:t>I</a:t>
                      </a:r>
                    </a:p>
                  </a:txBody>
                  <a:tcPr marL="91443" marR="91443" marT="45730" marB="45730"/>
                </a:tc>
                <a:tc>
                  <a:txBody>
                    <a:bodyPr/>
                    <a:lstStyle/>
                    <a:p>
                      <a:r>
                        <a:rPr lang="cs-CZ" sz="2400" dirty="0" err="1">
                          <a:solidFill>
                            <a:srgbClr val="002060"/>
                          </a:solidFill>
                        </a:rPr>
                        <a:t>me</a:t>
                      </a:r>
                      <a:endParaRPr lang="cs-CZ" sz="2400" dirty="0">
                        <a:solidFill>
                          <a:srgbClr val="002060"/>
                        </a:solidFill>
                      </a:endParaRPr>
                    </a:p>
                  </a:txBody>
                  <a:tcPr marL="91443" marR="91443" marT="45730" marB="45730"/>
                </a:tc>
                <a:tc>
                  <a:txBody>
                    <a:bodyPr/>
                    <a:lstStyle/>
                    <a:p>
                      <a:r>
                        <a:rPr lang="cs-CZ" sz="2400" dirty="0">
                          <a:solidFill>
                            <a:srgbClr val="002060"/>
                          </a:solidFill>
                        </a:rPr>
                        <a:t>my</a:t>
                      </a:r>
                    </a:p>
                  </a:txBody>
                  <a:tcPr marL="91443" marR="91443" marT="45730" marB="45730"/>
                </a:tc>
                <a:tc>
                  <a:txBody>
                    <a:bodyPr/>
                    <a:lstStyle/>
                    <a:p>
                      <a:r>
                        <a:rPr lang="cs-CZ" sz="2400" dirty="0">
                          <a:solidFill>
                            <a:srgbClr val="002060"/>
                          </a:solidFill>
                        </a:rPr>
                        <a:t>mine</a:t>
                      </a:r>
                    </a:p>
                  </a:txBody>
                  <a:tcPr marL="91443" marR="91443" marT="45730" marB="45730"/>
                </a:tc>
                <a:tc>
                  <a:txBody>
                    <a:bodyPr/>
                    <a:lstStyle/>
                    <a:p>
                      <a:r>
                        <a:rPr lang="cs-CZ" sz="2400" dirty="0" err="1">
                          <a:solidFill>
                            <a:srgbClr val="002060"/>
                          </a:solidFill>
                        </a:rPr>
                        <a:t>myself</a:t>
                      </a:r>
                      <a:endParaRPr lang="cs-CZ" sz="2400" dirty="0">
                        <a:solidFill>
                          <a:srgbClr val="002060"/>
                        </a:solidFill>
                      </a:endParaRPr>
                    </a:p>
                  </a:txBody>
                  <a:tcPr marL="91443" marR="91443" marT="45730" marB="4573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97">
                <a:tc>
                  <a:txBody>
                    <a:bodyPr/>
                    <a:lstStyle/>
                    <a:p>
                      <a:r>
                        <a:rPr lang="cs-CZ" sz="2400" dirty="0" err="1">
                          <a:solidFill>
                            <a:srgbClr val="002060"/>
                          </a:solidFill>
                        </a:rPr>
                        <a:t>you</a:t>
                      </a:r>
                      <a:endParaRPr lang="cs-CZ" sz="2400" dirty="0">
                        <a:solidFill>
                          <a:srgbClr val="002060"/>
                        </a:solidFill>
                      </a:endParaRPr>
                    </a:p>
                  </a:txBody>
                  <a:tcPr marL="91443" marR="91443" marT="45730" marB="45730"/>
                </a:tc>
                <a:tc>
                  <a:txBody>
                    <a:bodyPr/>
                    <a:lstStyle/>
                    <a:p>
                      <a:r>
                        <a:rPr lang="cs-CZ" sz="2400" dirty="0" err="1">
                          <a:solidFill>
                            <a:srgbClr val="002060"/>
                          </a:solidFill>
                        </a:rPr>
                        <a:t>you</a:t>
                      </a:r>
                      <a:endParaRPr lang="cs-CZ" sz="2400" dirty="0">
                        <a:solidFill>
                          <a:srgbClr val="002060"/>
                        </a:solidFill>
                      </a:endParaRPr>
                    </a:p>
                  </a:txBody>
                  <a:tcPr marL="91443" marR="91443" marT="45730" marB="45730"/>
                </a:tc>
                <a:tc>
                  <a:txBody>
                    <a:bodyPr/>
                    <a:lstStyle/>
                    <a:p>
                      <a:r>
                        <a:rPr lang="cs-CZ" sz="2400" dirty="0" err="1">
                          <a:solidFill>
                            <a:srgbClr val="002060"/>
                          </a:solidFill>
                        </a:rPr>
                        <a:t>your</a:t>
                      </a:r>
                      <a:endParaRPr lang="cs-CZ" sz="2400" dirty="0">
                        <a:solidFill>
                          <a:srgbClr val="002060"/>
                        </a:solidFill>
                      </a:endParaRPr>
                    </a:p>
                  </a:txBody>
                  <a:tcPr marL="91443" marR="91443" marT="45730" marB="45730"/>
                </a:tc>
                <a:tc>
                  <a:txBody>
                    <a:bodyPr/>
                    <a:lstStyle/>
                    <a:p>
                      <a:r>
                        <a:rPr lang="cs-CZ" sz="2400" dirty="0" err="1">
                          <a:solidFill>
                            <a:srgbClr val="002060"/>
                          </a:solidFill>
                        </a:rPr>
                        <a:t>yours</a:t>
                      </a:r>
                      <a:endParaRPr lang="cs-CZ" sz="2400" dirty="0">
                        <a:solidFill>
                          <a:srgbClr val="002060"/>
                        </a:solidFill>
                      </a:endParaRPr>
                    </a:p>
                  </a:txBody>
                  <a:tcPr marL="91443" marR="91443" marT="45730" marB="45730"/>
                </a:tc>
                <a:tc>
                  <a:txBody>
                    <a:bodyPr/>
                    <a:lstStyle/>
                    <a:p>
                      <a:r>
                        <a:rPr lang="cs-CZ" sz="2400" dirty="0" err="1">
                          <a:solidFill>
                            <a:srgbClr val="002060"/>
                          </a:solidFill>
                        </a:rPr>
                        <a:t>yourself</a:t>
                      </a:r>
                      <a:endParaRPr lang="cs-CZ" sz="2400" dirty="0">
                        <a:solidFill>
                          <a:srgbClr val="002060"/>
                        </a:solidFill>
                      </a:endParaRPr>
                    </a:p>
                  </a:txBody>
                  <a:tcPr marL="91443" marR="91443" marT="45730" marB="4573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97">
                <a:tc>
                  <a:txBody>
                    <a:bodyPr/>
                    <a:lstStyle/>
                    <a:p>
                      <a:r>
                        <a:rPr lang="cs-CZ" sz="2400" dirty="0">
                          <a:solidFill>
                            <a:srgbClr val="002060"/>
                          </a:solidFill>
                        </a:rPr>
                        <a:t>he</a:t>
                      </a:r>
                    </a:p>
                  </a:txBody>
                  <a:tcPr marL="91443" marR="91443" marT="45730" marB="45730"/>
                </a:tc>
                <a:tc>
                  <a:txBody>
                    <a:bodyPr/>
                    <a:lstStyle/>
                    <a:p>
                      <a:r>
                        <a:rPr lang="cs-CZ" sz="2400" dirty="0" err="1">
                          <a:solidFill>
                            <a:srgbClr val="002060"/>
                          </a:solidFill>
                        </a:rPr>
                        <a:t>him</a:t>
                      </a:r>
                      <a:endParaRPr lang="cs-CZ" sz="2400" dirty="0">
                        <a:solidFill>
                          <a:srgbClr val="002060"/>
                        </a:solidFill>
                      </a:endParaRPr>
                    </a:p>
                  </a:txBody>
                  <a:tcPr marL="91443" marR="91443" marT="45730" marB="45730"/>
                </a:tc>
                <a:tc>
                  <a:txBody>
                    <a:bodyPr/>
                    <a:lstStyle/>
                    <a:p>
                      <a:r>
                        <a:rPr lang="cs-CZ" sz="2400" dirty="0">
                          <a:solidFill>
                            <a:srgbClr val="002060"/>
                          </a:solidFill>
                        </a:rPr>
                        <a:t>his</a:t>
                      </a:r>
                    </a:p>
                  </a:txBody>
                  <a:tcPr marL="91443" marR="91443" marT="45730" marB="45730"/>
                </a:tc>
                <a:tc>
                  <a:txBody>
                    <a:bodyPr/>
                    <a:lstStyle/>
                    <a:p>
                      <a:r>
                        <a:rPr lang="cs-CZ" sz="2400" dirty="0">
                          <a:solidFill>
                            <a:srgbClr val="002060"/>
                          </a:solidFill>
                        </a:rPr>
                        <a:t>his</a:t>
                      </a:r>
                    </a:p>
                  </a:txBody>
                  <a:tcPr marL="91443" marR="91443" marT="45730" marB="45730"/>
                </a:tc>
                <a:tc>
                  <a:txBody>
                    <a:bodyPr/>
                    <a:lstStyle/>
                    <a:p>
                      <a:r>
                        <a:rPr lang="cs-CZ" sz="2400" dirty="0" err="1">
                          <a:solidFill>
                            <a:srgbClr val="002060"/>
                          </a:solidFill>
                        </a:rPr>
                        <a:t>himself</a:t>
                      </a:r>
                      <a:endParaRPr lang="cs-CZ" sz="2400" dirty="0">
                        <a:solidFill>
                          <a:srgbClr val="002060"/>
                        </a:solidFill>
                      </a:endParaRPr>
                    </a:p>
                  </a:txBody>
                  <a:tcPr marL="91443" marR="91443" marT="45730" marB="4573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97">
                <a:tc>
                  <a:txBody>
                    <a:bodyPr/>
                    <a:lstStyle/>
                    <a:p>
                      <a:r>
                        <a:rPr lang="cs-CZ" sz="2400" dirty="0" err="1">
                          <a:solidFill>
                            <a:srgbClr val="002060"/>
                          </a:solidFill>
                        </a:rPr>
                        <a:t>she</a:t>
                      </a:r>
                      <a:endParaRPr lang="cs-CZ" sz="2400" dirty="0">
                        <a:solidFill>
                          <a:srgbClr val="002060"/>
                        </a:solidFill>
                      </a:endParaRPr>
                    </a:p>
                  </a:txBody>
                  <a:tcPr marL="91443" marR="91443" marT="45730" marB="45730"/>
                </a:tc>
                <a:tc>
                  <a:txBody>
                    <a:bodyPr/>
                    <a:lstStyle/>
                    <a:p>
                      <a:r>
                        <a:rPr lang="cs-CZ" sz="2400" dirty="0">
                          <a:solidFill>
                            <a:srgbClr val="002060"/>
                          </a:solidFill>
                        </a:rPr>
                        <a:t>her</a:t>
                      </a:r>
                    </a:p>
                  </a:txBody>
                  <a:tcPr marL="91443" marR="91443" marT="45730" marB="45730"/>
                </a:tc>
                <a:tc>
                  <a:txBody>
                    <a:bodyPr/>
                    <a:lstStyle/>
                    <a:p>
                      <a:r>
                        <a:rPr lang="cs-CZ" sz="2400" dirty="0">
                          <a:solidFill>
                            <a:srgbClr val="002060"/>
                          </a:solidFill>
                        </a:rPr>
                        <a:t>her</a:t>
                      </a:r>
                    </a:p>
                  </a:txBody>
                  <a:tcPr marL="91443" marR="91443" marT="45730" marB="45730"/>
                </a:tc>
                <a:tc>
                  <a:txBody>
                    <a:bodyPr/>
                    <a:lstStyle/>
                    <a:p>
                      <a:r>
                        <a:rPr lang="cs-CZ" sz="2400" dirty="0" err="1">
                          <a:solidFill>
                            <a:srgbClr val="002060"/>
                          </a:solidFill>
                        </a:rPr>
                        <a:t>hers</a:t>
                      </a:r>
                      <a:endParaRPr lang="cs-CZ" sz="2400" dirty="0">
                        <a:solidFill>
                          <a:srgbClr val="002060"/>
                        </a:solidFill>
                      </a:endParaRPr>
                    </a:p>
                  </a:txBody>
                  <a:tcPr marL="91443" marR="91443" marT="45730" marB="45730"/>
                </a:tc>
                <a:tc>
                  <a:txBody>
                    <a:bodyPr/>
                    <a:lstStyle/>
                    <a:p>
                      <a:r>
                        <a:rPr lang="cs-CZ" sz="2400" dirty="0" err="1">
                          <a:solidFill>
                            <a:srgbClr val="002060"/>
                          </a:solidFill>
                        </a:rPr>
                        <a:t>herself</a:t>
                      </a:r>
                      <a:endParaRPr lang="cs-CZ" sz="2400" dirty="0">
                        <a:solidFill>
                          <a:srgbClr val="002060"/>
                        </a:solidFill>
                      </a:endParaRPr>
                    </a:p>
                  </a:txBody>
                  <a:tcPr marL="91443" marR="91443" marT="45730" marB="4573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97">
                <a:tc>
                  <a:txBody>
                    <a:bodyPr/>
                    <a:lstStyle/>
                    <a:p>
                      <a:r>
                        <a:rPr lang="cs-CZ" sz="2400" dirty="0" err="1">
                          <a:solidFill>
                            <a:srgbClr val="002060"/>
                          </a:solidFill>
                        </a:rPr>
                        <a:t>it</a:t>
                      </a:r>
                      <a:endParaRPr lang="cs-CZ" sz="2400" dirty="0">
                        <a:solidFill>
                          <a:srgbClr val="002060"/>
                        </a:solidFill>
                      </a:endParaRPr>
                    </a:p>
                  </a:txBody>
                  <a:tcPr marL="91443" marR="91443" marT="45730" marB="45730"/>
                </a:tc>
                <a:tc>
                  <a:txBody>
                    <a:bodyPr/>
                    <a:lstStyle/>
                    <a:p>
                      <a:r>
                        <a:rPr lang="cs-CZ" sz="2400" dirty="0" err="1">
                          <a:solidFill>
                            <a:srgbClr val="002060"/>
                          </a:solidFill>
                        </a:rPr>
                        <a:t>it</a:t>
                      </a:r>
                      <a:endParaRPr lang="cs-CZ" sz="2400" dirty="0">
                        <a:solidFill>
                          <a:srgbClr val="002060"/>
                        </a:solidFill>
                      </a:endParaRPr>
                    </a:p>
                  </a:txBody>
                  <a:tcPr marL="91443" marR="91443" marT="45730" marB="45730"/>
                </a:tc>
                <a:tc>
                  <a:txBody>
                    <a:bodyPr/>
                    <a:lstStyle/>
                    <a:p>
                      <a:r>
                        <a:rPr lang="cs-CZ" sz="2400" dirty="0" err="1">
                          <a:solidFill>
                            <a:srgbClr val="002060"/>
                          </a:solidFill>
                        </a:rPr>
                        <a:t>its</a:t>
                      </a:r>
                      <a:endParaRPr lang="cs-CZ" sz="2400" dirty="0">
                        <a:solidFill>
                          <a:srgbClr val="002060"/>
                        </a:solidFill>
                      </a:endParaRPr>
                    </a:p>
                  </a:txBody>
                  <a:tcPr marL="91443" marR="91443" marT="45730" marB="45730"/>
                </a:tc>
                <a:tc>
                  <a:txBody>
                    <a:bodyPr/>
                    <a:lstStyle/>
                    <a:p>
                      <a:r>
                        <a:rPr lang="cs-CZ" sz="2400" dirty="0" err="1">
                          <a:solidFill>
                            <a:srgbClr val="002060"/>
                          </a:solidFill>
                        </a:rPr>
                        <a:t>its</a:t>
                      </a:r>
                      <a:endParaRPr lang="cs-CZ" sz="2400" dirty="0">
                        <a:solidFill>
                          <a:srgbClr val="002060"/>
                        </a:solidFill>
                      </a:endParaRPr>
                    </a:p>
                  </a:txBody>
                  <a:tcPr marL="91443" marR="91443" marT="45730" marB="45730"/>
                </a:tc>
                <a:tc>
                  <a:txBody>
                    <a:bodyPr/>
                    <a:lstStyle/>
                    <a:p>
                      <a:r>
                        <a:rPr lang="cs-CZ" sz="2400" dirty="0" err="1">
                          <a:solidFill>
                            <a:srgbClr val="002060"/>
                          </a:solidFill>
                        </a:rPr>
                        <a:t>itself</a:t>
                      </a:r>
                      <a:endParaRPr lang="cs-CZ" sz="2400" dirty="0">
                        <a:solidFill>
                          <a:srgbClr val="002060"/>
                        </a:solidFill>
                      </a:endParaRPr>
                    </a:p>
                  </a:txBody>
                  <a:tcPr marL="91443" marR="91443" marT="45730" marB="4573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97">
                <a:tc>
                  <a:txBody>
                    <a:bodyPr/>
                    <a:lstStyle/>
                    <a:p>
                      <a:r>
                        <a:rPr lang="cs-CZ" sz="2400" dirty="0" err="1">
                          <a:solidFill>
                            <a:srgbClr val="002060"/>
                          </a:solidFill>
                        </a:rPr>
                        <a:t>we</a:t>
                      </a:r>
                      <a:endParaRPr lang="cs-CZ" sz="2400" dirty="0">
                        <a:solidFill>
                          <a:srgbClr val="002060"/>
                        </a:solidFill>
                      </a:endParaRPr>
                    </a:p>
                  </a:txBody>
                  <a:tcPr marL="91443" marR="91443" marT="45730" marB="45730"/>
                </a:tc>
                <a:tc>
                  <a:txBody>
                    <a:bodyPr/>
                    <a:lstStyle/>
                    <a:p>
                      <a:r>
                        <a:rPr lang="cs-CZ" sz="2400" dirty="0" err="1">
                          <a:solidFill>
                            <a:srgbClr val="002060"/>
                          </a:solidFill>
                        </a:rPr>
                        <a:t>us</a:t>
                      </a:r>
                      <a:endParaRPr lang="cs-CZ" sz="2400" dirty="0">
                        <a:solidFill>
                          <a:srgbClr val="002060"/>
                        </a:solidFill>
                      </a:endParaRPr>
                    </a:p>
                  </a:txBody>
                  <a:tcPr marL="91443" marR="91443" marT="45730" marB="45730"/>
                </a:tc>
                <a:tc>
                  <a:txBody>
                    <a:bodyPr/>
                    <a:lstStyle/>
                    <a:p>
                      <a:r>
                        <a:rPr lang="cs-CZ" sz="2400" dirty="0" err="1">
                          <a:solidFill>
                            <a:srgbClr val="002060"/>
                          </a:solidFill>
                        </a:rPr>
                        <a:t>our</a:t>
                      </a:r>
                      <a:endParaRPr lang="cs-CZ" sz="2400" dirty="0">
                        <a:solidFill>
                          <a:srgbClr val="002060"/>
                        </a:solidFill>
                      </a:endParaRPr>
                    </a:p>
                  </a:txBody>
                  <a:tcPr marL="91443" marR="91443" marT="45730" marB="45730"/>
                </a:tc>
                <a:tc>
                  <a:txBody>
                    <a:bodyPr/>
                    <a:lstStyle/>
                    <a:p>
                      <a:r>
                        <a:rPr lang="cs-CZ" sz="2400" dirty="0" err="1">
                          <a:solidFill>
                            <a:srgbClr val="002060"/>
                          </a:solidFill>
                        </a:rPr>
                        <a:t>ours</a:t>
                      </a:r>
                      <a:endParaRPr lang="cs-CZ" sz="2400" dirty="0">
                        <a:solidFill>
                          <a:srgbClr val="002060"/>
                        </a:solidFill>
                      </a:endParaRPr>
                    </a:p>
                  </a:txBody>
                  <a:tcPr marL="91443" marR="91443" marT="45730" marB="45730"/>
                </a:tc>
                <a:tc>
                  <a:txBody>
                    <a:bodyPr/>
                    <a:lstStyle/>
                    <a:p>
                      <a:r>
                        <a:rPr lang="cs-CZ" sz="2400" dirty="0" err="1">
                          <a:solidFill>
                            <a:srgbClr val="002060"/>
                          </a:solidFill>
                        </a:rPr>
                        <a:t>ourselves</a:t>
                      </a:r>
                      <a:endParaRPr lang="cs-CZ" sz="2400" dirty="0">
                        <a:solidFill>
                          <a:srgbClr val="002060"/>
                        </a:solidFill>
                      </a:endParaRPr>
                    </a:p>
                  </a:txBody>
                  <a:tcPr marL="91443" marR="91443" marT="45730" marB="4573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7297">
                <a:tc>
                  <a:txBody>
                    <a:bodyPr/>
                    <a:lstStyle/>
                    <a:p>
                      <a:r>
                        <a:rPr lang="cs-CZ" sz="2400" dirty="0" err="1">
                          <a:solidFill>
                            <a:srgbClr val="002060"/>
                          </a:solidFill>
                        </a:rPr>
                        <a:t>you</a:t>
                      </a:r>
                      <a:endParaRPr lang="cs-CZ" sz="2400" dirty="0">
                        <a:solidFill>
                          <a:srgbClr val="002060"/>
                        </a:solidFill>
                      </a:endParaRPr>
                    </a:p>
                  </a:txBody>
                  <a:tcPr marL="91443" marR="91443" marT="45730" marB="45730"/>
                </a:tc>
                <a:tc>
                  <a:txBody>
                    <a:bodyPr/>
                    <a:lstStyle/>
                    <a:p>
                      <a:r>
                        <a:rPr lang="cs-CZ" sz="2400" dirty="0" err="1">
                          <a:solidFill>
                            <a:srgbClr val="002060"/>
                          </a:solidFill>
                        </a:rPr>
                        <a:t>you</a:t>
                      </a:r>
                      <a:endParaRPr lang="cs-CZ" sz="2400" dirty="0">
                        <a:solidFill>
                          <a:srgbClr val="002060"/>
                        </a:solidFill>
                      </a:endParaRPr>
                    </a:p>
                  </a:txBody>
                  <a:tcPr marL="91443" marR="91443" marT="45730" marB="45730"/>
                </a:tc>
                <a:tc>
                  <a:txBody>
                    <a:bodyPr/>
                    <a:lstStyle/>
                    <a:p>
                      <a:r>
                        <a:rPr lang="cs-CZ" sz="2400" dirty="0" err="1">
                          <a:solidFill>
                            <a:srgbClr val="002060"/>
                          </a:solidFill>
                        </a:rPr>
                        <a:t>your</a:t>
                      </a:r>
                      <a:endParaRPr lang="cs-CZ" sz="2400" dirty="0">
                        <a:solidFill>
                          <a:srgbClr val="002060"/>
                        </a:solidFill>
                      </a:endParaRPr>
                    </a:p>
                  </a:txBody>
                  <a:tcPr marL="91443" marR="91443" marT="45730" marB="45730"/>
                </a:tc>
                <a:tc>
                  <a:txBody>
                    <a:bodyPr/>
                    <a:lstStyle/>
                    <a:p>
                      <a:r>
                        <a:rPr lang="cs-CZ" sz="2400" dirty="0" err="1">
                          <a:solidFill>
                            <a:srgbClr val="002060"/>
                          </a:solidFill>
                        </a:rPr>
                        <a:t>yours</a:t>
                      </a:r>
                      <a:endParaRPr lang="cs-CZ" sz="2400" dirty="0">
                        <a:solidFill>
                          <a:srgbClr val="002060"/>
                        </a:solidFill>
                      </a:endParaRPr>
                    </a:p>
                  </a:txBody>
                  <a:tcPr marL="91443" marR="91443" marT="45730" marB="45730"/>
                </a:tc>
                <a:tc>
                  <a:txBody>
                    <a:bodyPr/>
                    <a:lstStyle/>
                    <a:p>
                      <a:r>
                        <a:rPr lang="cs-CZ" sz="2400" dirty="0" err="1">
                          <a:solidFill>
                            <a:srgbClr val="002060"/>
                          </a:solidFill>
                        </a:rPr>
                        <a:t>yourselves</a:t>
                      </a:r>
                      <a:endParaRPr lang="cs-CZ" sz="2400" dirty="0">
                        <a:solidFill>
                          <a:srgbClr val="002060"/>
                        </a:solidFill>
                      </a:endParaRPr>
                    </a:p>
                  </a:txBody>
                  <a:tcPr marL="91443" marR="91443" marT="45730" marB="4573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7297">
                <a:tc>
                  <a:txBody>
                    <a:bodyPr/>
                    <a:lstStyle/>
                    <a:p>
                      <a:r>
                        <a:rPr lang="cs-CZ" sz="2400" dirty="0" err="1">
                          <a:solidFill>
                            <a:srgbClr val="002060"/>
                          </a:solidFill>
                        </a:rPr>
                        <a:t>they</a:t>
                      </a:r>
                      <a:endParaRPr lang="cs-CZ" sz="2400" dirty="0">
                        <a:solidFill>
                          <a:srgbClr val="002060"/>
                        </a:solidFill>
                      </a:endParaRPr>
                    </a:p>
                  </a:txBody>
                  <a:tcPr marL="91443" marR="91443" marT="45730" marB="45730"/>
                </a:tc>
                <a:tc>
                  <a:txBody>
                    <a:bodyPr/>
                    <a:lstStyle/>
                    <a:p>
                      <a:r>
                        <a:rPr lang="cs-CZ" sz="2400" dirty="0" err="1">
                          <a:solidFill>
                            <a:srgbClr val="002060"/>
                          </a:solidFill>
                        </a:rPr>
                        <a:t>them</a:t>
                      </a:r>
                      <a:endParaRPr lang="cs-CZ" sz="2400" dirty="0">
                        <a:solidFill>
                          <a:srgbClr val="002060"/>
                        </a:solidFill>
                      </a:endParaRPr>
                    </a:p>
                  </a:txBody>
                  <a:tcPr marL="91443" marR="91443" marT="45730" marB="45730"/>
                </a:tc>
                <a:tc>
                  <a:txBody>
                    <a:bodyPr/>
                    <a:lstStyle/>
                    <a:p>
                      <a:r>
                        <a:rPr lang="cs-CZ" sz="2400" dirty="0" err="1">
                          <a:solidFill>
                            <a:srgbClr val="002060"/>
                          </a:solidFill>
                        </a:rPr>
                        <a:t>their</a:t>
                      </a:r>
                      <a:endParaRPr lang="cs-CZ" sz="2400" dirty="0">
                        <a:solidFill>
                          <a:srgbClr val="002060"/>
                        </a:solidFill>
                      </a:endParaRPr>
                    </a:p>
                  </a:txBody>
                  <a:tcPr marL="91443" marR="91443" marT="45730" marB="45730"/>
                </a:tc>
                <a:tc>
                  <a:txBody>
                    <a:bodyPr/>
                    <a:lstStyle/>
                    <a:p>
                      <a:r>
                        <a:rPr lang="cs-CZ" sz="2400" dirty="0" err="1">
                          <a:solidFill>
                            <a:srgbClr val="002060"/>
                          </a:solidFill>
                        </a:rPr>
                        <a:t>their</a:t>
                      </a:r>
                      <a:endParaRPr lang="cs-CZ" sz="2400" dirty="0">
                        <a:solidFill>
                          <a:srgbClr val="002060"/>
                        </a:solidFill>
                      </a:endParaRPr>
                    </a:p>
                  </a:txBody>
                  <a:tcPr marL="91443" marR="91443" marT="45730" marB="45730"/>
                </a:tc>
                <a:tc>
                  <a:txBody>
                    <a:bodyPr/>
                    <a:lstStyle/>
                    <a:p>
                      <a:r>
                        <a:rPr lang="cs-CZ" sz="2400" dirty="0" err="1">
                          <a:solidFill>
                            <a:srgbClr val="002060"/>
                          </a:solidFill>
                        </a:rPr>
                        <a:t>themselves</a:t>
                      </a:r>
                      <a:endParaRPr lang="cs-CZ" sz="2400" dirty="0">
                        <a:solidFill>
                          <a:srgbClr val="002060"/>
                        </a:solidFill>
                      </a:endParaRPr>
                    </a:p>
                  </a:txBody>
                  <a:tcPr marL="91443" marR="91443" marT="45730" marB="4573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784295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936104"/>
          </a:xfrm>
        </p:spPr>
        <p:txBody>
          <a:bodyPr/>
          <a:lstStyle/>
          <a:p>
            <a:pPr algn="l"/>
            <a:r>
              <a:rPr lang="cs-CZ" sz="3200" dirty="0">
                <a:solidFill>
                  <a:srgbClr val="002060"/>
                </a:solidFill>
              </a:rPr>
              <a:t>Source Reference: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052736"/>
            <a:ext cx="8579296" cy="5688632"/>
          </a:xfrm>
        </p:spPr>
        <p:txBody>
          <a:bodyPr>
            <a:normAutofit/>
          </a:bodyPr>
          <a:lstStyle/>
          <a:p>
            <a:r>
              <a:rPr lang="cs-CZ" sz="2400" dirty="0">
                <a:solidFill>
                  <a:srgbClr val="002060"/>
                </a:solidFill>
                <a:effectLst/>
              </a:rPr>
              <a:t>OXENDEN, </a:t>
            </a:r>
            <a:r>
              <a:rPr lang="cs-CZ" sz="2400" dirty="0" err="1">
                <a:solidFill>
                  <a:srgbClr val="002060"/>
                </a:solidFill>
                <a:effectLst/>
              </a:rPr>
              <a:t>Clive</a:t>
            </a:r>
            <a:r>
              <a:rPr lang="cs-CZ" sz="2400" dirty="0">
                <a:solidFill>
                  <a:srgbClr val="002060"/>
                </a:solidFill>
                <a:effectLst/>
              </a:rPr>
              <a:t>, Christina LATHAM-KOENIG, Paul SELIGSON a </a:t>
            </a:r>
            <a:r>
              <a:rPr lang="cs-CZ" sz="2400" dirty="0" err="1">
                <a:solidFill>
                  <a:srgbClr val="002060"/>
                </a:solidFill>
                <a:effectLst/>
              </a:rPr>
              <a:t>Lindsay</a:t>
            </a:r>
            <a:r>
              <a:rPr lang="cs-CZ" sz="2400" dirty="0">
                <a:solidFill>
                  <a:srgbClr val="002060"/>
                </a:solidFill>
                <a:effectLst/>
              </a:rPr>
              <a:t> CLANDFIELD. </a:t>
            </a:r>
            <a:r>
              <a:rPr lang="cs-CZ" sz="2400" i="1" dirty="0">
                <a:solidFill>
                  <a:srgbClr val="002060"/>
                </a:solidFill>
                <a:effectLst/>
              </a:rPr>
              <a:t>New </a:t>
            </a:r>
            <a:r>
              <a:rPr lang="cs-CZ" sz="2400" i="1" dirty="0" err="1">
                <a:solidFill>
                  <a:srgbClr val="002060"/>
                </a:solidFill>
                <a:effectLst/>
              </a:rPr>
              <a:t>English</a:t>
            </a:r>
            <a:r>
              <a:rPr lang="cs-CZ" sz="2400" i="1" dirty="0">
                <a:solidFill>
                  <a:srgbClr val="002060"/>
                </a:solidFill>
                <a:effectLst/>
              </a:rPr>
              <a:t> </a:t>
            </a:r>
            <a:r>
              <a:rPr lang="cs-CZ" sz="2400" i="1" dirty="0" err="1">
                <a:solidFill>
                  <a:srgbClr val="002060"/>
                </a:solidFill>
                <a:effectLst/>
              </a:rPr>
              <a:t>file</a:t>
            </a:r>
            <a:r>
              <a:rPr lang="cs-CZ" sz="2400" i="1" dirty="0">
                <a:solidFill>
                  <a:srgbClr val="002060"/>
                </a:solidFill>
                <a:effectLst/>
              </a:rPr>
              <a:t>. </a:t>
            </a:r>
            <a:r>
              <a:rPr lang="cs-CZ" sz="2400" dirty="0">
                <a:solidFill>
                  <a:srgbClr val="002060"/>
                </a:solidFill>
                <a:effectLst/>
              </a:rPr>
              <a:t>Oxford University </a:t>
            </a:r>
            <a:r>
              <a:rPr lang="cs-CZ" sz="2400" dirty="0" err="1">
                <a:solidFill>
                  <a:srgbClr val="002060"/>
                </a:solidFill>
                <a:effectLst/>
              </a:rPr>
              <a:t>Press</a:t>
            </a:r>
            <a:r>
              <a:rPr lang="cs-CZ" sz="2400" dirty="0">
                <a:solidFill>
                  <a:srgbClr val="002060"/>
                </a:solidFill>
                <a:effectLst/>
              </a:rPr>
              <a:t>, 2007. </a:t>
            </a:r>
            <a:endParaRPr lang="cs-CZ" sz="2400" dirty="0">
              <a:solidFill>
                <a:srgbClr val="002060"/>
              </a:solidFill>
            </a:endParaRPr>
          </a:p>
          <a:p>
            <a:r>
              <a:rPr lang="cs-CZ" sz="2400" dirty="0">
                <a:solidFill>
                  <a:srgbClr val="002060"/>
                </a:solidFill>
                <a:effectLst/>
              </a:rPr>
              <a:t>HASTINGS, Bob, Marta UMIŃSKA a Dominika CHANDLER. </a:t>
            </a:r>
            <a:r>
              <a:rPr lang="cs-CZ" sz="2400" i="1" dirty="0">
                <a:solidFill>
                  <a:srgbClr val="002060"/>
                </a:solidFill>
                <a:effectLst/>
              </a:rPr>
              <a:t>Maturita </a:t>
            </a:r>
            <a:r>
              <a:rPr lang="cs-CZ" sz="2400" i="1" dirty="0" err="1">
                <a:solidFill>
                  <a:srgbClr val="002060"/>
                </a:solidFill>
                <a:effectLst/>
              </a:rPr>
              <a:t>activator</a:t>
            </a:r>
            <a:r>
              <a:rPr lang="cs-CZ" sz="2400" dirty="0">
                <a:solidFill>
                  <a:srgbClr val="002060"/>
                </a:solidFill>
                <a:effectLst/>
              </a:rPr>
              <a:t>. </a:t>
            </a:r>
            <a:r>
              <a:rPr lang="cs-CZ" sz="2400" dirty="0" err="1">
                <a:solidFill>
                  <a:srgbClr val="002060"/>
                </a:solidFill>
                <a:effectLst/>
              </a:rPr>
              <a:t>Pearson</a:t>
            </a:r>
            <a:r>
              <a:rPr lang="cs-CZ" sz="2400" dirty="0">
                <a:solidFill>
                  <a:srgbClr val="002060"/>
                </a:solidFill>
                <a:effectLst/>
              </a:rPr>
              <a:t> </a:t>
            </a:r>
            <a:r>
              <a:rPr lang="cs-CZ" sz="2400" dirty="0" err="1">
                <a:solidFill>
                  <a:srgbClr val="002060"/>
                </a:solidFill>
                <a:effectLst/>
              </a:rPr>
              <a:t>Education</a:t>
            </a:r>
            <a:r>
              <a:rPr lang="cs-CZ" sz="2400" dirty="0">
                <a:solidFill>
                  <a:srgbClr val="002060"/>
                </a:solidFill>
                <a:effectLst/>
              </a:rPr>
              <a:t>, 2009. </a:t>
            </a:r>
          </a:p>
          <a:p>
            <a:r>
              <a:rPr lang="en-US" sz="2400" dirty="0">
                <a:solidFill>
                  <a:srgbClr val="002060"/>
                </a:solidFill>
                <a:effectLst/>
              </a:rPr>
              <a:t>MURPHY, Raymond a William R. SMALZER. </a:t>
            </a:r>
            <a:r>
              <a:rPr lang="en-US" sz="2400" i="1" dirty="0">
                <a:solidFill>
                  <a:srgbClr val="002060"/>
                </a:solidFill>
                <a:effectLst/>
              </a:rPr>
              <a:t>Grammar in use</a:t>
            </a:r>
            <a:r>
              <a:rPr lang="cs-CZ" sz="2400" i="1" dirty="0">
                <a:solidFill>
                  <a:srgbClr val="002060"/>
                </a:solidFill>
                <a:effectLst/>
              </a:rPr>
              <a:t>.</a:t>
            </a:r>
            <a:r>
              <a:rPr lang="en-US" sz="2400" dirty="0">
                <a:solidFill>
                  <a:srgbClr val="002060"/>
                </a:solidFill>
                <a:effectLst/>
              </a:rPr>
              <a:t>Cambridge University Press, 2009.</a:t>
            </a:r>
          </a:p>
          <a:p>
            <a:r>
              <a:rPr lang="en-US" sz="2400" dirty="0">
                <a:solidFill>
                  <a:srgbClr val="002060"/>
                </a:solidFill>
                <a:effectLst/>
              </a:rPr>
              <a:t>MURPHY, Raymond. </a:t>
            </a:r>
            <a:r>
              <a:rPr lang="en-US" sz="2400" i="1" dirty="0">
                <a:solidFill>
                  <a:srgbClr val="002060"/>
                </a:solidFill>
                <a:effectLst/>
              </a:rPr>
              <a:t>Essential grammar in use</a:t>
            </a:r>
            <a:r>
              <a:rPr lang="cs-CZ" sz="2400" i="1" dirty="0">
                <a:solidFill>
                  <a:srgbClr val="002060"/>
                </a:solidFill>
                <a:effectLst/>
              </a:rPr>
              <a:t>.</a:t>
            </a:r>
            <a:r>
              <a:rPr lang="en-US" sz="2400" dirty="0">
                <a:solidFill>
                  <a:srgbClr val="002060"/>
                </a:solidFill>
                <a:effectLst/>
              </a:rPr>
              <a:t> Cambridge University Press, 2015</a:t>
            </a:r>
            <a:r>
              <a:rPr lang="cs-CZ" sz="2400" dirty="0">
                <a:solidFill>
                  <a:srgbClr val="002060"/>
                </a:solidFill>
                <a:effectLst/>
              </a:rPr>
              <a:t>.</a:t>
            </a:r>
            <a:endParaRPr lang="cs-CZ" sz="2400" dirty="0">
              <a:solidFill>
                <a:srgbClr val="002060"/>
              </a:solidFill>
            </a:endParaRPr>
          </a:p>
          <a:p>
            <a:r>
              <a:rPr lang="cs-CZ" sz="2400" dirty="0">
                <a:solidFill>
                  <a:srgbClr val="002060"/>
                </a:solidFill>
                <a:effectLst/>
              </a:rPr>
              <a:t>PETERS, Sarah a Tomáš GRÁF. </a:t>
            </a:r>
            <a:r>
              <a:rPr lang="cs-CZ" sz="2400" i="1" dirty="0">
                <a:solidFill>
                  <a:srgbClr val="002060"/>
                </a:solidFill>
                <a:effectLst/>
              </a:rPr>
              <a:t>Time to </a:t>
            </a:r>
            <a:r>
              <a:rPr lang="cs-CZ" sz="2400" i="1" dirty="0" err="1">
                <a:solidFill>
                  <a:srgbClr val="002060"/>
                </a:solidFill>
                <a:effectLst/>
              </a:rPr>
              <a:t>talk.</a:t>
            </a:r>
            <a:r>
              <a:rPr lang="cs-CZ" sz="2400" dirty="0" err="1">
                <a:solidFill>
                  <a:srgbClr val="002060"/>
                </a:solidFill>
                <a:effectLst/>
              </a:rPr>
              <a:t>Polyglot</a:t>
            </a:r>
            <a:r>
              <a:rPr lang="cs-CZ" sz="2400" dirty="0">
                <a:solidFill>
                  <a:srgbClr val="002060"/>
                </a:solidFill>
                <a:effectLst/>
              </a:rPr>
              <a:t>, 2004. </a:t>
            </a:r>
          </a:p>
        </p:txBody>
      </p:sp>
    </p:spTree>
    <p:extLst>
      <p:ext uri="{BB962C8B-B14F-4D97-AF65-F5344CB8AC3E}">
        <p14:creationId xmlns:p14="http://schemas.microsoft.com/office/powerpoint/2010/main" val="200034843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182</Words>
  <Application>Microsoft Office PowerPoint</Application>
  <PresentationFormat>Předvádění na obrazovce (4:3)</PresentationFormat>
  <Paragraphs>84</Paragraphs>
  <Slides>5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8" baseType="lpstr">
      <vt:lpstr>Arial</vt:lpstr>
      <vt:lpstr>Calibri</vt:lpstr>
      <vt:lpstr>Motiv systému Office</vt:lpstr>
      <vt:lpstr>Reflexive pronouns</vt:lpstr>
      <vt:lpstr>We use reflexive pronouns</vt:lpstr>
      <vt:lpstr>Prezentace aplikace PowerPoint</vt:lpstr>
      <vt:lpstr>Prezentace aplikace PowerPoint</vt:lpstr>
      <vt:lpstr>Source Reference:</vt:lpstr>
    </vt:vector>
  </TitlesOfParts>
  <Company>VOŠ a SPŠ dopravní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Reflexive pronouns</dc:title>
  <dc:creator>Krejčová Kristýna</dc:creator>
  <cp:lastModifiedBy>Krejčová Kristýna</cp:lastModifiedBy>
  <cp:revision>10</cp:revision>
  <dcterms:created xsi:type="dcterms:W3CDTF">2015-11-30T09:21:40Z</dcterms:created>
  <dcterms:modified xsi:type="dcterms:W3CDTF">2018-03-07T20:50:54Z</dcterms:modified>
</cp:coreProperties>
</file>